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media/audio1.bin" ContentType="audio/unknown"/>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media/audio2.bin" ContentType="audio/unknown"/>
  <Override PartName="/ppt/media/audio3.bin" ContentType="audio/unknown"/>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media/audio4.bin" ContentType="audio/unknown"/>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8"/>
  </p:notesMasterIdLst>
  <p:handoutMasterIdLst>
    <p:handoutMasterId r:id="rId59"/>
  </p:handoutMasterIdLst>
  <p:sldIdLst>
    <p:sldId id="256" r:id="rId2"/>
    <p:sldId id="257" r:id="rId3"/>
    <p:sldId id="258" r:id="rId4"/>
    <p:sldId id="286" r:id="rId5"/>
    <p:sldId id="260" r:id="rId6"/>
    <p:sldId id="287" r:id="rId7"/>
    <p:sldId id="261" r:id="rId8"/>
    <p:sldId id="288" r:id="rId9"/>
    <p:sldId id="262" r:id="rId10"/>
    <p:sldId id="289" r:id="rId11"/>
    <p:sldId id="263" r:id="rId12"/>
    <p:sldId id="290" r:id="rId13"/>
    <p:sldId id="259" r:id="rId14"/>
    <p:sldId id="293" r:id="rId15"/>
    <p:sldId id="264" r:id="rId16"/>
    <p:sldId id="294" r:id="rId17"/>
    <p:sldId id="265" r:id="rId18"/>
    <p:sldId id="295" r:id="rId19"/>
    <p:sldId id="266" r:id="rId20"/>
    <p:sldId id="296" r:id="rId21"/>
    <p:sldId id="267" r:id="rId22"/>
    <p:sldId id="297" r:id="rId23"/>
    <p:sldId id="268" r:id="rId24"/>
    <p:sldId id="298" r:id="rId25"/>
    <p:sldId id="269" r:id="rId26"/>
    <p:sldId id="299" r:id="rId27"/>
    <p:sldId id="270" r:id="rId28"/>
    <p:sldId id="300" r:id="rId29"/>
    <p:sldId id="271" r:id="rId30"/>
    <p:sldId id="301" r:id="rId31"/>
    <p:sldId id="272" r:id="rId32"/>
    <p:sldId id="302" r:id="rId33"/>
    <p:sldId id="273" r:id="rId34"/>
    <p:sldId id="303" r:id="rId35"/>
    <p:sldId id="282" r:id="rId36"/>
    <p:sldId id="304" r:id="rId37"/>
    <p:sldId id="283" r:id="rId38"/>
    <p:sldId id="305" r:id="rId39"/>
    <p:sldId id="284" r:id="rId40"/>
    <p:sldId id="306" r:id="rId41"/>
    <p:sldId id="285" r:id="rId42"/>
    <p:sldId id="307" r:id="rId43"/>
    <p:sldId id="281" r:id="rId44"/>
    <p:sldId id="308" r:id="rId45"/>
    <p:sldId id="274" r:id="rId46"/>
    <p:sldId id="309" r:id="rId47"/>
    <p:sldId id="275" r:id="rId48"/>
    <p:sldId id="310" r:id="rId49"/>
    <p:sldId id="276" r:id="rId50"/>
    <p:sldId id="311" r:id="rId51"/>
    <p:sldId id="277" r:id="rId52"/>
    <p:sldId id="312" r:id="rId53"/>
    <p:sldId id="279" r:id="rId54"/>
    <p:sldId id="291" r:id="rId55"/>
    <p:sldId id="280" r:id="rId56"/>
    <p:sldId id="292" r:id="rId57"/>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klare, Steven" initials="SS" lastIdx="64" clrIdx="0"/>
  <p:cmAuthor id="1" name="Anna Howells"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452FF"/>
    <a:srgbClr val="3DC1FF"/>
    <a:srgbClr val="49FFA2"/>
    <a:srgbClr val="A0F640"/>
    <a:srgbClr val="FFB2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333" autoAdjust="0"/>
  </p:normalViewPr>
  <p:slideViewPr>
    <p:cSldViewPr showGuides="1">
      <p:cViewPr>
        <p:scale>
          <a:sx n="100" d="100"/>
          <a:sy n="100" d="100"/>
        </p:scale>
        <p:origin x="-2424" y="-72"/>
      </p:cViewPr>
      <p:guideLst>
        <p:guide orient="horz" pos="672"/>
        <p:guide orient="horz" pos="2784"/>
        <p:guide orient="horz" pos="357"/>
        <p:guide pos="2880"/>
        <p:guide pos="284"/>
        <p:guide pos="5470"/>
      </p:guideLst>
    </p:cSldViewPr>
  </p:slideViewPr>
  <p:outlineViewPr>
    <p:cViewPr>
      <p:scale>
        <a:sx n="33" d="100"/>
        <a:sy n="33" d="100"/>
      </p:scale>
      <p:origin x="0" y="19624"/>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viewProps" Target="viewProps.xml"/><Relationship Id="rId64" Type="http://schemas.openxmlformats.org/officeDocument/2006/relationships/theme" Target="theme/theme1.xml"/><Relationship Id="rId65"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notesMaster" Target="notesMasters/notesMaster1.xml"/><Relationship Id="rId59" Type="http://schemas.openxmlformats.org/officeDocument/2006/relationships/handoutMaster" Target="handoutMasters/handoutMaster1.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printerSettings" Target="printerSettings/printerSettings1.bin"/><Relationship Id="rId61" Type="http://schemas.openxmlformats.org/officeDocument/2006/relationships/commentAuthors" Target="commentAuthors.xml"/><Relationship Id="rId62"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D75AF51-93A6-41EF-AE7C-F01B5DB6F2B6}" type="datetimeFigureOut">
              <a:rPr lang="en-US" smtClean="0"/>
              <a:pPr/>
              <a:t>05/06/2015</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AD24512-4504-45A4-A3A9-1A683C53C212}" type="slidenum">
              <a:rPr lang="en-GB" smtClean="0"/>
              <a:pPr/>
              <a:t>‹#›</a:t>
            </a:fld>
            <a:endParaRPr lang="en-GB"/>
          </a:p>
        </p:txBody>
      </p:sp>
    </p:spTree>
    <p:extLst>
      <p:ext uri="{BB962C8B-B14F-4D97-AF65-F5344CB8AC3E}">
        <p14:creationId xmlns:p14="http://schemas.microsoft.com/office/powerpoint/2010/main" val="4704735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smtClean="0">
                <a:latin typeface="Calibri" pitchFamily="34" charset="0"/>
                <a:ea typeface="ＭＳ Ｐゴシック" pitchFamily="94" charset="-128"/>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6945E321-6B5A-9943-8143-CEE6E34687C3}" type="datetime1">
              <a:rPr lang="en-US"/>
              <a:pPr/>
              <a:t>05/06/2015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smtClean="0">
                <a:latin typeface="Calibri" pitchFamily="34" charset="0"/>
                <a:ea typeface="ＭＳ Ｐゴシック" pitchFamily="94" charset="-128"/>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A3A6E87F-193D-8344-AD88-57B8ED8CF3FC}" type="slidenum">
              <a:rPr lang="en-US"/>
              <a:pPr/>
              <a:t>‹#›</a:t>
            </a:fld>
            <a:endParaRPr lang="en-US"/>
          </a:p>
        </p:txBody>
      </p:sp>
    </p:spTree>
    <p:extLst>
      <p:ext uri="{BB962C8B-B14F-4D97-AF65-F5344CB8AC3E}">
        <p14:creationId xmlns:p14="http://schemas.microsoft.com/office/powerpoint/2010/main" val="13357727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itchFamily="48" charset="-128"/>
        <a:cs typeface="ＭＳ Ｐゴシック" pitchFamily="48"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69"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69"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69"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69"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TextEdit="1"/>
          </p:cNvSpPr>
          <p:nvPr>
            <p:ph type="sldImg"/>
          </p:nvPr>
        </p:nvSpPr>
        <p:spPr bwMode="auto">
          <a:noFill/>
          <a:ln>
            <a:solidFill>
              <a:srgbClr val="000000"/>
            </a:solidFill>
            <a:miter lim="800000"/>
            <a:headEnd/>
            <a:tailEnd/>
          </a:ln>
        </p:spPr>
      </p:sp>
      <p:sp>
        <p:nvSpPr>
          <p:cNvPr id="60419" name="Rectangle 3"/>
          <p:cNvSpPr>
            <a:spLocks noGrp="1"/>
          </p:cNvSpPr>
          <p:nvPr>
            <p:ph type="body" idx="1"/>
          </p:nvPr>
        </p:nvSpPr>
        <p:spPr bwMode="auto">
          <a:noFill/>
        </p:spPr>
        <p:txBody>
          <a:bodyPr/>
          <a:lstStyle/>
          <a:p>
            <a:pPr eaLnBrk="1" hangingPunct="1"/>
            <a:endParaRPr lang="en-US">
              <a:ea typeface="ＭＳ Ｐゴシック" charset="-128"/>
              <a:cs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TextEdit="1"/>
          </p:cNvSpPr>
          <p:nvPr>
            <p:ph type="sldImg"/>
          </p:nvPr>
        </p:nvSpPr>
        <p:spPr bwMode="auto">
          <a:noFill/>
          <a:ln>
            <a:solidFill>
              <a:srgbClr val="000000"/>
            </a:solidFill>
            <a:miter lim="800000"/>
            <a:headEnd/>
            <a:tailEnd/>
          </a:ln>
        </p:spPr>
      </p:sp>
      <p:sp>
        <p:nvSpPr>
          <p:cNvPr id="69635" name="Rectangle 3"/>
          <p:cNvSpPr>
            <a:spLocks noGrp="1"/>
          </p:cNvSpPr>
          <p:nvPr>
            <p:ph type="body" idx="1"/>
          </p:nvPr>
        </p:nvSpPr>
        <p:spPr bwMode="auto">
          <a:noFill/>
        </p:spPr>
        <p:txBody>
          <a:bodyPr/>
          <a:lstStyle/>
          <a:p>
            <a:r>
              <a:rPr lang="en-US" dirty="0">
                <a:ea typeface="ＭＳ Ｐゴシック" charset="-128"/>
                <a:cs typeface="ＭＳ Ｐゴシック" charset="-128"/>
              </a:rPr>
              <a:t>House flies, which are included in the category of ‘filth flies</a:t>
            </a:r>
            <a:r>
              <a:rPr lang="en-US" dirty="0" smtClean="0">
                <a:ea typeface="ＭＳ Ｐゴシック" charset="-128"/>
                <a:cs typeface="ＭＳ Ｐゴシック" charset="-128"/>
              </a:rPr>
              <a:t>’, </a:t>
            </a:r>
            <a:r>
              <a:rPr lang="en-US" dirty="0">
                <a:ea typeface="ＭＳ Ｐゴシック" charset="-128"/>
                <a:cs typeface="ＭＳ Ｐゴシック" charset="-128"/>
              </a:rPr>
              <a:t>will breed in most decaying organic materials but have a preference for fresh poop. Because </a:t>
            </a:r>
            <a:r>
              <a:rPr lang="en-US" dirty="0" smtClean="0">
                <a:ea typeface="ＭＳ Ｐゴシック" charset="-128"/>
                <a:cs typeface="ＭＳ Ｐゴシック" charset="-128"/>
              </a:rPr>
              <a:t>they do </a:t>
            </a:r>
            <a:r>
              <a:rPr lang="en-US" dirty="0">
                <a:ea typeface="ＭＳ Ｐゴシック" charset="-128"/>
                <a:cs typeface="ＭＳ Ｐゴシック" charset="-128"/>
              </a:rPr>
              <a:t>not have chewing mouth parts they must stomp around and vomit on their food in order to make it into a ‘slurry’ that they can suck up with their spongy mouth part. Also keep in mind that their bodies are covered with contaminants from the poop or other decaying organic </a:t>
            </a:r>
            <a:r>
              <a:rPr lang="en-US" dirty="0" smtClean="0">
                <a:ea typeface="ＭＳ Ｐゴシック" charset="-128"/>
                <a:cs typeface="ＭＳ Ｐゴシック" charset="-128"/>
              </a:rPr>
              <a:t>material,</a:t>
            </a:r>
            <a:r>
              <a:rPr lang="en-US" baseline="0" dirty="0" smtClean="0">
                <a:ea typeface="ＭＳ Ｐゴシック" charset="-128"/>
                <a:cs typeface="ＭＳ Ｐゴシック" charset="-128"/>
              </a:rPr>
              <a:t> </a:t>
            </a:r>
            <a:r>
              <a:rPr lang="en-US" dirty="0" smtClean="0">
                <a:ea typeface="ＭＳ Ｐゴシック" charset="-128"/>
                <a:cs typeface="ＭＳ Ｐゴシック" charset="-128"/>
              </a:rPr>
              <a:t>which </a:t>
            </a:r>
            <a:r>
              <a:rPr lang="en-US" dirty="0">
                <a:ea typeface="ＭＳ Ｐゴシック" charset="-128"/>
                <a:cs typeface="ＭＳ Ｐゴシック" charset="-128"/>
              </a:rPr>
              <a:t>will also get on the food.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a:lstStyle/>
          <a:p>
            <a:pPr eaLnBrk="1" hangingPunct="1">
              <a:spcBef>
                <a:spcPct val="0"/>
              </a:spcBef>
            </a:pPr>
            <a:endParaRPr lang="en-US">
              <a:ea typeface="ＭＳ Ｐゴシック" charset="-128"/>
              <a:cs typeface="ＭＳ Ｐゴシック" charset="-128"/>
            </a:endParaRPr>
          </a:p>
        </p:txBody>
      </p:sp>
      <p:sp>
        <p:nvSpPr>
          <p:cNvPr id="70660" name="Slide Number Placeholder 3"/>
          <p:cNvSpPr>
            <a:spLocks noGrp="1"/>
          </p:cNvSpPr>
          <p:nvPr>
            <p:ph type="sldNum" sz="quarter" idx="5"/>
          </p:nvPr>
        </p:nvSpPr>
        <p:spPr bwMode="auto">
          <a:noFill/>
          <a:ln>
            <a:miter lim="800000"/>
            <a:headEnd/>
            <a:tailEnd/>
          </a:ln>
        </p:spPr>
        <p:txBody>
          <a:bodyPr/>
          <a:lstStyle/>
          <a:p>
            <a:fld id="{F51799E6-5EC7-D040-B0BC-340A5E5EACB7}" type="slidenum">
              <a:rPr lang="en-US"/>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TextEdit="1"/>
          </p:cNvSpPr>
          <p:nvPr>
            <p:ph type="sldImg"/>
          </p:nvPr>
        </p:nvSpPr>
        <p:spPr bwMode="auto">
          <a:noFill/>
          <a:ln>
            <a:solidFill>
              <a:srgbClr val="000000"/>
            </a:solidFill>
            <a:miter lim="800000"/>
            <a:headEnd/>
            <a:tailEnd/>
          </a:ln>
        </p:spPr>
      </p:sp>
      <p:sp>
        <p:nvSpPr>
          <p:cNvPr id="71683" name="Rectangle 3"/>
          <p:cNvSpPr>
            <a:spLocks noGrp="1"/>
          </p:cNvSpPr>
          <p:nvPr>
            <p:ph type="body" idx="1"/>
          </p:nvPr>
        </p:nvSpPr>
        <p:spPr bwMode="auto">
          <a:noFill/>
        </p:spPr>
        <p:txBody>
          <a:bodyPr/>
          <a:lstStyle/>
          <a:p>
            <a:pPr eaLnBrk="1" hangingPunct="1">
              <a:spcBef>
                <a:spcPct val="0"/>
              </a:spcBef>
            </a:pPr>
            <a:r>
              <a:rPr lang="en-US" dirty="0">
                <a:ea typeface="ＭＳ Ｐゴシック" charset="-128"/>
                <a:cs typeface="ＭＳ Ｐゴシック" charset="-128"/>
              </a:rPr>
              <a:t>An important point to remember is that IPM does not mean NO chemicals. It refers to an approach that includes </a:t>
            </a:r>
            <a:r>
              <a:rPr lang="en-US" dirty="0" smtClean="0">
                <a:ea typeface="ＭＳ Ｐゴシック" charset="-128"/>
                <a:cs typeface="ＭＳ Ｐゴシック" charset="-128"/>
              </a:rPr>
              <a:t>both chemical </a:t>
            </a:r>
            <a:r>
              <a:rPr lang="en-US" dirty="0">
                <a:ea typeface="ＭＳ Ｐゴシック" charset="-128"/>
                <a:cs typeface="ＭＳ Ｐゴシック" charset="-128"/>
              </a:rPr>
              <a:t>and non-chemical methods. You always want to minimize the chemicals that are used. </a:t>
            </a:r>
            <a:r>
              <a:rPr lang="en-US" dirty="0" smtClean="0">
                <a:ea typeface="ＭＳ Ｐゴシック" charset="-128"/>
                <a:cs typeface="ＭＳ Ｐゴシック" charset="-128"/>
              </a:rPr>
              <a:t>However, </a:t>
            </a:r>
            <a:r>
              <a:rPr lang="en-US" dirty="0">
                <a:ea typeface="ＭＳ Ｐゴシック" charset="-128"/>
                <a:cs typeface="ＭＳ Ｐゴシック" charset="-128"/>
              </a:rPr>
              <a:t>it needs to be recognized that there must be a greater emphasis on housekeeping and sanitation to allow for a reduction </a:t>
            </a:r>
            <a:r>
              <a:rPr lang="en-US" dirty="0" smtClean="0">
                <a:ea typeface="ＭＳ Ｐゴシック" charset="-128"/>
                <a:cs typeface="ＭＳ Ｐゴシック" charset="-128"/>
              </a:rPr>
              <a:t>in or </a:t>
            </a:r>
            <a:r>
              <a:rPr lang="en-US" dirty="0">
                <a:ea typeface="ＭＳ Ｐゴシック" charset="-128"/>
                <a:cs typeface="ＭＳ Ｐゴシック" charset="-128"/>
              </a:rPr>
              <a:t>elimination of the use of chemicals. </a:t>
            </a:r>
            <a:r>
              <a:rPr lang="en-US" dirty="0" smtClean="0">
                <a:ea typeface="ＭＳ Ｐゴシック" charset="-128"/>
                <a:cs typeface="ＭＳ Ｐゴシック" charset="-128"/>
              </a:rPr>
              <a:t>Remember, </a:t>
            </a:r>
            <a:r>
              <a:rPr lang="en-US" dirty="0">
                <a:ea typeface="ＭＳ Ｐゴシック" charset="-128"/>
                <a:cs typeface="ＭＳ Ｐゴシック" charset="-128"/>
              </a:rPr>
              <a:t>we want to make the </a:t>
            </a:r>
            <a:r>
              <a:rPr lang="en-US" dirty="0" smtClean="0">
                <a:ea typeface="ＭＳ Ｐゴシック" charset="-128"/>
                <a:cs typeface="ＭＳ Ｐゴシック" charset="-128"/>
              </a:rPr>
              <a:t>environment </a:t>
            </a:r>
            <a:r>
              <a:rPr lang="en-US" dirty="0">
                <a:ea typeface="ＭＳ Ｐゴシック" charset="-128"/>
                <a:cs typeface="ＭＳ Ｐゴシック" charset="-128"/>
              </a:rPr>
              <a:t>hostile (not friendly or supportive) to the potential uninvited guests.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a:lstStyle/>
          <a:p>
            <a:pPr eaLnBrk="1" hangingPunct="1">
              <a:spcBef>
                <a:spcPct val="0"/>
              </a:spcBef>
            </a:pPr>
            <a:endParaRPr lang="en-US">
              <a:ea typeface="ＭＳ Ｐゴシック" charset="-128"/>
              <a:cs typeface="ＭＳ Ｐゴシック" charset="-128"/>
            </a:endParaRPr>
          </a:p>
        </p:txBody>
      </p:sp>
      <p:sp>
        <p:nvSpPr>
          <p:cNvPr id="72708" name="Slide Number Placeholder 3"/>
          <p:cNvSpPr>
            <a:spLocks noGrp="1"/>
          </p:cNvSpPr>
          <p:nvPr>
            <p:ph type="sldNum" sz="quarter" idx="5"/>
          </p:nvPr>
        </p:nvSpPr>
        <p:spPr bwMode="auto">
          <a:noFill/>
          <a:ln>
            <a:miter lim="800000"/>
            <a:headEnd/>
            <a:tailEnd/>
          </a:ln>
        </p:spPr>
        <p:txBody>
          <a:bodyPr/>
          <a:lstStyle/>
          <a:p>
            <a:fld id="{73C4E762-3DE0-C44F-9106-C42A6A36C66B}" type="slidenum">
              <a:rPr lang="en-US"/>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TextEdit="1"/>
          </p:cNvSpPr>
          <p:nvPr>
            <p:ph type="sldImg"/>
          </p:nvPr>
        </p:nvSpPr>
        <p:spPr bwMode="auto">
          <a:noFill/>
          <a:ln>
            <a:solidFill>
              <a:srgbClr val="000000"/>
            </a:solidFill>
            <a:miter lim="800000"/>
            <a:headEnd/>
            <a:tailEnd/>
          </a:ln>
        </p:spPr>
      </p:sp>
      <p:sp>
        <p:nvSpPr>
          <p:cNvPr id="73731" name="Rectangle 3"/>
          <p:cNvSpPr>
            <a:spLocks noGrp="1"/>
          </p:cNvSpPr>
          <p:nvPr>
            <p:ph type="body" idx="1"/>
          </p:nvPr>
        </p:nvSpPr>
        <p:spPr bwMode="auto">
          <a:noFill/>
        </p:spPr>
        <p:txBody>
          <a:bodyPr/>
          <a:lstStyle/>
          <a:p>
            <a:endParaRPr lang="en-US">
              <a:ea typeface="ＭＳ Ｐゴシック" charset="-128"/>
              <a:cs typeface="ＭＳ Ｐゴシック"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p:spPr>
      </p:sp>
      <p:sp>
        <p:nvSpPr>
          <p:cNvPr id="74755" name="Notes Placeholder 2"/>
          <p:cNvSpPr>
            <a:spLocks noGrp="1"/>
          </p:cNvSpPr>
          <p:nvPr>
            <p:ph type="body" idx="1"/>
          </p:nvPr>
        </p:nvSpPr>
        <p:spPr bwMode="auto">
          <a:noFill/>
        </p:spPr>
        <p:txBody>
          <a:bodyPr/>
          <a:lstStyle/>
          <a:p>
            <a:pPr eaLnBrk="1" hangingPunct="1">
              <a:spcBef>
                <a:spcPct val="0"/>
              </a:spcBef>
            </a:pPr>
            <a:endParaRPr lang="en-US">
              <a:ea typeface="ＭＳ Ｐゴシック" charset="-128"/>
              <a:cs typeface="ＭＳ Ｐゴシック" charset="-128"/>
            </a:endParaRPr>
          </a:p>
        </p:txBody>
      </p:sp>
      <p:sp>
        <p:nvSpPr>
          <p:cNvPr id="74756" name="Slide Number Placeholder 3"/>
          <p:cNvSpPr>
            <a:spLocks noGrp="1"/>
          </p:cNvSpPr>
          <p:nvPr>
            <p:ph type="sldNum" sz="quarter" idx="5"/>
          </p:nvPr>
        </p:nvSpPr>
        <p:spPr bwMode="auto">
          <a:noFill/>
          <a:ln>
            <a:miter lim="800000"/>
            <a:headEnd/>
            <a:tailEnd/>
          </a:ln>
        </p:spPr>
        <p:txBody>
          <a:bodyPr/>
          <a:lstStyle/>
          <a:p>
            <a:fld id="{44A1551E-72DC-804C-B372-019CAF1872A0}" type="slidenum">
              <a:rPr lang="en-US"/>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TextEdit="1"/>
          </p:cNvSpPr>
          <p:nvPr>
            <p:ph type="sldImg"/>
          </p:nvPr>
        </p:nvSpPr>
        <p:spPr bwMode="auto">
          <a:noFill/>
          <a:ln>
            <a:solidFill>
              <a:srgbClr val="000000"/>
            </a:solidFill>
            <a:miter lim="800000"/>
            <a:headEnd/>
            <a:tailEnd/>
          </a:ln>
        </p:spPr>
      </p:sp>
      <p:sp>
        <p:nvSpPr>
          <p:cNvPr id="75779" name="Rectangle 3"/>
          <p:cNvSpPr>
            <a:spLocks noGrp="1"/>
          </p:cNvSpPr>
          <p:nvPr>
            <p:ph type="body" idx="1"/>
          </p:nvPr>
        </p:nvSpPr>
        <p:spPr bwMode="auto">
          <a:noFill/>
        </p:spPr>
        <p:txBody>
          <a:bodyPr/>
          <a:lstStyle/>
          <a:p>
            <a:r>
              <a:rPr lang="en-US" dirty="0">
                <a:ea typeface="ＭＳ Ｐゴシック" charset="-128"/>
                <a:cs typeface="ＭＳ Ｐゴシック" charset="-128"/>
              </a:rPr>
              <a:t>The point to emphasize is that the CCP is a point at which, if the critical limit is not properly met (i.e. reaching a minimum internal temperature of 155°F for ground beef</a:t>
            </a:r>
            <a:r>
              <a:rPr lang="en-US" dirty="0" smtClean="0">
                <a:ea typeface="ＭＳ Ｐゴシック" charset="-128"/>
                <a:cs typeface="ＭＳ Ｐゴシック" charset="-128"/>
              </a:rPr>
              <a:t>), </a:t>
            </a:r>
            <a:r>
              <a:rPr lang="en-US" dirty="0">
                <a:ea typeface="ＭＳ Ｐゴシック" charset="-128"/>
                <a:cs typeface="ＭＳ Ｐゴシック" charset="-128"/>
              </a:rPr>
              <a:t>there will not be another step following this step to correct the error, which could lead to a </a:t>
            </a:r>
            <a:r>
              <a:rPr lang="en-US" dirty="0" smtClean="0">
                <a:ea typeface="ＭＳ Ｐゴシック" charset="-128"/>
                <a:cs typeface="ＭＳ Ｐゴシック" charset="-128"/>
              </a:rPr>
              <a:t>food-borne </a:t>
            </a:r>
            <a:r>
              <a:rPr lang="en-US" dirty="0">
                <a:ea typeface="ＭＳ Ｐゴシック" charset="-128"/>
                <a:cs typeface="ＭＳ Ｐゴシック" charset="-128"/>
              </a:rPr>
              <a:t>illness. </a:t>
            </a:r>
          </a:p>
          <a:p>
            <a:endParaRPr lang="en-US" dirty="0">
              <a:ea typeface="ＭＳ Ｐゴシック" charset="-128"/>
              <a:cs typeface="ＭＳ Ｐゴシック"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a:lstStyle/>
          <a:p>
            <a:pPr eaLnBrk="1" hangingPunct="1">
              <a:spcBef>
                <a:spcPct val="0"/>
              </a:spcBef>
            </a:pPr>
            <a:endParaRPr lang="en-US">
              <a:ea typeface="ＭＳ Ｐゴシック" charset="-128"/>
              <a:cs typeface="ＭＳ Ｐゴシック" charset="-128"/>
            </a:endParaRPr>
          </a:p>
        </p:txBody>
      </p:sp>
      <p:sp>
        <p:nvSpPr>
          <p:cNvPr id="76804" name="Slide Number Placeholder 3"/>
          <p:cNvSpPr>
            <a:spLocks noGrp="1"/>
          </p:cNvSpPr>
          <p:nvPr>
            <p:ph type="sldNum" sz="quarter" idx="5"/>
          </p:nvPr>
        </p:nvSpPr>
        <p:spPr bwMode="auto">
          <a:noFill/>
          <a:ln>
            <a:miter lim="800000"/>
            <a:headEnd/>
            <a:tailEnd/>
          </a:ln>
        </p:spPr>
        <p:txBody>
          <a:bodyPr/>
          <a:lstStyle/>
          <a:p>
            <a:fld id="{0F252A31-EFA3-064A-853E-FB753DBB6839}" type="slidenum">
              <a:rPr lang="en-US"/>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TextEdit="1"/>
          </p:cNvSpPr>
          <p:nvPr>
            <p:ph type="sldImg"/>
          </p:nvPr>
        </p:nvSpPr>
        <p:spPr bwMode="auto">
          <a:noFill/>
          <a:ln>
            <a:solidFill>
              <a:srgbClr val="000000"/>
            </a:solidFill>
            <a:miter lim="800000"/>
            <a:headEnd/>
            <a:tailEnd/>
          </a:ln>
        </p:spPr>
      </p:sp>
      <p:sp>
        <p:nvSpPr>
          <p:cNvPr id="77827" name="Rectangle 3"/>
          <p:cNvSpPr>
            <a:spLocks noGrp="1"/>
          </p:cNvSpPr>
          <p:nvPr>
            <p:ph type="body" idx="1"/>
          </p:nvPr>
        </p:nvSpPr>
        <p:spPr bwMode="auto">
          <a:noFill/>
        </p:spPr>
        <p:txBody>
          <a:bodyPr/>
          <a:lstStyle/>
          <a:p>
            <a:r>
              <a:rPr lang="en-US" dirty="0" smtClean="0">
                <a:ea typeface="ＭＳ Ｐゴシック" charset="-128"/>
                <a:cs typeface="ＭＳ Ｐゴシック" charset="-128"/>
              </a:rPr>
              <a:t>Remind </a:t>
            </a:r>
            <a:r>
              <a:rPr lang="en-US" dirty="0">
                <a:ea typeface="ＭＳ Ｐゴシック" charset="-128"/>
                <a:cs typeface="ＭＳ Ｐゴシック" charset="-128"/>
              </a:rPr>
              <a:t>the students what it means to ‘monitor’ the CCP and </a:t>
            </a:r>
            <a:r>
              <a:rPr lang="en-US" dirty="0" smtClean="0">
                <a:ea typeface="ＭＳ Ｐゴシック" charset="-128"/>
                <a:cs typeface="ＭＳ Ｐゴシック" charset="-128"/>
              </a:rPr>
              <a:t>that </a:t>
            </a:r>
            <a:r>
              <a:rPr lang="en-US" dirty="0">
                <a:ea typeface="ＭＳ Ｐゴシック" charset="-128"/>
                <a:cs typeface="ＭＳ Ｐゴシック" charset="-128"/>
              </a:rPr>
              <a:t>the reason we monitor is to correct any errors before they become a problem (i.e. cause </a:t>
            </a:r>
            <a:r>
              <a:rPr lang="en-US" dirty="0" smtClean="0">
                <a:ea typeface="ＭＳ Ｐゴシック" charset="-128"/>
                <a:cs typeface="ＭＳ Ｐゴシック" charset="-128"/>
              </a:rPr>
              <a:t>food-borne </a:t>
            </a:r>
            <a:r>
              <a:rPr lang="en-US" dirty="0">
                <a:ea typeface="ＭＳ Ｐゴシック" charset="-128"/>
                <a:cs typeface="ＭＳ Ｐゴシック" charset="-128"/>
              </a:rPr>
              <a:t>illness). </a:t>
            </a:r>
          </a:p>
          <a:p>
            <a:endParaRPr lang="en-US" dirty="0">
              <a:ea typeface="ＭＳ Ｐゴシック" charset="-128"/>
              <a:cs typeface="ＭＳ Ｐゴシック"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a:lstStyle/>
          <a:p>
            <a:pPr eaLnBrk="1" hangingPunct="1">
              <a:spcBef>
                <a:spcPct val="0"/>
              </a:spcBef>
            </a:pPr>
            <a:endParaRPr lang="en-US">
              <a:ea typeface="ＭＳ Ｐゴシック" charset="-128"/>
              <a:cs typeface="ＭＳ Ｐゴシック" charset="-128"/>
            </a:endParaRPr>
          </a:p>
        </p:txBody>
      </p:sp>
      <p:sp>
        <p:nvSpPr>
          <p:cNvPr id="78852" name="Slide Number Placeholder 3"/>
          <p:cNvSpPr>
            <a:spLocks noGrp="1"/>
          </p:cNvSpPr>
          <p:nvPr>
            <p:ph type="sldNum" sz="quarter" idx="5"/>
          </p:nvPr>
        </p:nvSpPr>
        <p:spPr bwMode="auto">
          <a:noFill/>
          <a:ln>
            <a:miter lim="800000"/>
            <a:headEnd/>
            <a:tailEnd/>
          </a:ln>
        </p:spPr>
        <p:txBody>
          <a:bodyPr/>
          <a:lstStyle/>
          <a:p>
            <a:fld id="{E5D56AFF-0DB5-6E49-A7C9-63F2F42E3A57}" type="slidenum">
              <a:rPr lang="en-US"/>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TextEdit="1"/>
          </p:cNvSpPr>
          <p:nvPr>
            <p:ph type="sldImg"/>
          </p:nvPr>
        </p:nvSpPr>
        <p:spPr bwMode="auto">
          <a:noFill/>
          <a:ln>
            <a:solidFill>
              <a:srgbClr val="000000"/>
            </a:solidFill>
            <a:miter lim="800000"/>
            <a:headEnd/>
            <a:tailEnd/>
          </a:ln>
        </p:spPr>
      </p:sp>
      <p:sp>
        <p:nvSpPr>
          <p:cNvPr id="61443" name="Rectangle 3"/>
          <p:cNvSpPr>
            <a:spLocks noGrp="1"/>
          </p:cNvSpPr>
          <p:nvPr>
            <p:ph type="body" idx="1"/>
          </p:nvPr>
        </p:nvSpPr>
        <p:spPr bwMode="auto">
          <a:noFill/>
        </p:spPr>
        <p:txBody>
          <a:bodyPr/>
          <a:lstStyle/>
          <a:p>
            <a:pPr eaLnBrk="1" hangingPunct="1"/>
            <a:endParaRPr lang="en-US">
              <a:ea typeface="ＭＳ Ｐゴシック" charset="-128"/>
              <a:cs typeface="ＭＳ Ｐゴシック"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TextEdit="1"/>
          </p:cNvSpPr>
          <p:nvPr>
            <p:ph type="sldImg"/>
          </p:nvPr>
        </p:nvSpPr>
        <p:spPr bwMode="auto">
          <a:noFill/>
          <a:ln>
            <a:solidFill>
              <a:srgbClr val="000000"/>
            </a:solidFill>
            <a:miter lim="800000"/>
            <a:headEnd/>
            <a:tailEnd/>
          </a:ln>
        </p:spPr>
      </p:sp>
      <p:sp>
        <p:nvSpPr>
          <p:cNvPr id="79875" name="Rectangle 3"/>
          <p:cNvSpPr>
            <a:spLocks noGrp="1"/>
          </p:cNvSpPr>
          <p:nvPr>
            <p:ph type="body" idx="1"/>
          </p:nvPr>
        </p:nvSpPr>
        <p:spPr bwMode="auto">
          <a:noFill/>
        </p:spPr>
        <p:txBody>
          <a:bodyPr/>
          <a:lstStyle/>
          <a:p>
            <a:pPr eaLnBrk="1" hangingPunct="1">
              <a:spcBef>
                <a:spcPct val="0"/>
              </a:spcBef>
            </a:pPr>
            <a:r>
              <a:rPr lang="en-US" dirty="0">
                <a:ea typeface="ＭＳ Ｐゴシック" charset="-128"/>
                <a:cs typeface="ＭＳ Ｐゴシック" charset="-128"/>
              </a:rPr>
              <a:t>Six hours has exceeded the time period allowed to cool </a:t>
            </a:r>
            <a:r>
              <a:rPr lang="en-US" dirty="0" smtClean="0">
                <a:ea typeface="ＭＳ Ｐゴシック" charset="-128"/>
                <a:cs typeface="ＭＳ Ｐゴシック" charset="-128"/>
              </a:rPr>
              <a:t>TCS </a:t>
            </a:r>
            <a:r>
              <a:rPr lang="en-US" dirty="0" smtClean="0">
                <a:ea typeface="ＭＳ Ｐゴシック" charset="-128"/>
                <a:cs typeface="ＭＳ Ｐゴシック" charset="-128"/>
              </a:rPr>
              <a:t>food </a:t>
            </a:r>
            <a:r>
              <a:rPr lang="en-US" dirty="0">
                <a:ea typeface="ＭＳ Ｐゴシック" charset="-128"/>
                <a:cs typeface="ＭＳ Ｐゴシック" charset="-128"/>
              </a:rPr>
              <a:t>– remember, it is 135°F to 70°F in two hours and 135°F to 41°F or below in a total of six hours or less. </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p:spPr>
      </p:sp>
      <p:sp>
        <p:nvSpPr>
          <p:cNvPr id="80899" name="Notes Placeholder 2"/>
          <p:cNvSpPr>
            <a:spLocks noGrp="1"/>
          </p:cNvSpPr>
          <p:nvPr>
            <p:ph type="body" idx="1"/>
          </p:nvPr>
        </p:nvSpPr>
        <p:spPr bwMode="auto">
          <a:noFill/>
        </p:spPr>
        <p:txBody>
          <a:bodyPr/>
          <a:lstStyle/>
          <a:p>
            <a:pPr marL="228600" eaLnBrk="1" hangingPunct="1">
              <a:spcBef>
                <a:spcPct val="0"/>
              </a:spcBef>
              <a:buFont typeface="+mj-lt" charset="0"/>
              <a:buNone/>
            </a:pPr>
            <a:endParaRPr lang="en-US">
              <a:ea typeface="ＭＳ Ｐゴシック" charset="-128"/>
              <a:cs typeface="ＭＳ Ｐゴシック" charset="-128"/>
            </a:endParaRPr>
          </a:p>
        </p:txBody>
      </p:sp>
      <p:sp>
        <p:nvSpPr>
          <p:cNvPr id="80900" name="Slide Number Placeholder 3"/>
          <p:cNvSpPr>
            <a:spLocks noGrp="1"/>
          </p:cNvSpPr>
          <p:nvPr>
            <p:ph type="sldNum" sz="quarter" idx="5"/>
          </p:nvPr>
        </p:nvSpPr>
        <p:spPr bwMode="auto">
          <a:noFill/>
          <a:ln>
            <a:miter lim="800000"/>
            <a:headEnd/>
            <a:tailEnd/>
          </a:ln>
        </p:spPr>
        <p:txBody>
          <a:bodyPr/>
          <a:lstStyle/>
          <a:p>
            <a:fld id="{4967E77C-19EE-B048-9904-0AB0EF6F3AB4}" type="slidenum">
              <a:rPr lang="en-US"/>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TextEdit="1"/>
          </p:cNvSpPr>
          <p:nvPr>
            <p:ph type="sldImg"/>
          </p:nvPr>
        </p:nvSpPr>
        <p:spPr bwMode="auto">
          <a:noFill/>
          <a:ln>
            <a:solidFill>
              <a:srgbClr val="000000"/>
            </a:solidFill>
            <a:miter lim="800000"/>
            <a:headEnd/>
            <a:tailEnd/>
          </a:ln>
        </p:spPr>
      </p:sp>
      <p:sp>
        <p:nvSpPr>
          <p:cNvPr id="81923" name="Rectangle 3"/>
          <p:cNvSpPr>
            <a:spLocks noGrp="1"/>
          </p:cNvSpPr>
          <p:nvPr>
            <p:ph type="body" idx="1"/>
          </p:nvPr>
        </p:nvSpPr>
        <p:spPr bwMode="auto">
          <a:noFill/>
        </p:spPr>
        <p:txBody>
          <a:bodyPr/>
          <a:lstStyle/>
          <a:p>
            <a:pPr marL="228600" eaLnBrk="1" hangingPunct="1">
              <a:spcBef>
                <a:spcPct val="0"/>
              </a:spcBef>
              <a:buFont typeface="+mj-lt" charset="0"/>
              <a:buNone/>
            </a:pPr>
            <a:r>
              <a:rPr lang="en-US" dirty="0">
                <a:ea typeface="ＭＳ Ｐゴシック" charset="-128"/>
                <a:cs typeface="ＭＳ Ｐゴシック" charset="-128"/>
              </a:rPr>
              <a:t>Use the opportunity quickly to remind the students that </a:t>
            </a:r>
            <a:r>
              <a:rPr lang="en-US" dirty="0" smtClean="0">
                <a:ea typeface="ＭＳ Ｐゴシック" charset="-128"/>
                <a:cs typeface="ＭＳ Ｐゴシック" charset="-128"/>
              </a:rPr>
              <a:t>HACCP </a:t>
            </a:r>
            <a:r>
              <a:rPr lang="en-US" dirty="0">
                <a:ea typeface="ＭＳ Ｐゴシック" charset="-128"/>
                <a:cs typeface="ＭＳ Ｐゴシック" charset="-128"/>
              </a:rPr>
              <a:t>represents a systematic approach to food safety that is designed to help food managers and food </a:t>
            </a:r>
            <a:r>
              <a:rPr lang="en-US" dirty="0" smtClean="0">
                <a:ea typeface="ＭＳ Ｐゴシック" charset="-128"/>
                <a:cs typeface="ＭＳ Ｐゴシック" charset="-128"/>
              </a:rPr>
              <a:t>handlers to </a:t>
            </a:r>
            <a:r>
              <a:rPr lang="en-US" dirty="0">
                <a:ea typeface="ＭＳ Ｐゴシック" charset="-128"/>
                <a:cs typeface="ＭＳ Ｐゴシック" charset="-128"/>
              </a:rPr>
              <a:t>identify, control or prevent potential hazards in the </a:t>
            </a:r>
            <a:r>
              <a:rPr lang="en-US" dirty="0" smtClean="0">
                <a:ea typeface="ＭＳ Ｐゴシック" charset="-128"/>
                <a:cs typeface="ＭＳ Ｐゴシック" charset="-128"/>
              </a:rPr>
              <a:t>food-handling </a:t>
            </a:r>
            <a:r>
              <a:rPr lang="en-US" dirty="0">
                <a:ea typeface="ＭＳ Ｐゴシック" charset="-128"/>
                <a:cs typeface="ＭＳ Ｐゴシック" charset="-128"/>
              </a:rPr>
              <a:t>process </a:t>
            </a:r>
            <a:r>
              <a:rPr lang="en-US" u="sng" dirty="0">
                <a:ea typeface="ＭＳ Ｐゴシック" charset="-128"/>
                <a:cs typeface="ＭＳ Ｐゴシック" charset="-128"/>
              </a:rPr>
              <a:t>before</a:t>
            </a:r>
            <a:r>
              <a:rPr lang="en-US" dirty="0">
                <a:ea typeface="ＭＳ Ｐゴシック" charset="-128"/>
                <a:cs typeface="ＭＳ Ｐゴシック" charset="-128"/>
              </a:rPr>
              <a:t> they happen. Also remind the students that even with a well-designed HACCP plan, if the proper pre-requisite programs are not in place, problems can still occur.</a:t>
            </a:r>
          </a:p>
          <a:p>
            <a:pPr marL="228600" eaLnBrk="1" hangingPunct="1">
              <a:spcBef>
                <a:spcPct val="0"/>
              </a:spcBef>
              <a:buFont typeface="+mj-lt" charset="0"/>
              <a:buNone/>
            </a:pPr>
            <a:endParaRPr lang="en-GB" dirty="0">
              <a:ea typeface="ＭＳ Ｐゴシック" charset="-128"/>
              <a:cs typeface="ＭＳ Ｐゴシック" charset="-128"/>
            </a:endParaRPr>
          </a:p>
          <a:p>
            <a:pPr marL="228600" eaLnBrk="1" hangingPunct="1">
              <a:spcBef>
                <a:spcPct val="0"/>
              </a:spcBef>
              <a:buFont typeface="+mj-lt" charset="0"/>
              <a:buNone/>
            </a:pPr>
            <a:endParaRPr lang="en-US" dirty="0">
              <a:ea typeface="ＭＳ Ｐゴシック" charset="-128"/>
              <a:cs typeface="ＭＳ Ｐゴシック"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p:spPr>
      </p:sp>
      <p:sp>
        <p:nvSpPr>
          <p:cNvPr id="82947" name="Notes Placeholder 2"/>
          <p:cNvSpPr>
            <a:spLocks noGrp="1"/>
          </p:cNvSpPr>
          <p:nvPr>
            <p:ph type="body" idx="1"/>
          </p:nvPr>
        </p:nvSpPr>
        <p:spPr bwMode="auto">
          <a:noFill/>
        </p:spPr>
        <p:txBody>
          <a:bodyPr/>
          <a:lstStyle/>
          <a:p>
            <a:pPr eaLnBrk="1" hangingPunct="1">
              <a:spcBef>
                <a:spcPct val="0"/>
              </a:spcBef>
            </a:pPr>
            <a:endParaRPr lang="en-US">
              <a:ea typeface="ＭＳ Ｐゴシック" charset="-128"/>
              <a:cs typeface="ＭＳ Ｐゴシック" charset="-128"/>
            </a:endParaRPr>
          </a:p>
        </p:txBody>
      </p:sp>
      <p:sp>
        <p:nvSpPr>
          <p:cNvPr id="82948" name="Slide Number Placeholder 3"/>
          <p:cNvSpPr>
            <a:spLocks noGrp="1"/>
          </p:cNvSpPr>
          <p:nvPr>
            <p:ph type="sldNum" sz="quarter" idx="5"/>
          </p:nvPr>
        </p:nvSpPr>
        <p:spPr bwMode="auto">
          <a:noFill/>
          <a:ln>
            <a:miter lim="800000"/>
            <a:headEnd/>
            <a:tailEnd/>
          </a:ln>
        </p:spPr>
        <p:txBody>
          <a:bodyPr/>
          <a:lstStyle/>
          <a:p>
            <a:fld id="{0401C426-3991-A34C-86D6-35EFF8C7BCFB}" type="slidenum">
              <a:rPr lang="en-US"/>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TextEdit="1"/>
          </p:cNvSpPr>
          <p:nvPr>
            <p:ph type="sldImg"/>
          </p:nvPr>
        </p:nvSpPr>
        <p:spPr bwMode="auto">
          <a:noFill/>
          <a:ln>
            <a:solidFill>
              <a:srgbClr val="000000"/>
            </a:solidFill>
            <a:miter lim="800000"/>
            <a:headEnd/>
            <a:tailEnd/>
          </a:ln>
        </p:spPr>
      </p:sp>
      <p:sp>
        <p:nvSpPr>
          <p:cNvPr id="83971" name="Rectangle 3"/>
          <p:cNvSpPr>
            <a:spLocks noGrp="1"/>
          </p:cNvSpPr>
          <p:nvPr>
            <p:ph type="body" idx="1"/>
          </p:nvPr>
        </p:nvSpPr>
        <p:spPr bwMode="auto">
          <a:noFill/>
        </p:spPr>
        <p:txBody>
          <a:bodyPr/>
          <a:lstStyle/>
          <a:p>
            <a:r>
              <a:rPr lang="en-US" dirty="0">
                <a:ea typeface="ＭＳ Ｐゴシック" charset="-128"/>
                <a:cs typeface="ＭＳ Ｐゴシック" charset="-128"/>
              </a:rPr>
              <a:t>Use this opportunity to review the correct </a:t>
            </a:r>
            <a:r>
              <a:rPr lang="en-US" dirty="0" smtClean="0">
                <a:ea typeface="ＭＳ Ｐゴシック" charset="-128"/>
                <a:cs typeface="ＭＳ Ｐゴシック" charset="-128"/>
              </a:rPr>
              <a:t>hand-washing </a:t>
            </a:r>
            <a:r>
              <a:rPr lang="en-US" dirty="0">
                <a:ea typeface="ＭＳ Ｐゴシック" charset="-128"/>
                <a:cs typeface="ＭＳ Ｐゴシック" charset="-128"/>
              </a:rPr>
              <a:t>procedure and </a:t>
            </a:r>
            <a:r>
              <a:rPr lang="en-US" dirty="0" smtClean="0">
                <a:ea typeface="ＭＳ Ｐゴシック" charset="-128"/>
                <a:cs typeface="ＭＳ Ｐゴシック" charset="-128"/>
              </a:rPr>
              <a:t>emphasize </a:t>
            </a:r>
            <a:r>
              <a:rPr lang="en-US" dirty="0">
                <a:ea typeface="ＭＳ Ｐゴシック" charset="-128"/>
                <a:cs typeface="ＭＳ Ｐゴシック" charset="-128"/>
              </a:rPr>
              <a:t>the role it plays in keeping food safe. Talk about other aspects of personal hygiene, but </a:t>
            </a:r>
            <a:r>
              <a:rPr lang="en-US" dirty="0" smtClean="0">
                <a:ea typeface="ＭＳ Ｐゴシック" charset="-128"/>
                <a:cs typeface="ＭＳ Ｐゴシック" charset="-128"/>
              </a:rPr>
              <a:t>concentrate on the </a:t>
            </a:r>
            <a:r>
              <a:rPr lang="en-US" dirty="0">
                <a:ea typeface="ＭＳ Ｐゴシック" charset="-128"/>
                <a:cs typeface="ＭＳ Ｐゴシック" charset="-128"/>
              </a:rPr>
              <a:t>importance of hand washing. </a:t>
            </a:r>
          </a:p>
          <a:p>
            <a:endParaRPr lang="en-US" dirty="0">
              <a:ea typeface="ＭＳ Ｐゴシック" charset="-128"/>
              <a:cs typeface="ＭＳ Ｐゴシック"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a:lstStyle/>
          <a:p>
            <a:pPr eaLnBrk="1" hangingPunct="1">
              <a:spcBef>
                <a:spcPct val="0"/>
              </a:spcBef>
            </a:pPr>
            <a:endParaRPr lang="en-US">
              <a:ea typeface="ＭＳ Ｐゴシック" charset="-128"/>
              <a:cs typeface="ＭＳ Ｐゴシック" charset="-128"/>
            </a:endParaRPr>
          </a:p>
        </p:txBody>
      </p:sp>
      <p:sp>
        <p:nvSpPr>
          <p:cNvPr id="84996" name="Slide Number Placeholder 3"/>
          <p:cNvSpPr>
            <a:spLocks noGrp="1"/>
          </p:cNvSpPr>
          <p:nvPr>
            <p:ph type="sldNum" sz="quarter" idx="5"/>
          </p:nvPr>
        </p:nvSpPr>
        <p:spPr bwMode="auto">
          <a:noFill/>
          <a:ln>
            <a:miter lim="800000"/>
            <a:headEnd/>
            <a:tailEnd/>
          </a:ln>
        </p:spPr>
        <p:txBody>
          <a:bodyPr/>
          <a:lstStyle/>
          <a:p>
            <a:fld id="{50D4EFD2-3937-984D-9D88-06248AA9C832}" type="slidenum">
              <a:rPr lang="en-US"/>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TextEdit="1"/>
          </p:cNvSpPr>
          <p:nvPr>
            <p:ph type="sldImg"/>
          </p:nvPr>
        </p:nvSpPr>
        <p:spPr bwMode="auto">
          <a:noFill/>
          <a:ln>
            <a:solidFill>
              <a:srgbClr val="000000"/>
            </a:solidFill>
            <a:miter lim="800000"/>
            <a:headEnd/>
            <a:tailEnd/>
          </a:ln>
        </p:spPr>
      </p:sp>
      <p:sp>
        <p:nvSpPr>
          <p:cNvPr id="86019" name="Rectangle 3"/>
          <p:cNvSpPr>
            <a:spLocks noGrp="1"/>
          </p:cNvSpPr>
          <p:nvPr>
            <p:ph type="body" idx="1"/>
          </p:nvPr>
        </p:nvSpPr>
        <p:spPr bwMode="auto">
          <a:noFill/>
        </p:spPr>
        <p:txBody>
          <a:bodyPr/>
          <a:lstStyle/>
          <a:p>
            <a:r>
              <a:rPr lang="en-US" dirty="0" smtClean="0">
                <a:ea typeface="ＭＳ Ｐゴシック" charset="-128"/>
                <a:cs typeface="ＭＳ Ｐゴシック" charset="-128"/>
              </a:rPr>
              <a:t>Only </a:t>
            </a:r>
            <a:r>
              <a:rPr lang="en-US" dirty="0">
                <a:ea typeface="ＭＳ Ｐゴシック" charset="-128"/>
                <a:cs typeface="ＭＳ Ｐゴシック" charset="-128"/>
              </a:rPr>
              <a:t>four methods of thawing </a:t>
            </a:r>
            <a:r>
              <a:rPr lang="en-US" dirty="0" smtClean="0">
                <a:ea typeface="ＭＳ Ｐゴシック" charset="-128"/>
                <a:cs typeface="ＭＳ Ｐゴシック" charset="-128"/>
              </a:rPr>
              <a:t>TCS </a:t>
            </a:r>
            <a:r>
              <a:rPr lang="en-US" dirty="0" smtClean="0">
                <a:ea typeface="ＭＳ Ｐゴシック" charset="-128"/>
                <a:cs typeface="ＭＳ Ｐゴシック" charset="-128"/>
              </a:rPr>
              <a:t>food are </a:t>
            </a:r>
            <a:r>
              <a:rPr lang="en-US" dirty="0">
                <a:ea typeface="ＭＳ Ｐゴシック" charset="-128"/>
                <a:cs typeface="ＭＳ Ｐゴシック" charset="-128"/>
              </a:rPr>
              <a:t>recognized by the FDA Food Code as acceptable – cooking, </a:t>
            </a:r>
            <a:r>
              <a:rPr lang="en-US" dirty="0">
                <a:latin typeface="Arial" charset="0"/>
                <a:ea typeface="ＭＳ Ｐゴシック" charset="-128"/>
                <a:cs typeface="ＭＳ Ｐゴシック" charset="-128"/>
              </a:rPr>
              <a:t>microwaving, in a walk-in cooler or under cold, running water</a:t>
            </a:r>
            <a:r>
              <a:rPr lang="en-US" dirty="0">
                <a:ea typeface="ＭＳ Ｐゴシック" charset="-128"/>
                <a:cs typeface="ＭＳ Ｐゴシック" charset="-128"/>
              </a:rPr>
              <a:t>. Be sure to point out that, if using the </a:t>
            </a:r>
            <a:r>
              <a:rPr lang="en-US" u="sng" dirty="0">
                <a:ea typeface="ＭＳ Ｐゴシック" charset="-128"/>
                <a:cs typeface="ＭＳ Ｐゴシック" charset="-128"/>
              </a:rPr>
              <a:t>microwave</a:t>
            </a:r>
            <a:r>
              <a:rPr lang="en-US" u="none" dirty="0">
                <a:ea typeface="ＭＳ Ｐゴシック" charset="-128"/>
                <a:cs typeface="ＭＳ Ｐゴシック" charset="-128"/>
              </a:rPr>
              <a:t>,</a:t>
            </a:r>
            <a:r>
              <a:rPr lang="en-US" dirty="0">
                <a:ea typeface="ＭＳ Ｐゴシック" charset="-128"/>
                <a:cs typeface="ＭＳ Ｐゴシック" charset="-128"/>
              </a:rPr>
              <a:t> the thawing must be part of the continuous cooking process. The reason for this stipulation is that the microwave thaws the food from the outside in and that by the time the center of the food is thawed, it is likely that the outer ‘layers’ have been warmed up to the point that they could support bacterial growth.  If the </a:t>
            </a:r>
            <a:r>
              <a:rPr lang="en-US" dirty="0" err="1">
                <a:ea typeface="ＭＳ Ｐゴシック" charset="-128"/>
                <a:cs typeface="ＭＳ Ｐゴシック" charset="-128"/>
              </a:rPr>
              <a:t>microwaved</a:t>
            </a:r>
            <a:r>
              <a:rPr lang="en-US" dirty="0">
                <a:ea typeface="ＭＳ Ｐゴシック" charset="-128"/>
                <a:cs typeface="ＭＳ Ｐゴシック" charset="-128"/>
              </a:rPr>
              <a:t> food is simply placed back into cold storage, the outer layers of the food will remain warm enough to support bacterial growth even while it is in cold holding. The solution is to continue the cooking process to make certain that the appropriate temperature is reached to destroy bacteria. Also point out that by leaving </a:t>
            </a:r>
            <a:r>
              <a:rPr lang="en-US" u="sng" dirty="0">
                <a:ea typeface="ＭＳ Ｐゴシック" charset="-128"/>
                <a:cs typeface="ＭＳ Ｐゴシック" charset="-128"/>
              </a:rPr>
              <a:t>thawing </a:t>
            </a:r>
            <a:r>
              <a:rPr lang="en-US" u="sng" dirty="0" smtClean="0">
                <a:ea typeface="ＭＳ Ｐゴシック" charset="-128"/>
                <a:cs typeface="ＭＳ Ｐゴシック" charset="-128"/>
              </a:rPr>
              <a:t>TCS </a:t>
            </a:r>
            <a:r>
              <a:rPr lang="en-US" u="sng" dirty="0" smtClean="0">
                <a:ea typeface="ＭＳ Ｐゴシック" charset="-128"/>
                <a:cs typeface="ＭＳ Ｐゴシック" charset="-128"/>
              </a:rPr>
              <a:t>food </a:t>
            </a:r>
            <a:r>
              <a:rPr lang="en-US" u="sng" dirty="0">
                <a:ea typeface="ＭＳ Ｐゴシック" charset="-128"/>
                <a:cs typeface="ＭＳ Ｐゴシック" charset="-128"/>
              </a:rPr>
              <a:t>in a walk-in cooler</a:t>
            </a:r>
            <a:r>
              <a:rPr lang="en-US" dirty="0">
                <a:ea typeface="ＭＳ Ｐゴシック" charset="-128"/>
                <a:cs typeface="ＭＳ Ｐゴシック" charset="-128"/>
              </a:rPr>
              <a:t> (WIC) or reach-in cooler (RIC</a:t>
            </a:r>
            <a:r>
              <a:rPr lang="en-US" dirty="0" smtClean="0">
                <a:ea typeface="ＭＳ Ｐゴシック" charset="-128"/>
                <a:cs typeface="ＭＳ Ｐゴシック" charset="-128"/>
              </a:rPr>
              <a:t>), </a:t>
            </a:r>
            <a:r>
              <a:rPr lang="en-US" dirty="0">
                <a:ea typeface="ＭＳ Ｐゴシック" charset="-128"/>
                <a:cs typeface="ＭＳ Ｐゴシック" charset="-128"/>
              </a:rPr>
              <a:t>the product will thaw and will never enter the TDZ. This method, of course, requires the most advanced planning of any of the methods in the event that a </a:t>
            </a:r>
            <a:r>
              <a:rPr lang="en-US" dirty="0" smtClean="0">
                <a:ea typeface="ＭＳ Ｐゴシック" charset="-128"/>
                <a:cs typeface="ＭＳ Ｐゴシック" charset="-128"/>
              </a:rPr>
              <a:t>TCS </a:t>
            </a:r>
            <a:r>
              <a:rPr lang="en-US" dirty="0" smtClean="0">
                <a:ea typeface="ＭＳ Ｐゴシック" charset="-128"/>
                <a:cs typeface="ＭＳ Ｐゴシック" charset="-128"/>
              </a:rPr>
              <a:t>food </a:t>
            </a:r>
            <a:r>
              <a:rPr lang="en-US" dirty="0">
                <a:ea typeface="ＭＳ Ｐゴシック" charset="-128"/>
                <a:cs typeface="ＭＳ Ｐゴシック" charset="-128"/>
              </a:rPr>
              <a:t>of any considerable size is being thawed. Many people don't realize </a:t>
            </a:r>
            <a:r>
              <a:rPr lang="en-US" dirty="0" smtClean="0">
                <a:ea typeface="ＭＳ Ｐゴシック" charset="-128"/>
                <a:cs typeface="ＭＳ Ｐゴシック" charset="-128"/>
              </a:rPr>
              <a:t>that by </a:t>
            </a:r>
            <a:r>
              <a:rPr lang="en-US" dirty="0">
                <a:ea typeface="ＭＳ Ｐゴシック" charset="-128"/>
                <a:cs typeface="ＭＳ Ｐゴシック" charset="-128"/>
              </a:rPr>
              <a:t>simply cooking a frozen pizza or frozen French fries they are</a:t>
            </a:r>
            <a:r>
              <a:rPr lang="en-US" u="none" dirty="0">
                <a:ea typeface="ＭＳ Ｐゴシック" charset="-128"/>
                <a:cs typeface="ＭＳ Ｐゴシック" charset="-128"/>
              </a:rPr>
              <a:t> </a:t>
            </a:r>
            <a:r>
              <a:rPr lang="en-US" u="sng" dirty="0">
                <a:ea typeface="ＭＳ Ｐゴシック" charset="-128"/>
                <a:cs typeface="ＭＳ Ｐゴシック" charset="-128"/>
              </a:rPr>
              <a:t>thawing as part of the cooking process</a:t>
            </a:r>
            <a:r>
              <a:rPr lang="en-US" u="none" dirty="0">
                <a:ea typeface="ＭＳ Ｐゴシック" charset="-128"/>
                <a:cs typeface="ＭＳ Ｐゴシック" charset="-128"/>
              </a:rPr>
              <a:t>.</a:t>
            </a:r>
            <a:r>
              <a:rPr lang="en-US" dirty="0">
                <a:ea typeface="ＭＳ Ｐゴシック" charset="-128"/>
                <a:cs typeface="ＭＳ Ｐゴシック" charset="-128"/>
              </a:rPr>
              <a:t> Always remind students about protecting against cross-contamination, but especially if </a:t>
            </a:r>
            <a:r>
              <a:rPr lang="en-US" u="sng" dirty="0">
                <a:ea typeface="ＭＳ Ｐゴシック" charset="-128"/>
                <a:cs typeface="ＭＳ Ｐゴシック" charset="-128"/>
              </a:rPr>
              <a:t>thawing under </a:t>
            </a:r>
            <a:r>
              <a:rPr lang="en-US" u="sng" dirty="0" smtClean="0">
                <a:ea typeface="ＭＳ Ｐゴシック" charset="-128"/>
                <a:cs typeface="ＭＳ Ｐゴシック" charset="-128"/>
              </a:rPr>
              <a:t>cold, </a:t>
            </a:r>
            <a:r>
              <a:rPr lang="en-US" u="sng" dirty="0">
                <a:ea typeface="ＭＳ Ｐゴシック" charset="-128"/>
                <a:cs typeface="ＭＳ Ｐゴシック" charset="-128"/>
              </a:rPr>
              <a:t>running water</a:t>
            </a:r>
            <a:r>
              <a:rPr lang="en-US" u="none" dirty="0">
                <a:ea typeface="ＭＳ Ｐゴシック" charset="-128"/>
                <a:cs typeface="ＭＳ Ｐゴシック" charset="-128"/>
              </a:rPr>
              <a:t>. </a:t>
            </a:r>
            <a:r>
              <a:rPr lang="en-US" dirty="0">
                <a:ea typeface="ＭＳ Ｐゴシック" charset="-128"/>
                <a:cs typeface="ＭＳ Ｐゴシック" charset="-128"/>
              </a:rPr>
              <a:t>They must properly clean and sanitize the sink before and after use and make sure that no other food will be contaminated by splashing water when thawing food using this method. </a:t>
            </a:r>
          </a:p>
          <a:p>
            <a:endParaRPr lang="en-US" dirty="0">
              <a:ea typeface="ＭＳ Ｐゴシック" charset="-128"/>
              <a:cs typeface="ＭＳ Ｐゴシック"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p:spPr>
      </p:sp>
      <p:sp>
        <p:nvSpPr>
          <p:cNvPr id="87043" name="Notes Placeholder 2"/>
          <p:cNvSpPr>
            <a:spLocks noGrp="1"/>
          </p:cNvSpPr>
          <p:nvPr>
            <p:ph type="body" idx="1"/>
          </p:nvPr>
        </p:nvSpPr>
        <p:spPr bwMode="auto">
          <a:noFill/>
        </p:spPr>
        <p:txBody>
          <a:bodyPr/>
          <a:lstStyle/>
          <a:p>
            <a:pPr eaLnBrk="1" hangingPunct="1">
              <a:spcBef>
                <a:spcPct val="0"/>
              </a:spcBef>
            </a:pPr>
            <a:endParaRPr lang="en-US">
              <a:ea typeface="ＭＳ Ｐゴシック" charset="-128"/>
              <a:cs typeface="ＭＳ Ｐゴシック" charset="-128"/>
            </a:endParaRPr>
          </a:p>
        </p:txBody>
      </p:sp>
      <p:sp>
        <p:nvSpPr>
          <p:cNvPr id="87044" name="Slide Number Placeholder 3"/>
          <p:cNvSpPr>
            <a:spLocks noGrp="1"/>
          </p:cNvSpPr>
          <p:nvPr>
            <p:ph type="sldNum" sz="quarter" idx="5"/>
          </p:nvPr>
        </p:nvSpPr>
        <p:spPr bwMode="auto">
          <a:noFill/>
          <a:ln>
            <a:miter lim="800000"/>
            <a:headEnd/>
            <a:tailEnd/>
          </a:ln>
        </p:spPr>
        <p:txBody>
          <a:bodyPr/>
          <a:lstStyle/>
          <a:p>
            <a:fld id="{DFDA3D27-FAEB-704C-8D86-4DF9D798C466}" type="slidenum">
              <a:rPr lang="en-US"/>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TextEdit="1"/>
          </p:cNvSpPr>
          <p:nvPr>
            <p:ph type="sldImg"/>
          </p:nvPr>
        </p:nvSpPr>
        <p:spPr bwMode="auto">
          <a:noFill/>
          <a:ln>
            <a:solidFill>
              <a:srgbClr val="000000"/>
            </a:solidFill>
            <a:miter lim="800000"/>
            <a:headEnd/>
            <a:tailEnd/>
          </a:ln>
        </p:spPr>
      </p:sp>
      <p:sp>
        <p:nvSpPr>
          <p:cNvPr id="88067" name="Rectangle 3"/>
          <p:cNvSpPr>
            <a:spLocks noGrp="1"/>
          </p:cNvSpPr>
          <p:nvPr>
            <p:ph type="body" idx="1"/>
          </p:nvPr>
        </p:nvSpPr>
        <p:spPr bwMode="auto">
          <a:noFill/>
        </p:spPr>
        <p:txBody>
          <a:bodyPr/>
          <a:lstStyle/>
          <a:p>
            <a:pPr eaLnBrk="1" hangingPunct="1">
              <a:spcBef>
                <a:spcPct val="0"/>
              </a:spcBef>
            </a:pPr>
            <a:r>
              <a:rPr lang="en-US" dirty="0">
                <a:ea typeface="ＭＳ Ｐゴシック" charset="-128"/>
                <a:cs typeface="ＭＳ Ｐゴシック" charset="-128"/>
              </a:rPr>
              <a:t>The order or ‘</a:t>
            </a:r>
            <a:r>
              <a:rPr lang="en-US" dirty="0" smtClean="0">
                <a:ea typeface="ＭＳ Ｐゴシック" charset="-128"/>
                <a:cs typeface="ＭＳ Ｐゴシック" charset="-128"/>
              </a:rPr>
              <a:t>hierarchy’ </a:t>
            </a:r>
            <a:r>
              <a:rPr lang="en-US" dirty="0">
                <a:ea typeface="ＭＳ Ｐゴシック" charset="-128"/>
                <a:cs typeface="ＭＳ Ｐゴシック" charset="-128"/>
              </a:rPr>
              <a:t>of </a:t>
            </a:r>
            <a:r>
              <a:rPr lang="en-US" dirty="0" smtClean="0">
                <a:ea typeface="ＭＳ Ｐゴシック" charset="-128"/>
                <a:cs typeface="ＭＳ Ｐゴシック" charset="-128"/>
              </a:rPr>
              <a:t>storage </a:t>
            </a:r>
            <a:r>
              <a:rPr lang="en-US" dirty="0">
                <a:ea typeface="ＭＳ Ｐゴシック" charset="-128"/>
                <a:cs typeface="ＭＳ Ｐゴシック" charset="-128"/>
              </a:rPr>
              <a:t>is based on the minimum internal cooking temperature of </a:t>
            </a:r>
            <a:r>
              <a:rPr lang="en-US" dirty="0" smtClean="0">
                <a:ea typeface="ＭＳ Ｐゴシック" charset="-128"/>
                <a:cs typeface="ＭＳ Ｐゴシック" charset="-128"/>
              </a:rPr>
              <a:t>TCS </a:t>
            </a:r>
            <a:r>
              <a:rPr lang="en-US" dirty="0" smtClean="0">
                <a:ea typeface="ＭＳ Ｐゴシック" charset="-128"/>
                <a:cs typeface="ＭＳ Ｐゴシック" charset="-128"/>
              </a:rPr>
              <a:t>food. </a:t>
            </a:r>
            <a:r>
              <a:rPr lang="en-US" dirty="0">
                <a:ea typeface="ＭＳ Ｐゴシック" charset="-128"/>
                <a:cs typeface="ＭＳ Ｐゴシック" charset="-128"/>
              </a:rPr>
              <a:t>Use this opportunity to discuss briefly cross-contamination and why control is so important. You might also want to touch upon </a:t>
            </a:r>
            <a:r>
              <a:rPr lang="en-US" dirty="0" smtClean="0">
                <a:ea typeface="ＭＳ Ｐゴシック" charset="-128"/>
                <a:cs typeface="ＭＳ Ｐゴシック" charset="-128"/>
              </a:rPr>
              <a:t>which foods</a:t>
            </a:r>
            <a:r>
              <a:rPr lang="en-US" dirty="0">
                <a:ea typeface="ＭＳ Ｐゴシック" charset="-128"/>
                <a:cs typeface="ＭＳ Ｐゴシック" charset="-128"/>
              </a:rPr>
              <a:t>, other than the obvious, are considered RTE and </a:t>
            </a:r>
            <a:r>
              <a:rPr lang="en-US" dirty="0" smtClean="0">
                <a:ea typeface="ＭＳ Ｐゴシック" charset="-128"/>
                <a:cs typeface="ＭＳ Ｐゴシック" charset="-128"/>
              </a:rPr>
              <a:t>which are </a:t>
            </a:r>
            <a:r>
              <a:rPr lang="en-US" dirty="0">
                <a:ea typeface="ＭＳ Ｐゴシック" charset="-128"/>
                <a:cs typeface="ＭＳ Ｐゴシック" charset="-128"/>
              </a:rPr>
              <a:t>considered raw. </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p:spPr>
      </p:sp>
      <p:sp>
        <p:nvSpPr>
          <p:cNvPr id="89091" name="Notes Placeholder 2"/>
          <p:cNvSpPr>
            <a:spLocks noGrp="1"/>
          </p:cNvSpPr>
          <p:nvPr>
            <p:ph type="body" idx="1"/>
          </p:nvPr>
        </p:nvSpPr>
        <p:spPr bwMode="auto">
          <a:noFill/>
        </p:spPr>
        <p:txBody>
          <a:bodyPr/>
          <a:lstStyle/>
          <a:p>
            <a:pPr eaLnBrk="1" hangingPunct="1">
              <a:spcBef>
                <a:spcPct val="0"/>
              </a:spcBef>
            </a:pPr>
            <a:endParaRPr lang="en-US" dirty="0">
              <a:ea typeface="ＭＳ Ｐゴシック" charset="-128"/>
              <a:cs typeface="ＭＳ Ｐゴシック" charset="-128"/>
            </a:endParaRPr>
          </a:p>
        </p:txBody>
      </p:sp>
      <p:sp>
        <p:nvSpPr>
          <p:cNvPr id="89092" name="Slide Number Placeholder 3"/>
          <p:cNvSpPr>
            <a:spLocks noGrp="1"/>
          </p:cNvSpPr>
          <p:nvPr>
            <p:ph type="sldNum" sz="quarter" idx="5"/>
          </p:nvPr>
        </p:nvSpPr>
        <p:spPr bwMode="auto">
          <a:noFill/>
          <a:ln>
            <a:miter lim="800000"/>
            <a:headEnd/>
            <a:tailEnd/>
          </a:ln>
        </p:spPr>
        <p:txBody>
          <a:bodyPr/>
          <a:lstStyle/>
          <a:p>
            <a:fld id="{DD6E7F06-C5BC-AF4A-8694-DD474807C7BE}" type="slidenum">
              <a:rPr lang="en-US"/>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a:lstStyle/>
          <a:p>
            <a:pPr eaLnBrk="1" hangingPunct="1">
              <a:spcBef>
                <a:spcPct val="0"/>
              </a:spcBef>
            </a:pPr>
            <a:endParaRPr lang="en-US">
              <a:ea typeface="ＭＳ Ｐゴシック" charset="-128"/>
              <a:cs typeface="ＭＳ Ｐゴシック" charset="-128"/>
            </a:endParaRPr>
          </a:p>
        </p:txBody>
      </p:sp>
      <p:sp>
        <p:nvSpPr>
          <p:cNvPr id="62468" name="Slide Number Placeholder 3"/>
          <p:cNvSpPr>
            <a:spLocks noGrp="1"/>
          </p:cNvSpPr>
          <p:nvPr>
            <p:ph type="sldNum" sz="quarter" idx="5"/>
          </p:nvPr>
        </p:nvSpPr>
        <p:spPr bwMode="auto">
          <a:noFill/>
          <a:ln>
            <a:miter lim="800000"/>
            <a:headEnd/>
            <a:tailEnd/>
          </a:ln>
        </p:spPr>
        <p:txBody>
          <a:bodyPr/>
          <a:lstStyle/>
          <a:p>
            <a:fld id="{FA050F4A-B0F8-8D41-9887-22719CB4B409}" type="slidenum">
              <a:rPr lang="en-US"/>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TextEdit="1"/>
          </p:cNvSpPr>
          <p:nvPr>
            <p:ph type="sldImg"/>
          </p:nvPr>
        </p:nvSpPr>
        <p:spPr bwMode="auto">
          <a:noFill/>
          <a:ln>
            <a:solidFill>
              <a:srgbClr val="000000"/>
            </a:solidFill>
            <a:miter lim="800000"/>
            <a:headEnd/>
            <a:tailEnd/>
          </a:ln>
        </p:spPr>
      </p:sp>
      <p:sp>
        <p:nvSpPr>
          <p:cNvPr id="90115" name="Rectangle 3"/>
          <p:cNvSpPr>
            <a:spLocks noGrp="1"/>
          </p:cNvSpPr>
          <p:nvPr>
            <p:ph type="body" idx="1"/>
          </p:nvPr>
        </p:nvSpPr>
        <p:spPr bwMode="auto">
          <a:noFill/>
        </p:spPr>
        <p:txBody>
          <a:bodyPr/>
          <a:lstStyle/>
          <a:p>
            <a:r>
              <a:rPr lang="en-US" dirty="0">
                <a:ea typeface="ＭＳ Ｐゴシック" charset="-128"/>
                <a:cs typeface="ＭＳ Ｐゴシック" charset="-128"/>
              </a:rPr>
              <a:t>You can use this question to </a:t>
            </a:r>
            <a:r>
              <a:rPr lang="en-US" dirty="0" smtClean="0">
                <a:ea typeface="ＭＳ Ｐゴシック" charset="-128"/>
                <a:cs typeface="ＭＳ Ｐゴシック" charset="-128"/>
              </a:rPr>
              <a:t>go over</a:t>
            </a:r>
            <a:r>
              <a:rPr lang="en-US" baseline="0" dirty="0" smtClean="0">
                <a:ea typeface="ＭＳ Ｐゴシック" charset="-128"/>
                <a:cs typeface="ＭＳ Ｐゴシック" charset="-128"/>
              </a:rPr>
              <a:t> </a:t>
            </a:r>
            <a:r>
              <a:rPr lang="en-US" dirty="0" smtClean="0">
                <a:ea typeface="ＭＳ Ｐゴシック" charset="-128"/>
                <a:cs typeface="ＭＳ Ｐゴシック" charset="-128"/>
              </a:rPr>
              <a:t>the </a:t>
            </a:r>
            <a:r>
              <a:rPr lang="en-US" dirty="0">
                <a:ea typeface="ＭＳ Ｐゴシック" charset="-128"/>
                <a:cs typeface="ＭＳ Ｐゴシック" charset="-128"/>
              </a:rPr>
              <a:t>various required cooking temperatures. Review why the required temperature for cooking whole cuts of beef and pork are different from the required temperature for </a:t>
            </a:r>
            <a:r>
              <a:rPr lang="en-US" dirty="0" smtClean="0">
                <a:ea typeface="ＭＳ Ｐゴシック" charset="-128"/>
                <a:cs typeface="ＭＳ Ｐゴシック" charset="-128"/>
              </a:rPr>
              <a:t>cooking ground </a:t>
            </a:r>
            <a:r>
              <a:rPr lang="en-US" dirty="0">
                <a:ea typeface="ＭＳ Ｐゴシック" charset="-128"/>
                <a:cs typeface="ＭＳ Ｐゴシック" charset="-128"/>
              </a:rPr>
              <a:t>beef and pork. </a:t>
            </a:r>
          </a:p>
          <a:p>
            <a:endParaRPr lang="en-US" dirty="0">
              <a:ea typeface="ＭＳ Ｐゴシック" charset="-128"/>
              <a:cs typeface="ＭＳ Ｐゴシック"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p:spPr>
      </p:sp>
      <p:sp>
        <p:nvSpPr>
          <p:cNvPr id="91139" name="Notes Placeholder 2"/>
          <p:cNvSpPr>
            <a:spLocks noGrp="1"/>
          </p:cNvSpPr>
          <p:nvPr>
            <p:ph type="body" idx="1"/>
          </p:nvPr>
        </p:nvSpPr>
        <p:spPr bwMode="auto">
          <a:noFill/>
        </p:spPr>
        <p:txBody>
          <a:bodyPr/>
          <a:lstStyle/>
          <a:p>
            <a:pPr eaLnBrk="1" hangingPunct="1">
              <a:spcBef>
                <a:spcPct val="0"/>
              </a:spcBef>
            </a:pPr>
            <a:endParaRPr lang="en-US">
              <a:ea typeface="ＭＳ Ｐゴシック" charset="-128"/>
              <a:cs typeface="ＭＳ Ｐゴシック" charset="-128"/>
            </a:endParaRPr>
          </a:p>
        </p:txBody>
      </p:sp>
      <p:sp>
        <p:nvSpPr>
          <p:cNvPr id="91140" name="Slide Number Placeholder 3"/>
          <p:cNvSpPr>
            <a:spLocks noGrp="1"/>
          </p:cNvSpPr>
          <p:nvPr>
            <p:ph type="sldNum" sz="quarter" idx="5"/>
          </p:nvPr>
        </p:nvSpPr>
        <p:spPr bwMode="auto">
          <a:noFill/>
          <a:ln>
            <a:miter lim="800000"/>
            <a:headEnd/>
            <a:tailEnd/>
          </a:ln>
        </p:spPr>
        <p:txBody>
          <a:bodyPr/>
          <a:lstStyle/>
          <a:p>
            <a:fld id="{1EB61D3E-9F0E-5842-9C8E-66391279761D}" type="slidenum">
              <a:rPr lang="en-US"/>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TextEdit="1"/>
          </p:cNvSpPr>
          <p:nvPr>
            <p:ph type="sldImg"/>
          </p:nvPr>
        </p:nvSpPr>
        <p:spPr bwMode="auto">
          <a:noFill/>
          <a:ln>
            <a:solidFill>
              <a:srgbClr val="000000"/>
            </a:solidFill>
            <a:miter lim="800000"/>
            <a:headEnd/>
            <a:tailEnd/>
          </a:ln>
        </p:spPr>
      </p:sp>
      <p:sp>
        <p:nvSpPr>
          <p:cNvPr id="92163" name="Rectangle 3"/>
          <p:cNvSpPr>
            <a:spLocks noGrp="1"/>
          </p:cNvSpPr>
          <p:nvPr>
            <p:ph type="body" idx="1"/>
          </p:nvPr>
        </p:nvSpPr>
        <p:spPr bwMode="auto">
          <a:noFill/>
        </p:spPr>
        <p:txBody>
          <a:bodyPr/>
          <a:lstStyle/>
          <a:p>
            <a:r>
              <a:rPr lang="en-US" dirty="0">
                <a:ea typeface="ＭＳ Ｐゴシック" charset="-128"/>
                <a:cs typeface="ＭＳ Ｐゴシック" charset="-128"/>
              </a:rPr>
              <a:t>Emphasize that if you believe a frozen </a:t>
            </a:r>
            <a:r>
              <a:rPr lang="en-US" dirty="0" smtClean="0">
                <a:ea typeface="ＭＳ Ｐゴシック" charset="-128"/>
                <a:cs typeface="ＭＳ Ｐゴシック" charset="-128"/>
              </a:rPr>
              <a:t>TCS </a:t>
            </a:r>
            <a:r>
              <a:rPr lang="en-US" dirty="0" smtClean="0">
                <a:ea typeface="ＭＳ Ｐゴシック" charset="-128"/>
                <a:cs typeface="ＭＳ Ｐゴシック" charset="-128"/>
              </a:rPr>
              <a:t>food </a:t>
            </a:r>
            <a:r>
              <a:rPr lang="en-US" dirty="0">
                <a:ea typeface="ＭＳ Ｐゴシック" charset="-128"/>
                <a:cs typeface="ＭＳ Ｐゴシック" charset="-128"/>
              </a:rPr>
              <a:t>has been allowed to thaw and is then re-frozen, you must reject it because you have no way to tell how long it had been unfrozen and in </a:t>
            </a:r>
            <a:r>
              <a:rPr lang="en-US" dirty="0" smtClean="0">
                <a:ea typeface="ＭＳ Ｐゴシック" charset="-128"/>
                <a:cs typeface="ＭＳ Ｐゴシック" charset="-128"/>
              </a:rPr>
              <a:t>the TDZ</a:t>
            </a:r>
            <a:r>
              <a:rPr lang="en-US" dirty="0">
                <a:ea typeface="ＭＳ Ｐゴシック" charset="-128"/>
                <a:cs typeface="ＭＳ Ｐゴシック" charset="-128"/>
              </a:rPr>
              <a:t>. </a:t>
            </a:r>
          </a:p>
          <a:p>
            <a:endParaRPr lang="en-US" dirty="0">
              <a:ea typeface="ＭＳ Ｐゴシック" charset="-128"/>
              <a:cs typeface="ＭＳ Ｐゴシック" charset="-128"/>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p:spPr>
      </p:sp>
      <p:sp>
        <p:nvSpPr>
          <p:cNvPr id="93187" name="Notes Placeholder 2"/>
          <p:cNvSpPr>
            <a:spLocks noGrp="1"/>
          </p:cNvSpPr>
          <p:nvPr>
            <p:ph type="body" idx="1"/>
          </p:nvPr>
        </p:nvSpPr>
        <p:spPr bwMode="auto">
          <a:noFill/>
        </p:spPr>
        <p:txBody>
          <a:bodyPr/>
          <a:lstStyle/>
          <a:p>
            <a:pPr eaLnBrk="1" hangingPunct="1">
              <a:spcBef>
                <a:spcPct val="0"/>
              </a:spcBef>
            </a:pPr>
            <a:r>
              <a:rPr lang="en-US">
                <a:ea typeface="ＭＳ Ｐゴシック" charset="-128"/>
                <a:cs typeface="ＭＳ Ｐゴシック" charset="-128"/>
              </a:rPr>
              <a:t>								</a:t>
            </a:r>
          </a:p>
        </p:txBody>
      </p:sp>
      <p:sp>
        <p:nvSpPr>
          <p:cNvPr id="93188" name="Slide Number Placeholder 3"/>
          <p:cNvSpPr>
            <a:spLocks noGrp="1"/>
          </p:cNvSpPr>
          <p:nvPr>
            <p:ph type="sldNum" sz="quarter" idx="5"/>
          </p:nvPr>
        </p:nvSpPr>
        <p:spPr bwMode="auto">
          <a:noFill/>
          <a:ln>
            <a:miter lim="800000"/>
            <a:headEnd/>
            <a:tailEnd/>
          </a:ln>
        </p:spPr>
        <p:txBody>
          <a:bodyPr/>
          <a:lstStyle/>
          <a:p>
            <a:fld id="{9B0D07FE-B0DA-5444-9ABB-9A647B17AD10}" type="slidenum">
              <a:rPr lang="en-US"/>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TextEdit="1"/>
          </p:cNvSpPr>
          <p:nvPr>
            <p:ph type="sldImg"/>
          </p:nvPr>
        </p:nvSpPr>
        <p:spPr bwMode="auto">
          <a:noFill/>
          <a:ln>
            <a:solidFill>
              <a:srgbClr val="000000"/>
            </a:solidFill>
            <a:miter lim="800000"/>
            <a:headEnd/>
            <a:tailEnd/>
          </a:ln>
        </p:spPr>
      </p:sp>
      <p:sp>
        <p:nvSpPr>
          <p:cNvPr id="94211" name="Rectangle 3"/>
          <p:cNvSpPr>
            <a:spLocks noGrp="1"/>
          </p:cNvSpPr>
          <p:nvPr>
            <p:ph type="body" idx="1"/>
          </p:nvPr>
        </p:nvSpPr>
        <p:spPr bwMode="auto">
          <a:noFill/>
        </p:spPr>
        <p:txBody>
          <a:bodyPr/>
          <a:lstStyle/>
          <a:p>
            <a:r>
              <a:rPr lang="en-US" dirty="0">
                <a:ea typeface="ＭＳ Ｐゴシック" charset="-128"/>
                <a:cs typeface="ＭＳ Ｐゴシック" charset="-128"/>
              </a:rPr>
              <a:t>Briefly discuss the primary difference between </a:t>
            </a:r>
            <a:r>
              <a:rPr lang="en-US" dirty="0" smtClean="0">
                <a:ea typeface="ＭＳ Ｐゴシック" charset="-128"/>
                <a:cs typeface="ＭＳ Ｐゴシック" charset="-128"/>
              </a:rPr>
              <a:t>food-borne </a:t>
            </a:r>
            <a:r>
              <a:rPr lang="en-US" dirty="0">
                <a:ea typeface="ＭＳ Ｐゴシック" charset="-128"/>
                <a:cs typeface="ＭＳ Ｐゴシック" charset="-128"/>
              </a:rPr>
              <a:t>infection, intoxication and toxin-mediated infection. </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p:spPr>
      </p:sp>
      <p:sp>
        <p:nvSpPr>
          <p:cNvPr id="95235" name="Notes Placeholder 2"/>
          <p:cNvSpPr>
            <a:spLocks noGrp="1"/>
          </p:cNvSpPr>
          <p:nvPr>
            <p:ph type="body" idx="1"/>
          </p:nvPr>
        </p:nvSpPr>
        <p:spPr bwMode="auto">
          <a:noFill/>
        </p:spPr>
        <p:txBody>
          <a:bodyPr/>
          <a:lstStyle/>
          <a:p>
            <a:pPr eaLnBrk="1" hangingPunct="1"/>
            <a:r>
              <a:rPr lang="en-US">
                <a:ea typeface="ＭＳ Ｐゴシック" charset="-128"/>
                <a:cs typeface="ＭＳ Ｐゴシック" charset="-128"/>
              </a:rPr>
              <a:t>									</a:t>
            </a:r>
          </a:p>
        </p:txBody>
      </p:sp>
      <p:sp>
        <p:nvSpPr>
          <p:cNvPr id="95236" name="Slide Number Placeholder 3"/>
          <p:cNvSpPr>
            <a:spLocks noGrp="1"/>
          </p:cNvSpPr>
          <p:nvPr>
            <p:ph type="sldNum" sz="quarter" idx="5"/>
          </p:nvPr>
        </p:nvSpPr>
        <p:spPr bwMode="auto">
          <a:noFill/>
          <a:ln>
            <a:miter lim="800000"/>
            <a:headEnd/>
            <a:tailEnd/>
          </a:ln>
        </p:spPr>
        <p:txBody>
          <a:bodyPr/>
          <a:lstStyle/>
          <a:p>
            <a:fld id="{44AFCBC6-2595-CE47-86A8-807028E5B337}" type="slidenum">
              <a:rPr lang="en-US"/>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TextEdit="1"/>
          </p:cNvSpPr>
          <p:nvPr>
            <p:ph type="sldImg"/>
          </p:nvPr>
        </p:nvSpPr>
        <p:spPr bwMode="auto">
          <a:noFill/>
          <a:ln>
            <a:solidFill>
              <a:srgbClr val="000000"/>
            </a:solidFill>
            <a:miter lim="800000"/>
            <a:headEnd/>
            <a:tailEnd/>
          </a:ln>
        </p:spPr>
      </p:sp>
      <p:sp>
        <p:nvSpPr>
          <p:cNvPr id="96259" name="Rectangle 3"/>
          <p:cNvSpPr>
            <a:spLocks noGrp="1"/>
          </p:cNvSpPr>
          <p:nvPr>
            <p:ph type="body" idx="1"/>
          </p:nvPr>
        </p:nvSpPr>
        <p:spPr bwMode="auto">
          <a:noFill/>
        </p:spPr>
        <p:txBody>
          <a:bodyPr/>
          <a:lstStyle/>
          <a:p>
            <a:r>
              <a:rPr lang="en-US" i="1" dirty="0">
                <a:ea typeface="ＭＳ Ｐゴシック" charset="-128"/>
                <a:cs typeface="ＭＳ Ｐゴシック" charset="-128"/>
              </a:rPr>
              <a:t>Salmonella</a:t>
            </a:r>
            <a:r>
              <a:rPr lang="en-US" dirty="0">
                <a:ea typeface="ＭＳ Ｐゴシック" charset="-128"/>
                <a:cs typeface="ＭＳ Ｐゴシック" charset="-128"/>
              </a:rPr>
              <a:t> is one of the oldest known pathogenic bacteria that </a:t>
            </a:r>
            <a:r>
              <a:rPr lang="en-US" dirty="0" smtClean="0">
                <a:ea typeface="ＭＳ Ｐゴシック" charset="-128"/>
                <a:cs typeface="ＭＳ Ｐゴシック" charset="-128"/>
              </a:rPr>
              <a:t>cause </a:t>
            </a:r>
            <a:r>
              <a:rPr lang="en-US" dirty="0">
                <a:ea typeface="ＭＳ Ｐゴシック" charset="-128"/>
                <a:cs typeface="ＭＳ Ｐゴシック" charset="-128"/>
              </a:rPr>
              <a:t>FBI. </a:t>
            </a:r>
            <a:r>
              <a:rPr lang="en-US" dirty="0" smtClean="0">
                <a:ea typeface="ＭＳ Ｐゴシック" charset="-128"/>
                <a:cs typeface="ＭＳ Ｐゴシック" charset="-128"/>
              </a:rPr>
              <a:t>However </a:t>
            </a:r>
            <a:r>
              <a:rPr lang="en-US" dirty="0">
                <a:ea typeface="ＭＳ Ｐゴシック" charset="-128"/>
                <a:cs typeface="ＭＳ Ｐゴシック" charset="-128"/>
              </a:rPr>
              <a:t>in the last </a:t>
            </a:r>
            <a:r>
              <a:rPr lang="en-US" dirty="0" smtClean="0">
                <a:ea typeface="ＭＳ Ｐゴシック" charset="-128"/>
                <a:cs typeface="ＭＳ Ｐゴシック" charset="-128"/>
              </a:rPr>
              <a:t>10–</a:t>
            </a:r>
            <a:r>
              <a:rPr lang="en-GB" dirty="0" smtClean="0">
                <a:ea typeface="ＭＳ Ｐゴシック" charset="-128"/>
                <a:cs typeface="ＭＳ Ｐゴシック" charset="-128"/>
              </a:rPr>
              <a:t>20 years, changes </a:t>
            </a:r>
            <a:r>
              <a:rPr lang="en-GB" dirty="0">
                <a:ea typeface="ＭＳ Ｐゴシック" charset="-128"/>
                <a:cs typeface="ＭＳ Ｐゴシック" charset="-128"/>
              </a:rPr>
              <a:t>in egg </a:t>
            </a:r>
            <a:r>
              <a:rPr lang="en-GB" dirty="0" smtClean="0">
                <a:ea typeface="ＭＳ Ｐゴシック" charset="-128"/>
                <a:cs typeface="ＭＳ Ｐゴシック" charset="-128"/>
              </a:rPr>
              <a:t>farming</a:t>
            </a:r>
            <a:r>
              <a:rPr lang="en-GB" baseline="0" dirty="0" smtClean="0">
                <a:ea typeface="ＭＳ Ｐゴシック" charset="-128"/>
                <a:cs typeface="ＭＳ Ｐゴシック" charset="-128"/>
              </a:rPr>
              <a:t> </a:t>
            </a:r>
            <a:r>
              <a:rPr lang="en-GB" dirty="0" smtClean="0">
                <a:ea typeface="ＭＳ Ｐゴシック" charset="-128"/>
                <a:cs typeface="ＭＳ Ｐゴシック" charset="-128"/>
              </a:rPr>
              <a:t>and </a:t>
            </a:r>
            <a:r>
              <a:rPr lang="en-GB" dirty="0">
                <a:ea typeface="ＭＳ Ｐゴシック" charset="-128"/>
                <a:cs typeface="ＭＳ Ｐゴシック" charset="-128"/>
              </a:rPr>
              <a:t>the conditions </a:t>
            </a:r>
            <a:r>
              <a:rPr lang="en-GB" dirty="0" smtClean="0">
                <a:ea typeface="ＭＳ Ｐゴシック" charset="-128"/>
                <a:cs typeface="ＭＳ Ｐゴシック" charset="-128"/>
              </a:rPr>
              <a:t>in which the egg-laying </a:t>
            </a:r>
            <a:r>
              <a:rPr lang="en-GB" dirty="0">
                <a:ea typeface="ＭＳ Ｐゴシック" charset="-128"/>
                <a:cs typeface="ＭＳ Ｐゴシック" charset="-128"/>
              </a:rPr>
              <a:t>hens live </a:t>
            </a:r>
            <a:r>
              <a:rPr lang="en-GB" dirty="0" smtClean="0">
                <a:ea typeface="ＭＳ Ｐゴシック" charset="-128"/>
                <a:cs typeface="ＭＳ Ｐゴシック" charset="-128"/>
              </a:rPr>
              <a:t>have </a:t>
            </a:r>
            <a:r>
              <a:rPr lang="en-GB" dirty="0">
                <a:ea typeface="ＭＳ Ｐゴシック" charset="-128"/>
                <a:cs typeface="ＭＳ Ｐゴシック" charset="-128"/>
              </a:rPr>
              <a:t>fostered </a:t>
            </a:r>
            <a:r>
              <a:rPr lang="en-GB" dirty="0" smtClean="0">
                <a:ea typeface="ＭＳ Ｐゴシック" charset="-128"/>
                <a:cs typeface="ＭＳ Ｐゴシック" charset="-128"/>
              </a:rPr>
              <a:t>variations or </a:t>
            </a:r>
            <a:r>
              <a:rPr lang="en-GB" dirty="0">
                <a:ea typeface="ＭＳ Ｐゴシック" charset="-128"/>
                <a:cs typeface="ＭＳ Ｐゴシック" charset="-128"/>
              </a:rPr>
              <a:t>mutations in </a:t>
            </a:r>
            <a:r>
              <a:rPr lang="en-US" dirty="0">
                <a:ea typeface="ＭＳ Ｐゴシック" charset="-128"/>
                <a:cs typeface="ＭＳ Ｐゴシック" charset="-128"/>
              </a:rPr>
              <a:t>the </a:t>
            </a:r>
            <a:r>
              <a:rPr lang="en-US" i="1" dirty="0">
                <a:ea typeface="ＭＳ Ｐゴシック" charset="-128"/>
                <a:cs typeface="ＭＳ Ｐゴシック" charset="-128"/>
              </a:rPr>
              <a:t>Salmonella</a:t>
            </a:r>
            <a:r>
              <a:rPr lang="en-US" dirty="0">
                <a:ea typeface="ＭＳ Ｐゴシック" charset="-128"/>
                <a:cs typeface="ＭＳ Ｐゴシック" charset="-128"/>
              </a:rPr>
              <a:t> bacteria so that </a:t>
            </a:r>
            <a:r>
              <a:rPr lang="en-US" dirty="0" smtClean="0">
                <a:ea typeface="ＭＳ Ｐゴシック" charset="-128"/>
                <a:cs typeface="ＭＳ Ｐゴシック" charset="-128"/>
              </a:rPr>
              <a:t>they have become much </a:t>
            </a:r>
            <a:r>
              <a:rPr lang="en-US" dirty="0">
                <a:ea typeface="ＭＳ Ｐゴシック" charset="-128"/>
                <a:cs typeface="ＭＳ Ｐゴシック" charset="-128"/>
              </a:rPr>
              <a:t>more dangerous and widespread FBI-causing bacteria. Remind the students that not long </a:t>
            </a:r>
            <a:r>
              <a:rPr lang="en-US" dirty="0" smtClean="0">
                <a:ea typeface="ＭＳ Ｐゴシック" charset="-128"/>
                <a:cs typeface="ＭＳ Ｐゴシック" charset="-128"/>
              </a:rPr>
              <a:t>ago, whole in-the-shell </a:t>
            </a:r>
            <a:r>
              <a:rPr lang="en-US" dirty="0">
                <a:ea typeface="ＭＳ Ｐゴシック" charset="-128"/>
                <a:cs typeface="ＭＳ Ｐゴシック" charset="-128"/>
              </a:rPr>
              <a:t>eggs were not always refrigerated. People used to add a raw egg to a milkshake or cookie dough mix without giving it a second thought because the risk was so low. This is not the case today.	</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p:spPr>
      </p:sp>
      <p:sp>
        <p:nvSpPr>
          <p:cNvPr id="97283" name="Notes Placeholder 2"/>
          <p:cNvSpPr>
            <a:spLocks noGrp="1"/>
          </p:cNvSpPr>
          <p:nvPr>
            <p:ph type="body" idx="1"/>
          </p:nvPr>
        </p:nvSpPr>
        <p:spPr bwMode="auto">
          <a:noFill/>
        </p:spPr>
        <p:txBody>
          <a:bodyPr/>
          <a:lstStyle/>
          <a:p>
            <a:pPr eaLnBrk="1" hangingPunct="1"/>
            <a:r>
              <a:rPr lang="en-US">
                <a:ea typeface="ＭＳ Ｐゴシック" charset="-128"/>
                <a:cs typeface="ＭＳ Ｐゴシック" charset="-128"/>
              </a:rPr>
              <a:t>											</a:t>
            </a:r>
          </a:p>
          <a:p>
            <a:pPr eaLnBrk="1" hangingPunct="1">
              <a:spcBef>
                <a:spcPct val="0"/>
              </a:spcBef>
            </a:pPr>
            <a:endParaRPr lang="en-US">
              <a:ea typeface="ＭＳ Ｐゴシック" charset="-128"/>
              <a:cs typeface="ＭＳ Ｐゴシック" charset="-128"/>
            </a:endParaRPr>
          </a:p>
        </p:txBody>
      </p:sp>
      <p:sp>
        <p:nvSpPr>
          <p:cNvPr id="97284" name="Slide Number Placeholder 3"/>
          <p:cNvSpPr>
            <a:spLocks noGrp="1"/>
          </p:cNvSpPr>
          <p:nvPr>
            <p:ph type="sldNum" sz="quarter" idx="5"/>
          </p:nvPr>
        </p:nvSpPr>
        <p:spPr bwMode="auto">
          <a:noFill/>
          <a:ln>
            <a:miter lim="800000"/>
            <a:headEnd/>
            <a:tailEnd/>
          </a:ln>
        </p:spPr>
        <p:txBody>
          <a:bodyPr/>
          <a:lstStyle/>
          <a:p>
            <a:fld id="{B9DCC54B-007F-6449-B545-EC55D37D7E79}" type="slidenum">
              <a:rPr lang="en-US"/>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TextEdit="1"/>
          </p:cNvSpPr>
          <p:nvPr>
            <p:ph type="sldImg"/>
          </p:nvPr>
        </p:nvSpPr>
        <p:spPr bwMode="auto">
          <a:noFill/>
          <a:ln>
            <a:solidFill>
              <a:srgbClr val="000000"/>
            </a:solidFill>
            <a:miter lim="800000"/>
            <a:headEnd/>
            <a:tailEnd/>
          </a:ln>
        </p:spPr>
      </p:sp>
      <p:sp>
        <p:nvSpPr>
          <p:cNvPr id="98307" name="Rectangle 3"/>
          <p:cNvSpPr>
            <a:spLocks noGrp="1"/>
          </p:cNvSpPr>
          <p:nvPr>
            <p:ph type="body" idx="1"/>
          </p:nvPr>
        </p:nvSpPr>
        <p:spPr bwMode="auto">
          <a:noFill/>
        </p:spPr>
        <p:txBody>
          <a:bodyPr/>
          <a:lstStyle/>
          <a:p>
            <a:r>
              <a:rPr lang="en-US" dirty="0">
                <a:ea typeface="ＭＳ Ｐゴシック" charset="-128"/>
                <a:cs typeface="ＭＳ Ｐゴシック" charset="-128"/>
              </a:rPr>
              <a:t>The specific symptoms, onset times and approximate </a:t>
            </a:r>
            <a:r>
              <a:rPr lang="en-US" dirty="0" smtClean="0">
                <a:ea typeface="ＭＳ Ｐゴシック" charset="-128"/>
                <a:cs typeface="ＭＳ Ｐゴシック" charset="-128"/>
              </a:rPr>
              <a:t>durations of food-borne</a:t>
            </a:r>
            <a:r>
              <a:rPr lang="en-US" baseline="0" dirty="0" smtClean="0">
                <a:ea typeface="ＭＳ Ｐゴシック" charset="-128"/>
                <a:cs typeface="ＭＳ Ｐゴシック" charset="-128"/>
              </a:rPr>
              <a:t> illnesses</a:t>
            </a:r>
            <a:r>
              <a:rPr lang="en-US" dirty="0" smtClean="0">
                <a:ea typeface="ＭＳ Ｐゴシック" charset="-128"/>
                <a:cs typeface="ＭＳ Ｐゴシック" charset="-128"/>
              </a:rPr>
              <a:t> </a:t>
            </a:r>
            <a:r>
              <a:rPr lang="en-US" dirty="0">
                <a:ea typeface="ＭＳ Ｐゴシック" charset="-128"/>
                <a:cs typeface="ＭＳ Ｐゴシック" charset="-128"/>
              </a:rPr>
              <a:t>are available in detail in many textbooks (including </a:t>
            </a:r>
            <a:r>
              <a:rPr lang="en-US" i="1" dirty="0">
                <a:ea typeface="ＭＳ Ｐゴシック" charset="-128"/>
                <a:cs typeface="ＭＳ Ｐゴシック" charset="-128"/>
              </a:rPr>
              <a:t>Food Safety Management Principles</a:t>
            </a:r>
            <a:r>
              <a:rPr lang="en-US" dirty="0">
                <a:ea typeface="ＭＳ Ｐゴシック" charset="-128"/>
                <a:cs typeface="ＭＳ Ｐゴシック" charset="-128"/>
              </a:rPr>
              <a:t>). However, what is most important for the food manager is to be able to recognize the general symptoms associated with </a:t>
            </a:r>
            <a:r>
              <a:rPr lang="en-US" dirty="0" smtClean="0">
                <a:ea typeface="ＭＳ Ｐゴシック" charset="-128"/>
                <a:cs typeface="ＭＳ Ｐゴシック" charset="-128"/>
              </a:rPr>
              <a:t>food-borne </a:t>
            </a:r>
            <a:r>
              <a:rPr lang="en-US" dirty="0">
                <a:ea typeface="ＭＳ Ｐゴシック" charset="-128"/>
                <a:cs typeface="ＭＳ Ｐゴシック" charset="-128"/>
              </a:rPr>
              <a:t>illness. The predominant symptoms are nausea and vomiting (for upper gastrointestinal illness) and abdominal pain/cramps and diarrhea (for lower gastrointestinal illness). Mention that some symptoms come on very quickly (30 minutes to a couple of hours) </a:t>
            </a:r>
            <a:r>
              <a:rPr lang="en-US" dirty="0" smtClean="0">
                <a:ea typeface="ＭＳ Ｐゴシック" charset="-128"/>
                <a:cs typeface="ＭＳ Ｐゴシック" charset="-128"/>
              </a:rPr>
              <a:t>and others </a:t>
            </a:r>
            <a:r>
              <a:rPr lang="en-US" dirty="0">
                <a:ea typeface="ＭＳ Ｐゴシック" charset="-128"/>
                <a:cs typeface="ＭＳ Ｐゴシック" charset="-128"/>
              </a:rPr>
              <a:t>more slowly (hours to weeks</a:t>
            </a:r>
            <a:r>
              <a:rPr lang="en-US" dirty="0" smtClean="0">
                <a:ea typeface="ＭＳ Ｐゴシック" charset="-128"/>
                <a:cs typeface="ＭＳ Ｐゴシック" charset="-128"/>
              </a:rPr>
              <a:t>), </a:t>
            </a:r>
            <a:r>
              <a:rPr lang="en-US" dirty="0">
                <a:ea typeface="ＭＳ Ｐゴシック" charset="-128"/>
                <a:cs typeface="ＭＳ Ｐゴシック" charset="-128"/>
              </a:rPr>
              <a:t>depending on the cause </a:t>
            </a:r>
            <a:r>
              <a:rPr lang="en-US" dirty="0" smtClean="0">
                <a:ea typeface="ＭＳ Ｐゴシック" charset="-128"/>
                <a:cs typeface="ＭＳ Ｐゴシック" charset="-128"/>
              </a:rPr>
              <a:t>of the food-borne </a:t>
            </a:r>
            <a:r>
              <a:rPr lang="en-US" dirty="0">
                <a:ea typeface="ＭＳ Ｐゴシック" charset="-128"/>
                <a:cs typeface="ＭＳ Ｐゴシック" charset="-128"/>
              </a:rPr>
              <a:t>illness.</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p:spPr>
      </p:sp>
      <p:sp>
        <p:nvSpPr>
          <p:cNvPr id="99331" name="Notes Placeholder 2"/>
          <p:cNvSpPr>
            <a:spLocks noGrp="1"/>
          </p:cNvSpPr>
          <p:nvPr>
            <p:ph type="body" idx="1"/>
          </p:nvPr>
        </p:nvSpPr>
        <p:spPr bwMode="auto">
          <a:noFill/>
        </p:spPr>
        <p:txBody>
          <a:bodyPr/>
          <a:lstStyle/>
          <a:p>
            <a:pPr eaLnBrk="1" hangingPunct="1"/>
            <a:r>
              <a:rPr lang="en-US" dirty="0">
                <a:ea typeface="ＭＳ Ｐゴシック" charset="-128"/>
                <a:cs typeface="ＭＳ Ｐゴシック" charset="-128"/>
              </a:rPr>
              <a:t>										</a:t>
            </a:r>
          </a:p>
        </p:txBody>
      </p:sp>
      <p:sp>
        <p:nvSpPr>
          <p:cNvPr id="99332" name="Slide Number Placeholder 3"/>
          <p:cNvSpPr>
            <a:spLocks noGrp="1"/>
          </p:cNvSpPr>
          <p:nvPr>
            <p:ph type="sldNum" sz="quarter" idx="5"/>
          </p:nvPr>
        </p:nvSpPr>
        <p:spPr bwMode="auto">
          <a:noFill/>
          <a:ln>
            <a:miter lim="800000"/>
            <a:headEnd/>
            <a:tailEnd/>
          </a:ln>
        </p:spPr>
        <p:txBody>
          <a:bodyPr/>
          <a:lstStyle/>
          <a:p>
            <a:fld id="{3475D8DB-CECF-B24A-9867-41FD10CDF5E6}" type="slidenum">
              <a:rPr lang="en-US"/>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TextEdit="1"/>
          </p:cNvSpPr>
          <p:nvPr>
            <p:ph type="sldImg"/>
          </p:nvPr>
        </p:nvSpPr>
        <p:spPr bwMode="auto">
          <a:noFill/>
          <a:ln>
            <a:solidFill>
              <a:srgbClr val="000000"/>
            </a:solidFill>
            <a:miter lim="800000"/>
            <a:headEnd/>
            <a:tailEnd/>
          </a:ln>
        </p:spPr>
      </p:sp>
      <p:sp>
        <p:nvSpPr>
          <p:cNvPr id="63491" name="Rectangle 3"/>
          <p:cNvSpPr>
            <a:spLocks noGrp="1"/>
          </p:cNvSpPr>
          <p:nvPr>
            <p:ph type="body" idx="1"/>
          </p:nvPr>
        </p:nvSpPr>
        <p:spPr bwMode="auto">
          <a:noFill/>
        </p:spPr>
        <p:txBody>
          <a:bodyPr/>
          <a:lstStyle/>
          <a:p>
            <a:r>
              <a:rPr lang="en-US" dirty="0">
                <a:solidFill>
                  <a:srgbClr val="000000"/>
                </a:solidFill>
                <a:ea typeface="ＭＳ Ｐゴシック" charset="-128"/>
                <a:cs typeface="ＭＳ Ｐゴシック" charset="-128"/>
              </a:rPr>
              <a:t>The German cockroach is the most common foodservice pest in the United States </a:t>
            </a:r>
            <a:r>
              <a:rPr lang="en-US" dirty="0" smtClean="0">
                <a:solidFill>
                  <a:srgbClr val="000000"/>
                </a:solidFill>
                <a:ea typeface="ＭＳ Ｐゴシック" charset="-128"/>
                <a:cs typeface="ＭＳ Ｐゴシック" charset="-128"/>
              </a:rPr>
              <a:t>and in </a:t>
            </a:r>
            <a:r>
              <a:rPr lang="en-US" dirty="0">
                <a:solidFill>
                  <a:srgbClr val="000000"/>
                </a:solidFill>
                <a:ea typeface="ＭＳ Ｐゴシック" charset="-128"/>
                <a:cs typeface="ＭＳ Ｐゴシック" charset="-128"/>
              </a:rPr>
              <a:t>most parts of the world. Of the common foodservice cockroach </a:t>
            </a:r>
            <a:r>
              <a:rPr lang="en-US" dirty="0" smtClean="0">
                <a:solidFill>
                  <a:srgbClr val="000000"/>
                </a:solidFill>
                <a:ea typeface="ＭＳ Ｐゴシック" charset="-128"/>
                <a:cs typeface="ＭＳ Ｐゴシック" charset="-128"/>
              </a:rPr>
              <a:t>pests, </a:t>
            </a:r>
            <a:r>
              <a:rPr lang="en-US" dirty="0">
                <a:solidFill>
                  <a:srgbClr val="000000"/>
                </a:solidFill>
                <a:ea typeface="ＭＳ Ｐゴシック" charset="-128"/>
                <a:cs typeface="ＭＳ Ｐゴシック" charset="-128"/>
              </a:rPr>
              <a:t>the German cockroach has the highest reproductive rate. The </a:t>
            </a:r>
            <a:r>
              <a:rPr lang="en-US" dirty="0" smtClean="0">
                <a:solidFill>
                  <a:srgbClr val="000000"/>
                </a:solidFill>
                <a:ea typeface="ＭＳ Ｐゴシック" charset="-128"/>
                <a:cs typeface="ＭＳ Ｐゴシック" charset="-128"/>
              </a:rPr>
              <a:t>egg </a:t>
            </a:r>
            <a:r>
              <a:rPr lang="en-US" dirty="0">
                <a:solidFill>
                  <a:srgbClr val="000000"/>
                </a:solidFill>
                <a:ea typeface="ＭＳ Ｐゴシック" charset="-128"/>
                <a:cs typeface="ＭＳ Ｐゴシック" charset="-128"/>
              </a:rPr>
              <a:t>capsule, which holds 24 to 48 roaches, </a:t>
            </a:r>
            <a:r>
              <a:rPr lang="en-US" dirty="0" smtClean="0">
                <a:solidFill>
                  <a:srgbClr val="000000"/>
                </a:solidFill>
                <a:ea typeface="ＭＳ Ｐゴシック" charset="-128"/>
                <a:cs typeface="ＭＳ Ｐゴシック" charset="-128"/>
              </a:rPr>
              <a:t>is well </a:t>
            </a:r>
            <a:r>
              <a:rPr lang="en-US" dirty="0">
                <a:solidFill>
                  <a:srgbClr val="000000"/>
                </a:solidFill>
                <a:ea typeface="ＭＳ Ｐゴシック" charset="-128"/>
                <a:cs typeface="ＭＳ Ｐゴシック" charset="-128"/>
              </a:rPr>
              <a:t>protected </a:t>
            </a:r>
            <a:r>
              <a:rPr lang="en-US" dirty="0" smtClean="0">
                <a:solidFill>
                  <a:srgbClr val="000000"/>
                </a:solidFill>
                <a:ea typeface="ＭＳ Ｐゴシック" charset="-128"/>
                <a:cs typeface="ＭＳ Ｐゴシック" charset="-128"/>
              </a:rPr>
              <a:t>as it is carried by the female</a:t>
            </a:r>
            <a:r>
              <a:rPr lang="en-US" baseline="0" dirty="0" smtClean="0">
                <a:solidFill>
                  <a:srgbClr val="000000"/>
                </a:solidFill>
                <a:ea typeface="ＭＳ Ｐゴシック" charset="-128"/>
                <a:cs typeface="ＭＳ Ｐゴシック" charset="-128"/>
              </a:rPr>
              <a:t> </a:t>
            </a:r>
            <a:r>
              <a:rPr lang="en-US" dirty="0" smtClean="0">
                <a:solidFill>
                  <a:srgbClr val="000000"/>
                </a:solidFill>
                <a:ea typeface="ＭＳ Ｐゴシック" charset="-128"/>
                <a:cs typeface="ＭＳ Ｐゴシック" charset="-128"/>
              </a:rPr>
              <a:t>until </a:t>
            </a:r>
            <a:r>
              <a:rPr lang="en-US" dirty="0">
                <a:solidFill>
                  <a:srgbClr val="000000"/>
                </a:solidFill>
                <a:ea typeface="ＭＳ Ｐゴシック" charset="-128"/>
                <a:cs typeface="ＭＳ Ｐゴシック" charset="-128"/>
              </a:rPr>
              <a:t>it is ready to hatch. The female can survive for weeks without food or water and still have the egg capsule </a:t>
            </a:r>
            <a:r>
              <a:rPr lang="en-US" dirty="0" smtClean="0">
                <a:solidFill>
                  <a:srgbClr val="000000"/>
                </a:solidFill>
                <a:ea typeface="ＭＳ Ｐゴシック" charset="-128"/>
                <a:cs typeface="ＭＳ Ｐゴシック" charset="-128"/>
              </a:rPr>
              <a:t>hatch successfully. </a:t>
            </a:r>
            <a:r>
              <a:rPr lang="en-US" dirty="0">
                <a:solidFill>
                  <a:srgbClr val="000000"/>
                </a:solidFill>
                <a:ea typeface="ＭＳ Ｐゴシック" charset="-128"/>
                <a:cs typeface="ＭＳ Ｐゴシック" charset="-128"/>
              </a:rPr>
              <a:t>The German cockroach has two dark parallel stripes on the </a:t>
            </a:r>
            <a:r>
              <a:rPr lang="en-US" dirty="0" err="1">
                <a:solidFill>
                  <a:srgbClr val="000000"/>
                </a:solidFill>
                <a:ea typeface="ＭＳ Ｐゴシック" charset="-128"/>
                <a:cs typeface="ＭＳ Ｐゴシック" charset="-128"/>
              </a:rPr>
              <a:t>pronotum</a:t>
            </a:r>
            <a:r>
              <a:rPr lang="en-US" dirty="0">
                <a:solidFill>
                  <a:srgbClr val="000000"/>
                </a:solidFill>
                <a:ea typeface="ＭＳ Ｐゴシック" charset="-128"/>
                <a:cs typeface="ＭＳ Ｐゴシック" charset="-128"/>
              </a:rPr>
              <a:t>. </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TextEdit="1"/>
          </p:cNvSpPr>
          <p:nvPr>
            <p:ph type="sldImg"/>
          </p:nvPr>
        </p:nvSpPr>
        <p:spPr bwMode="auto">
          <a:noFill/>
          <a:ln>
            <a:solidFill>
              <a:srgbClr val="000000"/>
            </a:solidFill>
            <a:miter lim="800000"/>
            <a:headEnd/>
            <a:tailEnd/>
          </a:ln>
        </p:spPr>
      </p:sp>
      <p:sp>
        <p:nvSpPr>
          <p:cNvPr id="100355" name="Rectangle 3"/>
          <p:cNvSpPr>
            <a:spLocks noGrp="1"/>
          </p:cNvSpPr>
          <p:nvPr>
            <p:ph type="body" idx="1"/>
          </p:nvPr>
        </p:nvSpPr>
        <p:spPr bwMode="auto">
          <a:noFill/>
        </p:spPr>
        <p:txBody>
          <a:bodyPr/>
          <a:lstStyle/>
          <a:p>
            <a:r>
              <a:rPr lang="en-US" dirty="0">
                <a:ea typeface="ＭＳ Ｐゴシック" charset="-128"/>
                <a:cs typeface="ＭＳ Ｐゴシック" charset="-128"/>
              </a:rPr>
              <a:t>The important point is </a:t>
            </a:r>
            <a:r>
              <a:rPr lang="en-US" dirty="0" smtClean="0">
                <a:ea typeface="ＭＳ Ｐゴシック" charset="-128"/>
                <a:cs typeface="ＭＳ Ｐゴシック" charset="-128"/>
              </a:rPr>
              <a:t>whether the </a:t>
            </a:r>
            <a:r>
              <a:rPr lang="en-US" dirty="0">
                <a:ea typeface="ＭＳ Ｐゴシック" charset="-128"/>
                <a:cs typeface="ＭＳ Ｐゴシック" charset="-128"/>
              </a:rPr>
              <a:t>spore-forming </a:t>
            </a:r>
            <a:r>
              <a:rPr lang="en-US" dirty="0" smtClean="0">
                <a:ea typeface="ＭＳ Ｐゴシック" charset="-128"/>
                <a:cs typeface="ＭＳ Ｐゴシック" charset="-128"/>
              </a:rPr>
              <a:t>bacteria have </a:t>
            </a:r>
            <a:r>
              <a:rPr lang="en-US" dirty="0">
                <a:ea typeface="ＭＳ Ｐゴシック" charset="-128"/>
                <a:cs typeface="ＭＳ Ｐゴシック" charset="-128"/>
              </a:rPr>
              <a:t>been allowed to remain in the TDZ long enough for the spores to re-activate and produce their toxin in the </a:t>
            </a:r>
            <a:r>
              <a:rPr lang="en-US" dirty="0" smtClean="0">
                <a:ea typeface="ＭＳ Ｐゴシック" charset="-128"/>
                <a:cs typeface="ＭＳ Ｐゴシック" charset="-128"/>
              </a:rPr>
              <a:t>food. </a:t>
            </a:r>
            <a:r>
              <a:rPr lang="en-US" dirty="0">
                <a:ea typeface="ＭＳ Ｐゴシック" charset="-128"/>
                <a:cs typeface="ＭＳ Ｐゴシック" charset="-128"/>
              </a:rPr>
              <a:t>If there is any doubt that the spores have been given an opportunity to re-activate, the product must be discarded.	</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a:lstStyle/>
          <a:p>
            <a:pPr eaLnBrk="1" hangingPunct="1"/>
            <a:r>
              <a:rPr lang="en-US">
                <a:ea typeface="ＭＳ Ｐゴシック" charset="-128"/>
                <a:cs typeface="ＭＳ Ｐゴシック" charset="-128"/>
              </a:rPr>
              <a:t>										</a:t>
            </a:r>
          </a:p>
          <a:p>
            <a:pPr eaLnBrk="1" hangingPunct="1">
              <a:spcBef>
                <a:spcPct val="0"/>
              </a:spcBef>
            </a:pPr>
            <a:endParaRPr lang="en-US" i="1">
              <a:ea typeface="ＭＳ Ｐゴシック" charset="-128"/>
              <a:cs typeface="ＭＳ Ｐゴシック" charset="-128"/>
            </a:endParaRPr>
          </a:p>
        </p:txBody>
      </p:sp>
      <p:sp>
        <p:nvSpPr>
          <p:cNvPr id="101380" name="Slide Number Placeholder 3"/>
          <p:cNvSpPr>
            <a:spLocks noGrp="1"/>
          </p:cNvSpPr>
          <p:nvPr>
            <p:ph type="sldNum" sz="quarter" idx="5"/>
          </p:nvPr>
        </p:nvSpPr>
        <p:spPr bwMode="auto">
          <a:noFill/>
          <a:ln>
            <a:miter lim="800000"/>
            <a:headEnd/>
            <a:tailEnd/>
          </a:ln>
        </p:spPr>
        <p:txBody>
          <a:bodyPr/>
          <a:lstStyle/>
          <a:p>
            <a:fld id="{81005BF2-5E0E-7B4E-B40F-D165B7B5B33F}" type="slidenum">
              <a:rPr lang="en-US"/>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TextEdit="1"/>
          </p:cNvSpPr>
          <p:nvPr>
            <p:ph type="sldImg"/>
          </p:nvPr>
        </p:nvSpPr>
        <p:spPr bwMode="auto">
          <a:noFill/>
          <a:ln>
            <a:solidFill>
              <a:srgbClr val="000000"/>
            </a:solidFill>
            <a:miter lim="800000"/>
            <a:headEnd/>
            <a:tailEnd/>
          </a:ln>
        </p:spPr>
      </p:sp>
      <p:sp>
        <p:nvSpPr>
          <p:cNvPr id="102403" name="Rectangle 3"/>
          <p:cNvSpPr>
            <a:spLocks noGrp="1"/>
          </p:cNvSpPr>
          <p:nvPr>
            <p:ph type="body" idx="1"/>
          </p:nvPr>
        </p:nvSpPr>
        <p:spPr bwMode="auto">
          <a:noFill/>
        </p:spPr>
        <p:txBody>
          <a:bodyPr/>
          <a:lstStyle/>
          <a:p>
            <a:r>
              <a:rPr lang="en-US" dirty="0">
                <a:ea typeface="ＭＳ Ｐゴシック" charset="-128"/>
                <a:cs typeface="ＭＳ Ｐゴシック" charset="-128"/>
              </a:rPr>
              <a:t>The only two bacteria we have covered that are capable of causing a toxin-mediated FBI are </a:t>
            </a:r>
            <a:r>
              <a:rPr lang="en-US" i="1" dirty="0">
                <a:ea typeface="ＭＳ Ｐゴシック" charset="-128"/>
                <a:cs typeface="ＭＳ Ｐゴシック" charset="-128"/>
              </a:rPr>
              <a:t>E. coli</a:t>
            </a:r>
            <a:r>
              <a:rPr lang="en-US" dirty="0">
                <a:ea typeface="ＭＳ Ｐゴシック" charset="-128"/>
                <a:cs typeface="ＭＳ Ｐゴシック" charset="-128"/>
              </a:rPr>
              <a:t> O157:H7 and </a:t>
            </a:r>
            <a:r>
              <a:rPr lang="en-US" i="1" dirty="0">
                <a:ea typeface="ＭＳ Ｐゴシック" charset="-128"/>
                <a:cs typeface="ＭＳ Ｐゴシック" charset="-128"/>
              </a:rPr>
              <a:t>Clostridium </a:t>
            </a:r>
            <a:r>
              <a:rPr lang="en-US" i="1" dirty="0" err="1" smtClean="0">
                <a:ea typeface="ＭＳ Ｐゴシック" charset="-128"/>
                <a:cs typeface="ＭＳ Ｐゴシック" charset="-128"/>
              </a:rPr>
              <a:t>perfringens</a:t>
            </a:r>
            <a:r>
              <a:rPr lang="en-US" dirty="0">
                <a:ea typeface="ＭＳ Ｐゴシック" charset="-128"/>
                <a:cs typeface="ＭＳ Ｐゴシック" charset="-128"/>
              </a:rPr>
              <a:t>. Remind the students that ‘toxin-mediated’ means that living pathogenic bacteria are ingested (just like </a:t>
            </a:r>
            <a:r>
              <a:rPr lang="en-US" dirty="0" smtClean="0">
                <a:ea typeface="ＭＳ Ｐゴシック" charset="-128"/>
                <a:cs typeface="ＭＳ Ｐゴシック" charset="-128"/>
              </a:rPr>
              <a:t>food-borne </a:t>
            </a:r>
            <a:r>
              <a:rPr lang="en-US" dirty="0">
                <a:ea typeface="ＭＳ Ｐゴシック" charset="-128"/>
                <a:cs typeface="ＭＳ Ｐゴシック" charset="-128"/>
              </a:rPr>
              <a:t>infection) but once ingested the bacteria multiply and begin to produce </a:t>
            </a:r>
            <a:r>
              <a:rPr lang="en-US" dirty="0" smtClean="0">
                <a:ea typeface="ＭＳ Ｐゴシック" charset="-128"/>
                <a:cs typeface="ＭＳ Ｐゴシック" charset="-128"/>
              </a:rPr>
              <a:t>toxins, </a:t>
            </a:r>
            <a:r>
              <a:rPr lang="en-US" dirty="0">
                <a:ea typeface="ＭＳ Ｐゴシック" charset="-128"/>
                <a:cs typeface="ＭＳ Ｐゴシック" charset="-128"/>
              </a:rPr>
              <a:t>which quickly have an effect on our bodies (just like </a:t>
            </a:r>
            <a:r>
              <a:rPr lang="en-US" dirty="0" smtClean="0">
                <a:ea typeface="ＭＳ Ｐゴシック" charset="-128"/>
                <a:cs typeface="ＭＳ Ｐゴシック" charset="-128"/>
              </a:rPr>
              <a:t>food-borne </a:t>
            </a:r>
            <a:r>
              <a:rPr lang="en-US" dirty="0">
                <a:ea typeface="ＭＳ Ｐゴシック" charset="-128"/>
                <a:cs typeface="ＭＳ Ｐゴシック" charset="-128"/>
              </a:rPr>
              <a:t>intoxication). </a:t>
            </a:r>
            <a:r>
              <a:rPr lang="en-US" i="1" dirty="0">
                <a:ea typeface="ＭＳ Ｐゴシック" charset="-128"/>
                <a:cs typeface="ＭＳ Ｐゴシック" charset="-128"/>
              </a:rPr>
              <a:t>E. coli</a:t>
            </a:r>
            <a:r>
              <a:rPr lang="en-US" dirty="0">
                <a:ea typeface="ＭＳ Ｐゴシック" charset="-128"/>
                <a:cs typeface="ＭＳ Ｐゴシック" charset="-128"/>
              </a:rPr>
              <a:t> is a </a:t>
            </a:r>
            <a:r>
              <a:rPr lang="en-US" dirty="0" smtClean="0">
                <a:ea typeface="ＭＳ Ｐゴシック" charset="-128"/>
                <a:cs typeface="ＭＳ Ｐゴシック" charset="-128"/>
              </a:rPr>
              <a:t>non-spore-forming </a:t>
            </a:r>
            <a:r>
              <a:rPr lang="en-US" dirty="0">
                <a:ea typeface="ＭＳ Ｐゴシック" charset="-128"/>
                <a:cs typeface="ＭＳ Ｐゴシック" charset="-128"/>
              </a:rPr>
              <a:t>bacterium and </a:t>
            </a:r>
            <a:r>
              <a:rPr lang="en-US" i="1" dirty="0">
                <a:ea typeface="ＭＳ Ｐゴシック" charset="-128"/>
                <a:cs typeface="ＭＳ Ｐゴシック" charset="-128"/>
              </a:rPr>
              <a:t>Clostridium </a:t>
            </a:r>
            <a:r>
              <a:rPr lang="en-US" i="1" dirty="0" err="1" smtClean="0">
                <a:ea typeface="ＭＳ Ｐゴシック" charset="-128"/>
                <a:cs typeface="ＭＳ Ｐゴシック" charset="-128"/>
              </a:rPr>
              <a:t>perfringens</a:t>
            </a:r>
            <a:r>
              <a:rPr lang="en-US" dirty="0" smtClean="0">
                <a:ea typeface="ＭＳ Ｐゴシック" charset="-128"/>
                <a:cs typeface="ＭＳ Ｐゴシック" charset="-128"/>
              </a:rPr>
              <a:t> </a:t>
            </a:r>
            <a:r>
              <a:rPr lang="en-US" dirty="0">
                <a:ea typeface="ＭＳ Ｐゴシック" charset="-128"/>
                <a:cs typeface="ＭＳ Ｐゴシック" charset="-128"/>
              </a:rPr>
              <a:t>is a spore-forming bacterium.</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p:spPr>
      </p:sp>
      <p:sp>
        <p:nvSpPr>
          <p:cNvPr id="103427" name="Notes Placeholder 2"/>
          <p:cNvSpPr>
            <a:spLocks noGrp="1"/>
          </p:cNvSpPr>
          <p:nvPr>
            <p:ph type="body" idx="1"/>
          </p:nvPr>
        </p:nvSpPr>
        <p:spPr bwMode="auto">
          <a:noFill/>
        </p:spPr>
        <p:txBody>
          <a:bodyPr/>
          <a:lstStyle/>
          <a:p>
            <a:pPr eaLnBrk="1" hangingPunct="1"/>
            <a:r>
              <a:rPr lang="en-US">
                <a:ea typeface="ＭＳ Ｐゴシック" charset="-128"/>
                <a:cs typeface="ＭＳ Ｐゴシック" charset="-128"/>
              </a:rPr>
              <a:t>									</a:t>
            </a:r>
          </a:p>
          <a:p>
            <a:pPr eaLnBrk="1" hangingPunct="1">
              <a:spcBef>
                <a:spcPct val="0"/>
              </a:spcBef>
            </a:pPr>
            <a:endParaRPr lang="en-US">
              <a:ea typeface="ＭＳ Ｐゴシック" charset="-128"/>
              <a:cs typeface="ＭＳ Ｐゴシック" charset="-128"/>
            </a:endParaRPr>
          </a:p>
        </p:txBody>
      </p:sp>
      <p:sp>
        <p:nvSpPr>
          <p:cNvPr id="103428" name="Slide Number Placeholder 3"/>
          <p:cNvSpPr>
            <a:spLocks noGrp="1"/>
          </p:cNvSpPr>
          <p:nvPr>
            <p:ph type="sldNum" sz="quarter" idx="5"/>
          </p:nvPr>
        </p:nvSpPr>
        <p:spPr bwMode="auto">
          <a:noFill/>
          <a:ln>
            <a:miter lim="800000"/>
            <a:headEnd/>
            <a:tailEnd/>
          </a:ln>
        </p:spPr>
        <p:txBody>
          <a:bodyPr/>
          <a:lstStyle/>
          <a:p>
            <a:fld id="{285FEDC2-6D49-CF42-9CE0-7B2D99EE423C}" type="slidenum">
              <a:rPr lang="en-US"/>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TextEdit="1"/>
          </p:cNvSpPr>
          <p:nvPr>
            <p:ph type="sldImg"/>
          </p:nvPr>
        </p:nvSpPr>
        <p:spPr bwMode="auto">
          <a:noFill/>
          <a:ln>
            <a:solidFill>
              <a:srgbClr val="000000"/>
            </a:solidFill>
            <a:miter lim="800000"/>
            <a:headEnd/>
            <a:tailEnd/>
          </a:ln>
        </p:spPr>
      </p:sp>
      <p:sp>
        <p:nvSpPr>
          <p:cNvPr id="104451" name="Rectangle 3"/>
          <p:cNvSpPr>
            <a:spLocks noGrp="1"/>
          </p:cNvSpPr>
          <p:nvPr>
            <p:ph type="body" idx="1"/>
          </p:nvPr>
        </p:nvSpPr>
        <p:spPr bwMode="auto">
          <a:noFill/>
        </p:spPr>
        <p:txBody>
          <a:bodyPr/>
          <a:lstStyle/>
          <a:p>
            <a:r>
              <a:rPr lang="en-US" dirty="0">
                <a:ea typeface="ＭＳ Ｐゴシック" charset="-128"/>
                <a:cs typeface="ＭＳ Ｐゴシック" charset="-128"/>
              </a:rPr>
              <a:t>This is a very simple, but very important, concept. Students must understand the difference between clean and sanitary. They must also understand that clean is not enough and that a food-contact surface must be cleaned first and then sanitized. The reason is that if there are any particles of organic material large enough to see, they will serve to break down and neutralize the sanitizer before it has a chance to kill the pathogenic bacteria.	</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p:spPr>
      </p:sp>
      <p:sp>
        <p:nvSpPr>
          <p:cNvPr id="105475" name="Notes Placeholder 2"/>
          <p:cNvSpPr>
            <a:spLocks noGrp="1"/>
          </p:cNvSpPr>
          <p:nvPr>
            <p:ph type="body" idx="1"/>
          </p:nvPr>
        </p:nvSpPr>
        <p:spPr bwMode="auto">
          <a:noFill/>
        </p:spPr>
        <p:txBody>
          <a:bodyPr/>
          <a:lstStyle/>
          <a:p>
            <a:pPr eaLnBrk="1" hangingPunct="1"/>
            <a:r>
              <a:rPr lang="en-US" b="1">
                <a:ea typeface="ＭＳ Ｐゴシック" charset="-128"/>
                <a:cs typeface="ＭＳ Ｐゴシック" charset="-128"/>
              </a:rPr>
              <a:t>		</a:t>
            </a:r>
            <a:r>
              <a:rPr lang="en-US">
                <a:ea typeface="ＭＳ Ｐゴシック" charset="-128"/>
                <a:cs typeface="ＭＳ Ｐゴシック" charset="-128"/>
              </a:rPr>
              <a:t>					</a:t>
            </a:r>
            <a:r>
              <a:rPr lang="en-US" b="1">
                <a:ea typeface="ＭＳ Ｐゴシック" charset="-128"/>
                <a:cs typeface="ＭＳ Ｐゴシック" charset="-128"/>
              </a:rPr>
              <a:t>	</a:t>
            </a:r>
            <a:r>
              <a:rPr lang="en-US">
                <a:ea typeface="ＭＳ Ｐゴシック" charset="-128"/>
                <a:cs typeface="ＭＳ Ｐゴシック" charset="-128"/>
              </a:rPr>
              <a:t>				</a:t>
            </a:r>
          </a:p>
          <a:p>
            <a:pPr eaLnBrk="1" hangingPunct="1">
              <a:spcBef>
                <a:spcPct val="0"/>
              </a:spcBef>
            </a:pPr>
            <a:endParaRPr lang="en-US">
              <a:ea typeface="ＭＳ Ｐゴシック" charset="-128"/>
              <a:cs typeface="ＭＳ Ｐゴシック" charset="-128"/>
            </a:endParaRPr>
          </a:p>
        </p:txBody>
      </p:sp>
      <p:sp>
        <p:nvSpPr>
          <p:cNvPr id="105476" name="Slide Number Placeholder 3"/>
          <p:cNvSpPr>
            <a:spLocks noGrp="1"/>
          </p:cNvSpPr>
          <p:nvPr>
            <p:ph type="sldNum" sz="quarter" idx="5"/>
          </p:nvPr>
        </p:nvSpPr>
        <p:spPr bwMode="auto">
          <a:noFill/>
          <a:ln>
            <a:miter lim="800000"/>
            <a:headEnd/>
            <a:tailEnd/>
          </a:ln>
        </p:spPr>
        <p:txBody>
          <a:bodyPr/>
          <a:lstStyle/>
          <a:p>
            <a:fld id="{984A1251-E84E-C94D-A8C6-7D38A5BFC08B}" type="slidenum">
              <a:rPr lang="en-US"/>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TextEdit="1"/>
          </p:cNvSpPr>
          <p:nvPr>
            <p:ph type="sldImg"/>
          </p:nvPr>
        </p:nvSpPr>
        <p:spPr bwMode="auto">
          <a:noFill/>
          <a:ln>
            <a:solidFill>
              <a:srgbClr val="000000"/>
            </a:solidFill>
            <a:miter lim="800000"/>
            <a:headEnd/>
            <a:tailEnd/>
          </a:ln>
        </p:spPr>
      </p:sp>
      <p:sp>
        <p:nvSpPr>
          <p:cNvPr id="106499" name="Rectangle 3"/>
          <p:cNvSpPr>
            <a:spLocks noGrp="1"/>
          </p:cNvSpPr>
          <p:nvPr>
            <p:ph type="body" idx="1"/>
          </p:nvPr>
        </p:nvSpPr>
        <p:spPr bwMode="auto">
          <a:noFill/>
        </p:spPr>
        <p:txBody>
          <a:bodyPr/>
          <a:lstStyle/>
          <a:p>
            <a:r>
              <a:rPr lang="en-US" dirty="0">
                <a:ea typeface="ＭＳ Ｐゴシック" charset="-128"/>
                <a:cs typeface="ＭＳ Ｐゴシック" charset="-128"/>
              </a:rPr>
              <a:t>Briefly outline the positives and negatives of each, although it is covered in the program and course book. One point to emphasize is that use of any of the sanitizers at the incorrect concentration level is considered a critical violation. ‘More is not always better and less will not be enough.’ Also mention that currently there are </a:t>
            </a:r>
            <a:r>
              <a:rPr lang="en-US" dirty="0" err="1" smtClean="0">
                <a:ea typeface="ＭＳ Ｐゴシック" charset="-128"/>
                <a:cs typeface="ＭＳ Ｐゴシック" charset="-128"/>
              </a:rPr>
              <a:t>quat</a:t>
            </a:r>
            <a:r>
              <a:rPr lang="en-US" dirty="0" smtClean="0">
                <a:ea typeface="ＭＳ Ｐゴシック" charset="-128"/>
                <a:cs typeface="ＭＳ Ｐゴシック" charset="-128"/>
              </a:rPr>
              <a:t> </a:t>
            </a:r>
            <a:r>
              <a:rPr lang="en-US" dirty="0">
                <a:ea typeface="ＭＳ Ｐゴシック" charset="-128"/>
                <a:cs typeface="ＭＳ Ｐゴシック" charset="-128"/>
              </a:rPr>
              <a:t>products on the market that allow for a range of concentration levels as opposed to the strict 200 </a:t>
            </a:r>
            <a:r>
              <a:rPr lang="en-US" dirty="0" err="1">
                <a:ea typeface="ＭＳ Ｐゴシック" charset="-128"/>
                <a:cs typeface="ＭＳ Ｐゴシック" charset="-128"/>
              </a:rPr>
              <a:t>ppm</a:t>
            </a:r>
            <a:r>
              <a:rPr lang="en-US" dirty="0">
                <a:ea typeface="ＭＳ Ｐゴシック" charset="-128"/>
                <a:cs typeface="ＭＳ Ｐゴシック" charset="-128"/>
              </a:rPr>
              <a:t>. However, remind the students that they must know which </a:t>
            </a:r>
            <a:r>
              <a:rPr lang="en-US" dirty="0" err="1" smtClean="0">
                <a:ea typeface="ＭＳ Ｐゴシック" charset="-128"/>
                <a:cs typeface="ＭＳ Ｐゴシック" charset="-128"/>
              </a:rPr>
              <a:t>quat</a:t>
            </a:r>
            <a:r>
              <a:rPr lang="en-US" dirty="0" smtClean="0">
                <a:ea typeface="ＭＳ Ｐゴシック" charset="-128"/>
                <a:cs typeface="ＭＳ Ｐゴシック" charset="-128"/>
              </a:rPr>
              <a:t> </a:t>
            </a:r>
            <a:r>
              <a:rPr lang="en-US" dirty="0">
                <a:ea typeface="ＭＳ Ｐゴシック" charset="-128"/>
                <a:cs typeface="ＭＳ Ｐゴシック" charset="-128"/>
              </a:rPr>
              <a:t>they are using and that if a specific product does not allow for a range of concentration levels, it must be at 200 </a:t>
            </a:r>
            <a:r>
              <a:rPr lang="en-US" dirty="0" err="1">
                <a:ea typeface="ＭＳ Ｐゴシック" charset="-128"/>
                <a:cs typeface="ＭＳ Ｐゴシック" charset="-128"/>
              </a:rPr>
              <a:t>ppm</a:t>
            </a:r>
            <a:r>
              <a:rPr lang="en-US" dirty="0">
                <a:ea typeface="ＭＳ Ｐゴシック" charset="-128"/>
                <a:cs typeface="ＭＳ Ｐゴシック" charset="-128"/>
              </a:rPr>
              <a:t>.</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p:spPr>
      </p:sp>
      <p:sp>
        <p:nvSpPr>
          <p:cNvPr id="107523" name="Notes Placeholder 2"/>
          <p:cNvSpPr>
            <a:spLocks noGrp="1"/>
          </p:cNvSpPr>
          <p:nvPr>
            <p:ph type="body" idx="1"/>
          </p:nvPr>
        </p:nvSpPr>
        <p:spPr bwMode="auto">
          <a:noFill/>
        </p:spPr>
        <p:txBody>
          <a:bodyPr/>
          <a:lstStyle/>
          <a:p>
            <a:pPr eaLnBrk="1" hangingPunct="1"/>
            <a:r>
              <a:rPr lang="en-US">
                <a:ea typeface="ＭＳ Ｐゴシック" charset="-128"/>
                <a:cs typeface="ＭＳ Ｐゴシック" charset="-128"/>
              </a:rPr>
              <a:t>					</a:t>
            </a:r>
            <a:r>
              <a:rPr lang="en-US" b="1">
                <a:ea typeface="ＭＳ Ｐゴシック" charset="-128"/>
                <a:cs typeface="ＭＳ Ｐゴシック" charset="-128"/>
              </a:rPr>
              <a:t>	</a:t>
            </a:r>
            <a:r>
              <a:rPr lang="en-US">
                <a:ea typeface="ＭＳ Ｐゴシック" charset="-128"/>
                <a:cs typeface="ＭＳ Ｐゴシック" charset="-128"/>
              </a:rPr>
              <a:t>				</a:t>
            </a:r>
          </a:p>
          <a:p>
            <a:pPr eaLnBrk="1" hangingPunct="1">
              <a:spcBef>
                <a:spcPct val="0"/>
              </a:spcBef>
            </a:pPr>
            <a:endParaRPr lang="en-US">
              <a:ea typeface="ＭＳ Ｐゴシック" charset="-128"/>
              <a:cs typeface="ＭＳ Ｐゴシック" charset="-128"/>
            </a:endParaRPr>
          </a:p>
        </p:txBody>
      </p:sp>
      <p:sp>
        <p:nvSpPr>
          <p:cNvPr id="107524" name="Slide Number Placeholder 3"/>
          <p:cNvSpPr>
            <a:spLocks noGrp="1"/>
          </p:cNvSpPr>
          <p:nvPr>
            <p:ph type="sldNum" sz="quarter" idx="5"/>
          </p:nvPr>
        </p:nvSpPr>
        <p:spPr bwMode="auto">
          <a:noFill/>
          <a:ln>
            <a:miter lim="800000"/>
            <a:headEnd/>
            <a:tailEnd/>
          </a:ln>
        </p:spPr>
        <p:txBody>
          <a:bodyPr/>
          <a:lstStyle/>
          <a:p>
            <a:fld id="{B2DE8EFB-EF47-9440-93F8-5113A0B14618}" type="slidenum">
              <a:rPr lang="en-US"/>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TextEdit="1"/>
          </p:cNvSpPr>
          <p:nvPr>
            <p:ph type="sldImg"/>
          </p:nvPr>
        </p:nvSpPr>
        <p:spPr bwMode="auto">
          <a:noFill/>
          <a:ln>
            <a:solidFill>
              <a:srgbClr val="000000"/>
            </a:solidFill>
            <a:miter lim="800000"/>
            <a:headEnd/>
            <a:tailEnd/>
          </a:ln>
        </p:spPr>
      </p:sp>
      <p:sp>
        <p:nvSpPr>
          <p:cNvPr id="108547" name="Rectangle 3"/>
          <p:cNvSpPr>
            <a:spLocks noGrp="1"/>
          </p:cNvSpPr>
          <p:nvPr>
            <p:ph type="body" idx="1"/>
          </p:nvPr>
        </p:nvSpPr>
        <p:spPr bwMode="auto">
          <a:noFill/>
        </p:spPr>
        <p:txBody>
          <a:bodyPr/>
          <a:lstStyle/>
          <a:p>
            <a:r>
              <a:rPr lang="en-US" dirty="0">
                <a:ea typeface="ＭＳ Ｐゴシック" charset="-128"/>
                <a:cs typeface="ＭＳ Ｐゴシック" charset="-128"/>
              </a:rPr>
              <a:t>Point out that even though it is a three-compartment sink there are five steps, which coincide with the five physical components when you add in a drain board on each end. Remind students about the temperature ranges for the three compartments, but especially for the sanitizing </a:t>
            </a:r>
            <a:r>
              <a:rPr lang="en-US" dirty="0" smtClean="0">
                <a:ea typeface="ＭＳ Ｐゴシック" charset="-128"/>
                <a:cs typeface="ＭＳ Ｐゴシック" charset="-128"/>
              </a:rPr>
              <a:t>compartment, </a:t>
            </a:r>
            <a:r>
              <a:rPr lang="en-US" dirty="0">
                <a:ea typeface="ＭＳ Ｐゴシック" charset="-128"/>
                <a:cs typeface="ＭＳ Ｐゴシック" charset="-128"/>
              </a:rPr>
              <a:t>and that we sanitize with heat </a:t>
            </a:r>
            <a:r>
              <a:rPr lang="en-US" u="sng" dirty="0">
                <a:ea typeface="ＭＳ Ｐゴシック" charset="-128"/>
                <a:cs typeface="ＭＳ Ｐゴシック" charset="-128"/>
              </a:rPr>
              <a:t>or</a:t>
            </a:r>
            <a:r>
              <a:rPr lang="en-US" dirty="0">
                <a:ea typeface="ＭＳ Ｐゴシック" charset="-128"/>
                <a:cs typeface="ＭＳ Ｐゴシック" charset="-128"/>
              </a:rPr>
              <a:t> chemicals, but not both (but don’t say </a:t>
            </a:r>
            <a:r>
              <a:rPr lang="en-US" dirty="0" smtClean="0">
                <a:ea typeface="ＭＳ Ｐゴシック" charset="-128"/>
                <a:cs typeface="ＭＳ Ｐゴシック" charset="-128"/>
              </a:rPr>
              <a:t>why, </a:t>
            </a:r>
            <a:r>
              <a:rPr lang="en-US" dirty="0">
                <a:ea typeface="ＭＳ Ｐゴシック" charset="-128"/>
                <a:cs typeface="ＭＳ Ｐゴシック" charset="-128"/>
              </a:rPr>
              <a:t>as this is covered in the next question).</a:t>
            </a:r>
            <a:r>
              <a:rPr lang="en-US" b="1" dirty="0">
                <a:ea typeface="ＭＳ Ｐゴシック" charset="-128"/>
                <a:cs typeface="ＭＳ Ｐゴシック" charset="-128"/>
              </a:rPr>
              <a:t>	</a:t>
            </a:r>
            <a:endParaRPr lang="en-US" dirty="0">
              <a:ea typeface="ＭＳ Ｐゴシック" charset="-128"/>
              <a:cs typeface="ＭＳ Ｐゴシック" charset="-128"/>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p:spPr>
      </p:sp>
      <p:sp>
        <p:nvSpPr>
          <p:cNvPr id="109571" name="Notes Placeholder 2"/>
          <p:cNvSpPr>
            <a:spLocks noGrp="1"/>
          </p:cNvSpPr>
          <p:nvPr>
            <p:ph type="body" idx="1"/>
          </p:nvPr>
        </p:nvSpPr>
        <p:spPr bwMode="auto">
          <a:noFill/>
        </p:spPr>
        <p:txBody>
          <a:bodyPr/>
          <a:lstStyle/>
          <a:p>
            <a:pPr eaLnBrk="1" hangingPunct="1"/>
            <a:r>
              <a:rPr lang="en-US">
                <a:ea typeface="ＭＳ Ｐゴシック" charset="-128"/>
                <a:cs typeface="ＭＳ Ｐゴシック" charset="-128"/>
              </a:rPr>
              <a:t>	</a:t>
            </a:r>
          </a:p>
          <a:p>
            <a:pPr eaLnBrk="1" hangingPunct="1">
              <a:spcBef>
                <a:spcPct val="0"/>
              </a:spcBef>
            </a:pPr>
            <a:endParaRPr lang="en-US">
              <a:ea typeface="ＭＳ Ｐゴシック" charset="-128"/>
              <a:cs typeface="ＭＳ Ｐゴシック" charset="-128"/>
            </a:endParaRPr>
          </a:p>
        </p:txBody>
      </p:sp>
      <p:sp>
        <p:nvSpPr>
          <p:cNvPr id="109572" name="Slide Number Placeholder 3"/>
          <p:cNvSpPr>
            <a:spLocks noGrp="1"/>
          </p:cNvSpPr>
          <p:nvPr>
            <p:ph type="sldNum" sz="quarter" idx="5"/>
          </p:nvPr>
        </p:nvSpPr>
        <p:spPr bwMode="auto">
          <a:noFill/>
          <a:ln>
            <a:miter lim="800000"/>
            <a:headEnd/>
            <a:tailEnd/>
          </a:ln>
        </p:spPr>
        <p:txBody>
          <a:bodyPr/>
          <a:lstStyle/>
          <a:p>
            <a:fld id="{BDF167C0-D04B-F44A-9A8F-2BB9BFD4EEDD}" type="slidenum">
              <a:rPr lang="en-US"/>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a:lstStyle/>
          <a:p>
            <a:pPr eaLnBrk="1" hangingPunct="1">
              <a:spcBef>
                <a:spcPct val="0"/>
              </a:spcBef>
            </a:pPr>
            <a:endParaRPr lang="en-US">
              <a:ea typeface="ＭＳ Ｐゴシック" charset="-128"/>
              <a:cs typeface="ＭＳ Ｐゴシック" charset="-128"/>
            </a:endParaRPr>
          </a:p>
        </p:txBody>
      </p:sp>
      <p:sp>
        <p:nvSpPr>
          <p:cNvPr id="64516" name="Slide Number Placeholder 3"/>
          <p:cNvSpPr>
            <a:spLocks noGrp="1"/>
          </p:cNvSpPr>
          <p:nvPr>
            <p:ph type="sldNum" sz="quarter" idx="5"/>
          </p:nvPr>
        </p:nvSpPr>
        <p:spPr bwMode="auto">
          <a:noFill/>
          <a:ln>
            <a:miter lim="800000"/>
            <a:headEnd/>
            <a:tailEnd/>
          </a:ln>
        </p:spPr>
        <p:txBody>
          <a:bodyPr/>
          <a:lstStyle/>
          <a:p>
            <a:fld id="{2FE9C4F7-EC11-2C45-9BF6-51EE40D3B158}" type="slidenum">
              <a:rPr lang="en-US"/>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TextEdit="1"/>
          </p:cNvSpPr>
          <p:nvPr>
            <p:ph type="sldImg"/>
          </p:nvPr>
        </p:nvSpPr>
        <p:spPr bwMode="auto">
          <a:noFill/>
          <a:ln>
            <a:solidFill>
              <a:srgbClr val="000000"/>
            </a:solidFill>
            <a:miter lim="800000"/>
            <a:headEnd/>
            <a:tailEnd/>
          </a:ln>
        </p:spPr>
      </p:sp>
      <p:sp>
        <p:nvSpPr>
          <p:cNvPr id="110595" name="Rectangle 3"/>
          <p:cNvSpPr>
            <a:spLocks noGrp="1"/>
          </p:cNvSpPr>
          <p:nvPr>
            <p:ph type="body" idx="1"/>
          </p:nvPr>
        </p:nvSpPr>
        <p:spPr bwMode="auto">
          <a:noFill/>
        </p:spPr>
        <p:txBody>
          <a:bodyPr/>
          <a:lstStyle/>
          <a:p>
            <a:r>
              <a:rPr lang="en-US" dirty="0">
                <a:ea typeface="ＭＳ Ｐゴシック" charset="-128"/>
                <a:cs typeface="ＭＳ Ｐゴシック" charset="-128"/>
              </a:rPr>
              <a:t>It is a waste of money and chemicals. You might want to mention the temperature requirements for dish </a:t>
            </a:r>
            <a:r>
              <a:rPr lang="en-US" dirty="0" smtClean="0">
                <a:ea typeface="ＭＳ Ｐゴシック" charset="-128"/>
                <a:cs typeface="ＭＳ Ｐゴシック" charset="-128"/>
              </a:rPr>
              <a:t>machines. </a:t>
            </a:r>
            <a:r>
              <a:rPr lang="en-US" dirty="0">
                <a:ea typeface="ＭＳ Ｐゴシック" charset="-128"/>
                <a:cs typeface="ＭＳ Ｐゴシック" charset="-128"/>
              </a:rPr>
              <a:t>Remind the </a:t>
            </a:r>
            <a:r>
              <a:rPr lang="en-US" dirty="0" smtClean="0">
                <a:ea typeface="ＭＳ Ｐゴシック" charset="-128"/>
                <a:cs typeface="ＭＳ Ｐゴシック" charset="-128"/>
              </a:rPr>
              <a:t>students that </a:t>
            </a:r>
            <a:r>
              <a:rPr lang="en-US" dirty="0">
                <a:ea typeface="ＭＳ Ｐゴシック" charset="-128"/>
                <a:cs typeface="ＭＳ Ｐゴシック" charset="-128"/>
              </a:rPr>
              <a:t>while they need to have working gauges on their machines, they cannot simply rely on the gauge for an accurate reading of the final rinse temperature. They need to know how to check the temperature themselves with either a waterproof thermometer that goes through the machine or some disposable temperature measuring tool like a T-stick or similar product. </a:t>
            </a: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p:spPr>
      </p:sp>
      <p:sp>
        <p:nvSpPr>
          <p:cNvPr id="111619" name="Notes Placeholder 2"/>
          <p:cNvSpPr>
            <a:spLocks noGrp="1"/>
          </p:cNvSpPr>
          <p:nvPr>
            <p:ph type="body" idx="1"/>
          </p:nvPr>
        </p:nvSpPr>
        <p:spPr bwMode="auto">
          <a:noFill/>
        </p:spPr>
        <p:txBody>
          <a:bodyPr/>
          <a:lstStyle/>
          <a:p>
            <a:pPr eaLnBrk="1" hangingPunct="1"/>
            <a:r>
              <a:rPr lang="en-US">
                <a:ea typeface="ＭＳ Ｐゴシック" charset="-128"/>
                <a:cs typeface="ＭＳ Ｐゴシック" charset="-128"/>
              </a:rPr>
              <a:t>			</a:t>
            </a:r>
          </a:p>
          <a:p>
            <a:pPr eaLnBrk="1" hangingPunct="1">
              <a:spcBef>
                <a:spcPct val="0"/>
              </a:spcBef>
            </a:pPr>
            <a:endParaRPr lang="en-US">
              <a:ea typeface="ＭＳ Ｐゴシック" charset="-128"/>
              <a:cs typeface="ＭＳ Ｐゴシック" charset="-128"/>
            </a:endParaRPr>
          </a:p>
        </p:txBody>
      </p:sp>
      <p:sp>
        <p:nvSpPr>
          <p:cNvPr id="111620" name="Slide Number Placeholder 3"/>
          <p:cNvSpPr>
            <a:spLocks noGrp="1"/>
          </p:cNvSpPr>
          <p:nvPr>
            <p:ph type="sldNum" sz="quarter" idx="5"/>
          </p:nvPr>
        </p:nvSpPr>
        <p:spPr bwMode="auto">
          <a:noFill/>
          <a:ln>
            <a:miter lim="800000"/>
            <a:headEnd/>
            <a:tailEnd/>
          </a:ln>
        </p:spPr>
        <p:txBody>
          <a:bodyPr/>
          <a:lstStyle/>
          <a:p>
            <a:fld id="{A03ED060-1006-F84E-8ED6-F7EF2E467F75}" type="slidenum">
              <a:rPr lang="en-US"/>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spect="1" noTextEdit="1"/>
          </p:cNvSpPr>
          <p:nvPr>
            <p:ph type="sldImg"/>
          </p:nvPr>
        </p:nvSpPr>
        <p:spPr bwMode="auto">
          <a:noFill/>
          <a:ln>
            <a:solidFill>
              <a:srgbClr val="000000"/>
            </a:solidFill>
            <a:miter lim="800000"/>
            <a:headEnd/>
            <a:tailEnd/>
          </a:ln>
        </p:spPr>
      </p:sp>
      <p:sp>
        <p:nvSpPr>
          <p:cNvPr id="112643" name="Rectangle 3"/>
          <p:cNvSpPr>
            <a:spLocks noGrp="1"/>
          </p:cNvSpPr>
          <p:nvPr>
            <p:ph type="body" idx="1"/>
          </p:nvPr>
        </p:nvSpPr>
        <p:spPr bwMode="auto">
          <a:noFill/>
        </p:spPr>
        <p:txBody>
          <a:bodyPr/>
          <a:lstStyle/>
          <a:p>
            <a:r>
              <a:rPr lang="en-US" dirty="0" smtClean="0">
                <a:ea typeface="ＭＳ Ｐゴシック" charset="-128"/>
                <a:cs typeface="ＭＳ Ｐゴシック" charset="-128"/>
              </a:rPr>
              <a:t>The concentration </a:t>
            </a:r>
            <a:r>
              <a:rPr lang="en-US" dirty="0">
                <a:ea typeface="ＭＳ Ｐゴシック" charset="-128"/>
                <a:cs typeface="ＭＳ Ｐゴシック" charset="-128"/>
              </a:rPr>
              <a:t>level must be at the proper </a:t>
            </a:r>
            <a:r>
              <a:rPr lang="en-US" dirty="0" err="1">
                <a:ea typeface="ＭＳ Ｐゴシック" charset="-128"/>
                <a:cs typeface="ＭＳ Ｐゴシック" charset="-128"/>
              </a:rPr>
              <a:t>ppm</a:t>
            </a:r>
            <a:r>
              <a:rPr lang="en-US" dirty="0">
                <a:ea typeface="ＭＳ Ｐゴシック" charset="-128"/>
                <a:cs typeface="ＭＳ Ｐゴシック" charset="-128"/>
              </a:rPr>
              <a:t> so that it has a chance to do its job and then not cause a problem by leaving a potentially toxic residue behind. Remind </a:t>
            </a:r>
            <a:r>
              <a:rPr lang="en-US" dirty="0" smtClean="0">
                <a:ea typeface="ＭＳ Ｐゴシック" charset="-128"/>
                <a:cs typeface="ＭＳ Ｐゴシック" charset="-128"/>
              </a:rPr>
              <a:t>the students </a:t>
            </a:r>
            <a:r>
              <a:rPr lang="en-US" dirty="0">
                <a:ea typeface="ＭＳ Ｐゴシック" charset="-128"/>
                <a:cs typeface="ＭＳ Ｐゴシック" charset="-128"/>
              </a:rPr>
              <a:t>that it is highly unlikely that any flatware, </a:t>
            </a:r>
            <a:r>
              <a:rPr lang="en-US" dirty="0" smtClean="0">
                <a:ea typeface="ＭＳ Ｐゴシック" charset="-128"/>
                <a:cs typeface="ＭＳ Ｐゴシック" charset="-128"/>
              </a:rPr>
              <a:t>plate ware </a:t>
            </a:r>
            <a:r>
              <a:rPr lang="en-US" dirty="0">
                <a:ea typeface="ＭＳ Ｐゴシック" charset="-128"/>
                <a:cs typeface="ＭＳ Ｐゴシック" charset="-128"/>
              </a:rPr>
              <a:t>or utensils are going to be rinsed again after going through a </a:t>
            </a:r>
            <a:r>
              <a:rPr lang="en-US" dirty="0" smtClean="0">
                <a:ea typeface="ＭＳ Ｐゴシック" charset="-128"/>
                <a:cs typeface="ＭＳ Ｐゴシック" charset="-128"/>
              </a:rPr>
              <a:t>dish-wash </a:t>
            </a:r>
            <a:r>
              <a:rPr lang="en-US" dirty="0">
                <a:ea typeface="ＭＳ Ｐゴシック" charset="-128"/>
                <a:cs typeface="ＭＳ Ｐゴシック" charset="-128"/>
              </a:rPr>
              <a:t>machine or three-compartment sink. Whatever is left on the item will be there when it is used for service or preparation.</a:t>
            </a: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p:spPr>
      </p:sp>
      <p:sp>
        <p:nvSpPr>
          <p:cNvPr id="113667" name="Notes Placeholder 2"/>
          <p:cNvSpPr>
            <a:spLocks noGrp="1"/>
          </p:cNvSpPr>
          <p:nvPr>
            <p:ph type="body" idx="1"/>
          </p:nvPr>
        </p:nvSpPr>
        <p:spPr bwMode="auto">
          <a:noFill/>
        </p:spPr>
        <p:txBody>
          <a:bodyPr/>
          <a:lstStyle/>
          <a:p>
            <a:endParaRPr lang="en-US">
              <a:ea typeface="ＭＳ Ｐゴシック" charset="-128"/>
              <a:cs typeface="ＭＳ Ｐゴシック" charset="-128"/>
            </a:endParaRPr>
          </a:p>
        </p:txBody>
      </p:sp>
      <p:sp>
        <p:nvSpPr>
          <p:cNvPr id="113668" name="Slide Number Placeholder 3"/>
          <p:cNvSpPr>
            <a:spLocks noGrp="1"/>
          </p:cNvSpPr>
          <p:nvPr>
            <p:ph type="sldNum" sz="quarter" idx="5"/>
          </p:nvPr>
        </p:nvSpPr>
        <p:spPr bwMode="auto">
          <a:noFill/>
          <a:ln>
            <a:miter lim="800000"/>
            <a:headEnd/>
            <a:tailEnd/>
          </a:ln>
        </p:spPr>
        <p:txBody>
          <a:bodyPr/>
          <a:lstStyle/>
          <a:p>
            <a:fld id="{703AF65A-1C84-C147-8E28-E11743E5E6F5}" type="slidenum">
              <a:rPr lang="en-US"/>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Rot="1" noChangeAspect="1" noTextEdit="1"/>
          </p:cNvSpPr>
          <p:nvPr>
            <p:ph type="sldImg"/>
          </p:nvPr>
        </p:nvSpPr>
        <p:spPr bwMode="auto">
          <a:noFill/>
          <a:ln>
            <a:solidFill>
              <a:srgbClr val="000000"/>
            </a:solidFill>
            <a:miter lim="800000"/>
            <a:headEnd/>
            <a:tailEnd/>
          </a:ln>
        </p:spPr>
      </p:sp>
      <p:sp>
        <p:nvSpPr>
          <p:cNvPr id="114691" name="Rectangle 3"/>
          <p:cNvSpPr>
            <a:spLocks noGrp="1"/>
          </p:cNvSpPr>
          <p:nvPr>
            <p:ph type="body" idx="1"/>
          </p:nvPr>
        </p:nvSpPr>
        <p:spPr bwMode="auto">
          <a:noFill/>
        </p:spPr>
        <p:txBody>
          <a:bodyPr/>
          <a:lstStyle/>
          <a:p>
            <a:pPr eaLnBrk="1" hangingPunct="1"/>
            <a:r>
              <a:rPr lang="en-GB" dirty="0">
                <a:ea typeface="ＭＳ Ｐゴシック" charset="-128"/>
                <a:cs typeface="ＭＳ Ｐゴシック" charset="-128"/>
              </a:rPr>
              <a:t>FATTOM helps us to identify and remember what are considered </a:t>
            </a:r>
            <a:r>
              <a:rPr lang="en-GB" dirty="0" smtClean="0">
                <a:ea typeface="ＭＳ Ｐゴシック" charset="-128"/>
                <a:cs typeface="ＭＳ Ｐゴシック" charset="-128"/>
              </a:rPr>
              <a:t>TCS </a:t>
            </a:r>
            <a:r>
              <a:rPr lang="en-GB" dirty="0" smtClean="0">
                <a:ea typeface="ＭＳ Ｐゴシック" charset="-128"/>
                <a:cs typeface="ＭＳ Ｐゴシック" charset="-128"/>
              </a:rPr>
              <a:t>foods </a:t>
            </a:r>
            <a:r>
              <a:rPr lang="en-GB" dirty="0">
                <a:ea typeface="ＭＳ Ｐゴシック" charset="-128"/>
                <a:cs typeface="ＭＳ Ｐゴシック" charset="-128"/>
              </a:rPr>
              <a:t>and why it is important always to be aware of </a:t>
            </a:r>
            <a:r>
              <a:rPr lang="en-GB" dirty="0" smtClean="0">
                <a:ea typeface="ＭＳ Ｐゴシック" charset="-128"/>
                <a:cs typeface="ＭＳ Ｐゴシック" charset="-128"/>
              </a:rPr>
              <a:t>the conditions </a:t>
            </a:r>
            <a:r>
              <a:rPr lang="en-GB" dirty="0">
                <a:ea typeface="ＭＳ Ｐゴシック" charset="-128"/>
                <a:cs typeface="ＭＳ Ｐゴシック" charset="-128"/>
              </a:rPr>
              <a:t>that can cause food to become unsafe.</a:t>
            </a:r>
            <a:endParaRPr lang="en-US" dirty="0">
              <a:ea typeface="ＭＳ Ｐゴシック" charset="-128"/>
              <a:cs typeface="ＭＳ Ｐゴシック" charset="-128"/>
            </a:endParaRPr>
          </a:p>
          <a:p>
            <a:pPr eaLnBrk="1" hangingPunct="1"/>
            <a:r>
              <a:rPr lang="en-US" dirty="0">
                <a:ea typeface="ＭＳ Ｐゴシック" charset="-128"/>
                <a:cs typeface="ＭＳ Ｐゴシック" charset="-128"/>
              </a:rPr>
              <a:t>					</a:t>
            </a:r>
            <a:endParaRPr lang="en-US" dirty="0" smtClean="0">
              <a:ea typeface="ＭＳ Ｐゴシック" charset="-128"/>
              <a:cs typeface="ＭＳ Ｐゴシック" charset="-128"/>
            </a:endParaRPr>
          </a:p>
          <a:p>
            <a:pPr eaLnBrk="1" hangingPunct="1"/>
            <a:r>
              <a:rPr lang="en-US" dirty="0">
                <a:ea typeface="ＭＳ Ｐゴシック" charset="-128"/>
                <a:cs typeface="ＭＳ Ｐゴシック" charset="-128"/>
              </a:rPr>
              <a:t>			</a:t>
            </a: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bwMode="auto">
          <a:noFill/>
          <a:ln>
            <a:solidFill>
              <a:srgbClr val="000000"/>
            </a:solidFill>
            <a:miter lim="800000"/>
            <a:headEnd/>
            <a:tailEnd/>
          </a:ln>
        </p:spPr>
      </p:sp>
      <p:sp>
        <p:nvSpPr>
          <p:cNvPr id="115715" name="Notes Placeholder 2"/>
          <p:cNvSpPr>
            <a:spLocks noGrp="1"/>
          </p:cNvSpPr>
          <p:nvPr>
            <p:ph type="body" idx="1"/>
          </p:nvPr>
        </p:nvSpPr>
        <p:spPr bwMode="auto">
          <a:noFill/>
        </p:spPr>
        <p:txBody>
          <a:bodyPr/>
          <a:lstStyle/>
          <a:p>
            <a:pPr eaLnBrk="1" hangingPunct="1">
              <a:spcBef>
                <a:spcPct val="0"/>
              </a:spcBef>
            </a:pPr>
            <a:endParaRPr lang="en-US" i="1">
              <a:ea typeface="ＭＳ Ｐゴシック" charset="-128"/>
              <a:cs typeface="ＭＳ Ｐゴシック" charset="-128"/>
            </a:endParaRPr>
          </a:p>
        </p:txBody>
      </p:sp>
      <p:sp>
        <p:nvSpPr>
          <p:cNvPr id="115716" name="Slide Number Placeholder 3"/>
          <p:cNvSpPr>
            <a:spLocks noGrp="1"/>
          </p:cNvSpPr>
          <p:nvPr>
            <p:ph type="sldNum" sz="quarter" idx="5"/>
          </p:nvPr>
        </p:nvSpPr>
        <p:spPr bwMode="auto">
          <a:noFill/>
          <a:ln>
            <a:miter lim="800000"/>
            <a:headEnd/>
            <a:tailEnd/>
          </a:ln>
        </p:spPr>
        <p:txBody>
          <a:bodyPr/>
          <a:lstStyle/>
          <a:p>
            <a:fld id="{E144F087-688B-2048-BEF5-81C2C0BCD73D}" type="slidenum">
              <a:rPr lang="en-US"/>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Rot="1" noChangeAspect="1" noTextEdit="1"/>
          </p:cNvSpPr>
          <p:nvPr>
            <p:ph type="sldImg"/>
          </p:nvPr>
        </p:nvSpPr>
        <p:spPr bwMode="auto">
          <a:noFill/>
          <a:ln>
            <a:solidFill>
              <a:srgbClr val="000000"/>
            </a:solidFill>
            <a:miter lim="800000"/>
            <a:headEnd/>
            <a:tailEnd/>
          </a:ln>
        </p:spPr>
      </p:sp>
      <p:sp>
        <p:nvSpPr>
          <p:cNvPr id="116739" name="Rectangle 3"/>
          <p:cNvSpPr>
            <a:spLocks noGrp="1"/>
          </p:cNvSpPr>
          <p:nvPr>
            <p:ph type="body" idx="1"/>
          </p:nvPr>
        </p:nvSpPr>
        <p:spPr bwMode="auto">
          <a:noFill/>
        </p:spPr>
        <p:txBody>
          <a:bodyPr/>
          <a:lstStyle/>
          <a:p>
            <a:r>
              <a:rPr lang="en-US" dirty="0">
                <a:ea typeface="ＭＳ Ｐゴシック" charset="-128"/>
                <a:cs typeface="ＭＳ Ｐゴシック" charset="-128"/>
              </a:rPr>
              <a:t>Use this question to emphasize the importance of personal hygiene and the fact that </a:t>
            </a:r>
            <a:r>
              <a:rPr lang="en-US" dirty="0" smtClean="0">
                <a:ea typeface="ＭＳ Ｐゴシック" charset="-128"/>
                <a:cs typeface="ＭＳ Ｐゴシック" charset="-128"/>
              </a:rPr>
              <a:t>30–50 </a:t>
            </a:r>
            <a:r>
              <a:rPr lang="en-US" dirty="0">
                <a:ea typeface="ＭＳ Ｐゴシック" charset="-128"/>
                <a:cs typeface="ＭＳ Ｐゴシック" charset="-128"/>
              </a:rPr>
              <a:t>per cent of us are carriers of </a:t>
            </a:r>
            <a:r>
              <a:rPr lang="en-US" i="1" dirty="0">
                <a:ea typeface="ＭＳ Ｐゴシック" charset="-128"/>
                <a:cs typeface="ＭＳ Ｐゴシック" charset="-128"/>
              </a:rPr>
              <a:t>Staphylococcus </a:t>
            </a:r>
            <a:r>
              <a:rPr lang="en-US" i="1" dirty="0" err="1" smtClean="0">
                <a:ea typeface="ＭＳ Ｐゴシック" charset="-128"/>
                <a:cs typeface="ＭＳ Ｐゴシック" charset="-128"/>
              </a:rPr>
              <a:t>aureus</a:t>
            </a:r>
            <a:r>
              <a:rPr lang="en-US" dirty="0" smtClean="0">
                <a:ea typeface="ＭＳ Ｐゴシック" charset="-128"/>
                <a:cs typeface="ＭＳ Ｐゴシック" charset="-128"/>
              </a:rPr>
              <a:t> </a:t>
            </a:r>
            <a:r>
              <a:rPr lang="en-US" dirty="0">
                <a:ea typeface="ＭＳ Ｐゴシック" charset="-128"/>
                <a:cs typeface="ＭＳ Ｐゴシック" charset="-128"/>
              </a:rPr>
              <a:t>at any time, whether we have an obvious open wound, a weeping puss-filled sore or just a load of pimples or boils. Remind students what it means to be a ‘carrier’ and that it does not just apply to things like Hepatitis A and </a:t>
            </a:r>
            <a:r>
              <a:rPr lang="en-US" i="1" dirty="0">
                <a:ea typeface="ＭＳ Ｐゴシック" charset="-128"/>
                <a:cs typeface="ＭＳ Ｐゴシック" charset="-128"/>
              </a:rPr>
              <a:t>Salmonella</a:t>
            </a:r>
            <a:r>
              <a:rPr lang="en-US" dirty="0">
                <a:ea typeface="ＭＳ Ｐゴシック" charset="-128"/>
                <a:cs typeface="ＭＳ Ｐゴシック" charset="-128"/>
              </a:rPr>
              <a:t> (Typhoid Mary). In other </a:t>
            </a:r>
            <a:r>
              <a:rPr lang="en-US" dirty="0" smtClean="0">
                <a:ea typeface="ＭＳ Ｐゴシック" charset="-128"/>
                <a:cs typeface="ＭＳ Ｐゴシック" charset="-128"/>
              </a:rPr>
              <a:t>words, </a:t>
            </a:r>
            <a:r>
              <a:rPr lang="en-US" dirty="0">
                <a:ea typeface="ＭＳ Ｐゴシック" charset="-128"/>
                <a:cs typeface="ＭＳ Ｐゴシック" charset="-128"/>
              </a:rPr>
              <a:t>it is not always obvious who is or who is not a carrier. That is why we must </a:t>
            </a:r>
            <a:r>
              <a:rPr lang="en-US">
                <a:ea typeface="ＭＳ Ｐゴシック" charset="-128"/>
                <a:cs typeface="ＭＳ Ｐゴシック" charset="-128"/>
              </a:rPr>
              <a:t>always </a:t>
            </a:r>
            <a:r>
              <a:rPr lang="en-US" smtClean="0">
                <a:ea typeface="ＭＳ Ｐゴシック" charset="-128"/>
                <a:cs typeface="ＭＳ Ｐゴシック" charset="-128"/>
              </a:rPr>
              <a:t>practice </a:t>
            </a:r>
            <a:r>
              <a:rPr lang="en-US" dirty="0">
                <a:ea typeface="ＭＳ Ｐゴシック" charset="-128"/>
                <a:cs typeface="ＭＳ Ｐゴシック" charset="-128"/>
              </a:rPr>
              <a:t>good personal hygiene – especially good hand washing.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TextEdit="1"/>
          </p:cNvSpPr>
          <p:nvPr>
            <p:ph type="sldImg"/>
          </p:nvPr>
        </p:nvSpPr>
        <p:spPr bwMode="auto">
          <a:noFill/>
          <a:ln>
            <a:solidFill>
              <a:srgbClr val="000000"/>
            </a:solidFill>
            <a:miter lim="800000"/>
            <a:headEnd/>
            <a:tailEnd/>
          </a:ln>
        </p:spPr>
      </p:sp>
      <p:sp>
        <p:nvSpPr>
          <p:cNvPr id="65539" name="Rectangle 3"/>
          <p:cNvSpPr>
            <a:spLocks noGrp="1"/>
          </p:cNvSpPr>
          <p:nvPr>
            <p:ph type="body" idx="1"/>
          </p:nvPr>
        </p:nvSpPr>
        <p:spPr bwMode="auto">
          <a:noFill/>
        </p:spPr>
        <p:txBody>
          <a:bodyPr/>
          <a:lstStyle/>
          <a:p>
            <a:r>
              <a:rPr lang="en-US" dirty="0">
                <a:ea typeface="ＭＳ Ｐゴシック" charset="-128"/>
                <a:cs typeface="ＭＳ Ｐゴシック" charset="-128"/>
              </a:rPr>
              <a:t>It is well established that pests need food, shelter and water to survive. If poor housekeeping and poor sanitation </a:t>
            </a:r>
            <a:r>
              <a:rPr lang="en-US" dirty="0" smtClean="0">
                <a:ea typeface="ＭＳ Ｐゴシック" charset="-128"/>
                <a:cs typeface="ＭＳ Ｐゴシック" charset="-128"/>
              </a:rPr>
              <a:t>provide </a:t>
            </a:r>
            <a:r>
              <a:rPr lang="en-US" dirty="0">
                <a:ea typeface="ＭＳ Ｐゴシック" charset="-128"/>
                <a:cs typeface="ＭＳ Ｐゴシック" charset="-128"/>
              </a:rPr>
              <a:t>a friendly environment for either insect, bird or rodent pests, they will </a:t>
            </a:r>
            <a:r>
              <a:rPr lang="en-US" dirty="0" smtClean="0">
                <a:ea typeface="ＭＳ Ｐゴシック" charset="-128"/>
                <a:cs typeface="ＭＳ Ｐゴシック" charset="-128"/>
              </a:rPr>
              <a:t>enter premises</a:t>
            </a:r>
            <a:r>
              <a:rPr lang="en-US" baseline="0" dirty="0" smtClean="0">
                <a:ea typeface="ＭＳ Ｐゴシック" charset="-128"/>
                <a:cs typeface="ＭＳ Ｐゴシック" charset="-128"/>
              </a:rPr>
              <a:t> </a:t>
            </a:r>
            <a:r>
              <a:rPr lang="en-US" dirty="0" smtClean="0">
                <a:ea typeface="ＭＳ Ｐゴシック" charset="-128"/>
                <a:cs typeface="ＭＳ Ｐゴシック" charset="-128"/>
              </a:rPr>
              <a:t>and </a:t>
            </a:r>
            <a:r>
              <a:rPr lang="en-US" dirty="0">
                <a:ea typeface="ＭＳ Ｐゴシック" charset="-128"/>
                <a:cs typeface="ＭＳ Ｐゴシック" charset="-128"/>
              </a:rPr>
              <a:t>not leave. Good sanitation and housekeeping will help eliminate the food, shelter and water they need and </a:t>
            </a:r>
            <a:r>
              <a:rPr lang="en-US" dirty="0" smtClean="0">
                <a:ea typeface="ＭＳ Ｐゴシック" charset="-128"/>
                <a:cs typeface="ＭＳ Ｐゴシック" charset="-128"/>
              </a:rPr>
              <a:t>make </a:t>
            </a:r>
            <a:r>
              <a:rPr lang="en-US" dirty="0">
                <a:ea typeface="ＭＳ Ｐゴシック" charset="-128"/>
                <a:cs typeface="ＭＳ Ｐゴシック" charset="-128"/>
              </a:rPr>
              <a:t>the environment hostile as opposed to supportive. A ‘hostile’ environment will serve to disrupt their social and reproductive behavior and help drive them out. For example, if there is clutter (shelter) under the bottom shelf in a storage room, cockroaches or rodents can breed there unnoticed until there is a large population. If the area is clean, you can immediately see if there is any pest activity.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a:lstStyle/>
          <a:p>
            <a:pPr eaLnBrk="1" hangingPunct="1">
              <a:spcBef>
                <a:spcPct val="0"/>
              </a:spcBef>
            </a:pPr>
            <a:endParaRPr lang="en-US" dirty="0">
              <a:ea typeface="ＭＳ Ｐゴシック" charset="-128"/>
              <a:cs typeface="ＭＳ Ｐゴシック" charset="-128"/>
            </a:endParaRPr>
          </a:p>
        </p:txBody>
      </p:sp>
      <p:sp>
        <p:nvSpPr>
          <p:cNvPr id="66564" name="Slide Number Placeholder 3"/>
          <p:cNvSpPr>
            <a:spLocks noGrp="1"/>
          </p:cNvSpPr>
          <p:nvPr>
            <p:ph type="sldNum" sz="quarter" idx="5"/>
          </p:nvPr>
        </p:nvSpPr>
        <p:spPr bwMode="auto">
          <a:noFill/>
          <a:ln>
            <a:miter lim="800000"/>
            <a:headEnd/>
            <a:tailEnd/>
          </a:ln>
        </p:spPr>
        <p:txBody>
          <a:bodyPr/>
          <a:lstStyle/>
          <a:p>
            <a:fld id="{0C6D018D-2E01-734C-A4F0-9A1E5AF47BFE}" type="slidenum">
              <a:rPr lang="en-US"/>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TextEdit="1"/>
          </p:cNvSpPr>
          <p:nvPr>
            <p:ph type="sldImg"/>
          </p:nvPr>
        </p:nvSpPr>
        <p:spPr bwMode="auto">
          <a:noFill/>
          <a:ln>
            <a:solidFill>
              <a:srgbClr val="000000"/>
            </a:solidFill>
            <a:miter lim="800000"/>
            <a:headEnd/>
            <a:tailEnd/>
          </a:ln>
        </p:spPr>
      </p:sp>
      <p:sp>
        <p:nvSpPr>
          <p:cNvPr id="67587" name="Rectangle 3"/>
          <p:cNvSpPr>
            <a:spLocks noGrp="1"/>
          </p:cNvSpPr>
          <p:nvPr>
            <p:ph type="body" idx="1"/>
          </p:nvPr>
        </p:nvSpPr>
        <p:spPr bwMode="auto">
          <a:noFill/>
        </p:spPr>
        <p:txBody>
          <a:bodyPr/>
          <a:lstStyle/>
          <a:p>
            <a:r>
              <a:rPr lang="en-US" dirty="0">
                <a:ea typeface="ＭＳ Ｐゴシック" charset="-128"/>
                <a:cs typeface="ＭＳ Ｐゴシック" charset="-128"/>
              </a:rPr>
              <a:t>Rats and mice do not have collar bones or shoulder </a:t>
            </a:r>
            <a:r>
              <a:rPr lang="en-US" dirty="0" smtClean="0">
                <a:ea typeface="ＭＳ Ｐゴシック" charset="-128"/>
                <a:cs typeface="ＭＳ Ｐゴシック" charset="-128"/>
              </a:rPr>
              <a:t>blades, </a:t>
            </a:r>
            <a:r>
              <a:rPr lang="en-US" dirty="0">
                <a:ea typeface="ＭＳ Ｐゴシック" charset="-128"/>
                <a:cs typeface="ＭＳ Ｐゴシック" charset="-128"/>
              </a:rPr>
              <a:t>so whatever they are able to </a:t>
            </a:r>
            <a:r>
              <a:rPr lang="en-US" dirty="0" smtClean="0">
                <a:ea typeface="ＭＳ Ｐゴシック" charset="-128"/>
                <a:cs typeface="ＭＳ Ｐゴシック" charset="-128"/>
              </a:rPr>
              <a:t>put their </a:t>
            </a:r>
            <a:r>
              <a:rPr lang="en-US" dirty="0">
                <a:ea typeface="ＭＳ Ｐゴシック" charset="-128"/>
                <a:cs typeface="ＭＳ Ｐゴシック" charset="-128"/>
              </a:rPr>
              <a:t>heads through they can </a:t>
            </a:r>
            <a:r>
              <a:rPr lang="en-US" dirty="0" smtClean="0">
                <a:ea typeface="ＭＳ Ｐゴシック" charset="-128"/>
                <a:cs typeface="ＭＳ Ｐゴシック" charset="-128"/>
              </a:rPr>
              <a:t>also squeeze </a:t>
            </a:r>
            <a:r>
              <a:rPr lang="en-US" dirty="0">
                <a:ea typeface="ＭＳ Ｐゴシック" charset="-128"/>
                <a:cs typeface="ＭＳ Ｐゴシック" charset="-128"/>
              </a:rPr>
              <a:t>their bodies through. For a mouse, that is an opening the size of a dime; for a rat, an opening the size of a quarter. Rats and mice have very poor bladder control and tend to dribble urine as they move through an area. They tend to poop more in corners </a:t>
            </a:r>
            <a:r>
              <a:rPr lang="en-US" dirty="0" smtClean="0">
                <a:ea typeface="ＭＳ Ｐゴシック" charset="-128"/>
                <a:cs typeface="ＭＳ Ｐゴシック" charset="-128"/>
              </a:rPr>
              <a:t>because they </a:t>
            </a:r>
            <a:r>
              <a:rPr lang="en-US" dirty="0">
                <a:ea typeface="ＭＳ Ｐゴシック" charset="-128"/>
                <a:cs typeface="ＭＳ Ｐゴシック" charset="-128"/>
              </a:rPr>
              <a:t>prefer to eat and rest in protected areas, but there will certainly be poop in other areas as well. Structures can be rodent proofed, but you must pay attention to detail and close off all openings.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a:lstStyle/>
          <a:p>
            <a:pPr eaLnBrk="1" hangingPunct="1">
              <a:spcBef>
                <a:spcPct val="0"/>
              </a:spcBef>
            </a:pPr>
            <a:endParaRPr lang="en-US">
              <a:ea typeface="ＭＳ Ｐゴシック" charset="-128"/>
              <a:cs typeface="ＭＳ Ｐゴシック" charset="-128"/>
            </a:endParaRPr>
          </a:p>
        </p:txBody>
      </p:sp>
      <p:sp>
        <p:nvSpPr>
          <p:cNvPr id="68612" name="Slide Number Placeholder 3"/>
          <p:cNvSpPr>
            <a:spLocks noGrp="1"/>
          </p:cNvSpPr>
          <p:nvPr>
            <p:ph type="sldNum" sz="quarter" idx="5"/>
          </p:nvPr>
        </p:nvSpPr>
        <p:spPr bwMode="auto">
          <a:noFill/>
          <a:ln>
            <a:miter lim="800000"/>
            <a:headEnd/>
            <a:tailEnd/>
          </a:ln>
        </p:spPr>
        <p:txBody>
          <a:bodyPr/>
          <a:lstStyle/>
          <a:p>
            <a:fld id="{E0D4D048-254C-1546-9FDE-E950157D3E61}" type="slidenum">
              <a:rPr lang="en-US"/>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chor="t"/>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fld id="{9D7E6ADC-9415-D741-8748-7DA16213E5E9}" type="datetime1">
              <a:rPr lang="en-US"/>
              <a:pPr/>
              <a:t>05/06/2015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2BF2E7C-0851-D74C-98F9-42E158AD0719}" type="slidenum">
              <a:rPr lang="en-US"/>
              <a:pPr/>
              <a:t>‹#›</a:t>
            </a:fld>
            <a:endParaRPr lang="en-US"/>
          </a:p>
        </p:txBody>
      </p:sp>
    </p:spTree>
  </p:cSld>
  <p:clrMapOvr>
    <a:masterClrMapping/>
  </p:clrMapOvr>
  <p:transition xmlns:p14="http://schemas.microsoft.com/office/powerpoint/2010/mai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0DAF53B-216E-0440-A6D3-37CFCB9C59CA}" type="datetime1">
              <a:rPr lang="en-US"/>
              <a:pPr/>
              <a:t>05/06/2015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CDFF3086-4C7B-1B46-AEC3-B76E07C32A9D}" type="slidenum">
              <a:rPr lang="en-US"/>
              <a:pPr/>
              <a:t>‹#›</a:t>
            </a:fld>
            <a:endParaRPr lang="en-US"/>
          </a:p>
        </p:txBody>
      </p:sp>
    </p:spTree>
  </p:cSld>
  <p:clrMapOvr>
    <a:masterClrMapping/>
  </p:clrMapOvr>
  <p:transition xmlns:p14="http://schemas.microsoft.com/office/powerpoint/2010/main"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66822903-95AB-C74A-AA94-47F8AE04ACBE}" type="datetime1">
              <a:rPr lang="en-US"/>
              <a:pPr/>
              <a:t>05/06/2015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3B3EF05C-7EE7-B24A-84E7-54B94FD5D4CF}" type="slidenum">
              <a:rPr lang="en-US"/>
              <a:pPr/>
              <a:t>‹#›</a:t>
            </a:fld>
            <a:endParaRPr lang="en-US"/>
          </a:p>
        </p:txBody>
      </p:sp>
    </p:spTree>
  </p:cSld>
  <p:clrMapOvr>
    <a:masterClrMapping/>
  </p:clrMapOvr>
  <p:transition xmlns:p14="http://schemas.microsoft.com/office/powerpoint/2010/main" advClick="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31" name="Rectangle 7"/>
          <p:cNvSpPr>
            <a:spLocks noChangeArrowheads="1"/>
          </p:cNvSpPr>
          <p:nvPr/>
        </p:nvSpPr>
        <p:spPr bwMode="auto">
          <a:xfrm>
            <a:off x="0" y="0"/>
            <a:ext cx="9144000" cy="6858000"/>
          </a:xfrm>
          <a:prstGeom prst="rect">
            <a:avLst/>
          </a:prstGeom>
          <a:solidFill>
            <a:schemeClr val="tx1"/>
          </a:solidFill>
          <a:ln w="9525">
            <a:solidFill>
              <a:schemeClr val="tx1"/>
            </a:solidFill>
            <a:miter lim="800000"/>
            <a:headEnd/>
            <a:tailEnd/>
          </a:ln>
          <a:effectLst/>
        </p:spPr>
        <p:txBody>
          <a:bodyPr wrap="none" anchor="ctr"/>
          <a:lstStyle/>
          <a:p>
            <a:pPr>
              <a:defRPr/>
            </a:pPr>
            <a:endParaRPr lang="en-US" sz="1800">
              <a:latin typeface="Arial" pitchFamily="34" charset="0"/>
              <a:ea typeface="ＭＳ Ｐゴシック" pitchFamily="94" charset="-128"/>
              <a:cs typeface="+mn-cs"/>
            </a:endParaRPr>
          </a:p>
        </p:txBody>
      </p:sp>
      <p:sp>
        <p:nvSpPr>
          <p:cNvPr id="1027"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ea typeface="Arial" charset="0"/>
                <a:cs typeface="Arial" charset="0"/>
              </a:defRPr>
            </a:lvl1pPr>
          </a:lstStyle>
          <a:p>
            <a:fld id="{39F55DDE-C6B7-3C46-BE84-155A6F721EAD}" type="datetime1">
              <a:rPr lang="en-US"/>
              <a:pPr/>
              <a:t>05/06/2015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smtClean="0">
                <a:solidFill>
                  <a:srgbClr val="898989"/>
                </a:solidFill>
                <a:latin typeface="Arial" pitchFamily="34" charset="0"/>
                <a:ea typeface="ＭＳ Ｐゴシック" pitchFamily="94" charset="-128"/>
                <a:cs typeface="Arial" pitchFamily="34"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ea typeface="Arial" charset="0"/>
                <a:cs typeface="Arial" charset="0"/>
              </a:defRPr>
            </a:lvl1pPr>
          </a:lstStyle>
          <a:p>
            <a:fld id="{73FCCB74-5C0A-984D-9078-7D000465B6B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ransition xmlns:p14="http://schemas.microsoft.com/office/powerpoint/2010/main" advClick="0"/>
  <p:txStyles>
    <p:titleStyle>
      <a:lvl1pPr algn="ctr" rtl="0" eaLnBrk="0" fontAlgn="base" hangingPunct="0">
        <a:spcBef>
          <a:spcPct val="0"/>
        </a:spcBef>
        <a:spcAft>
          <a:spcPct val="0"/>
        </a:spcAft>
        <a:defRPr sz="4400" b="1" kern="1200">
          <a:solidFill>
            <a:schemeClr val="tx1"/>
          </a:solidFill>
          <a:latin typeface="Arial"/>
          <a:ea typeface="ＭＳ Ｐゴシック" pitchFamily="48" charset="-128"/>
          <a:cs typeface="ＭＳ Ｐゴシック" pitchFamily="48" charset="-128"/>
        </a:defRPr>
      </a:lvl1pPr>
      <a:lvl2pPr algn="ctr" rtl="0" eaLnBrk="0" fontAlgn="base" hangingPunct="0">
        <a:spcBef>
          <a:spcPct val="0"/>
        </a:spcBef>
        <a:spcAft>
          <a:spcPct val="0"/>
        </a:spcAft>
        <a:defRPr sz="4400" b="1">
          <a:solidFill>
            <a:schemeClr val="tx1"/>
          </a:solidFill>
          <a:latin typeface="Arial" pitchFamily="48" charset="0"/>
          <a:ea typeface="ＭＳ Ｐゴシック" pitchFamily="48" charset="-128"/>
          <a:cs typeface="ＭＳ Ｐゴシック" pitchFamily="48" charset="-128"/>
        </a:defRPr>
      </a:lvl2pPr>
      <a:lvl3pPr algn="ctr" rtl="0" eaLnBrk="0" fontAlgn="base" hangingPunct="0">
        <a:spcBef>
          <a:spcPct val="0"/>
        </a:spcBef>
        <a:spcAft>
          <a:spcPct val="0"/>
        </a:spcAft>
        <a:defRPr sz="4400" b="1">
          <a:solidFill>
            <a:schemeClr val="tx1"/>
          </a:solidFill>
          <a:latin typeface="Arial" pitchFamily="48" charset="0"/>
          <a:ea typeface="ＭＳ Ｐゴシック" pitchFamily="48" charset="-128"/>
          <a:cs typeface="ＭＳ Ｐゴシック" pitchFamily="48" charset="-128"/>
        </a:defRPr>
      </a:lvl3pPr>
      <a:lvl4pPr algn="ctr" rtl="0" eaLnBrk="0" fontAlgn="base" hangingPunct="0">
        <a:spcBef>
          <a:spcPct val="0"/>
        </a:spcBef>
        <a:spcAft>
          <a:spcPct val="0"/>
        </a:spcAft>
        <a:defRPr sz="4400" b="1">
          <a:solidFill>
            <a:schemeClr val="tx1"/>
          </a:solidFill>
          <a:latin typeface="Arial" pitchFamily="48" charset="0"/>
          <a:ea typeface="ＭＳ Ｐゴシック" pitchFamily="48" charset="-128"/>
          <a:cs typeface="ＭＳ Ｐゴシック" pitchFamily="48" charset="-128"/>
        </a:defRPr>
      </a:lvl4pPr>
      <a:lvl5pPr algn="ctr" rtl="0" eaLnBrk="0" fontAlgn="base" hangingPunct="0">
        <a:spcBef>
          <a:spcPct val="0"/>
        </a:spcBef>
        <a:spcAft>
          <a:spcPct val="0"/>
        </a:spcAft>
        <a:defRPr sz="4400" b="1">
          <a:solidFill>
            <a:schemeClr val="tx1"/>
          </a:solidFill>
          <a:latin typeface="Arial" pitchFamily="48" charset="0"/>
          <a:ea typeface="ＭＳ Ｐゴシック" pitchFamily="48" charset="-128"/>
          <a:cs typeface="ＭＳ Ｐゴシック" pitchFamily="48"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a:ea typeface="ＭＳ Ｐゴシック" pitchFamily="48" charset="-128"/>
          <a:cs typeface="ＭＳ Ｐゴシック" pitchFamily="95" charset="-128"/>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a:ea typeface="ＭＳ Ｐゴシック" pitchFamily="69" charset="-128"/>
          <a:cs typeface="ＭＳ Ｐゴシック" pitchFamily="95" charset="-128"/>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a:ea typeface="ＭＳ Ｐゴシック" pitchFamily="69" charset="-128"/>
          <a:cs typeface="ＭＳ Ｐゴシック" pitchFamily="95" charset="-128"/>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a:ea typeface="ＭＳ Ｐゴシック" pitchFamily="69" charset="-128"/>
          <a:cs typeface="ＭＳ Ｐゴシック" pitchFamily="95" charset="-128"/>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a:ea typeface="ＭＳ Ｐゴシック" pitchFamily="69" charset="-128"/>
          <a:cs typeface="ＭＳ Ｐゴシック" pitchFamily="95" charset="-128"/>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audio" Target="../media/audio1.bin"/></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audio" Target="../media/audio4.bin"/></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9" Type="http://schemas.openxmlformats.org/officeDocument/2006/relationships/slide" Target="slide55.xml"/><Relationship Id="rId20" Type="http://schemas.openxmlformats.org/officeDocument/2006/relationships/slide" Target="slide41.xml"/><Relationship Id="rId21" Type="http://schemas.openxmlformats.org/officeDocument/2006/relationships/slide" Target="slide39.xml"/><Relationship Id="rId22" Type="http://schemas.openxmlformats.org/officeDocument/2006/relationships/slide" Target="slide37.xml"/><Relationship Id="rId23" Type="http://schemas.openxmlformats.org/officeDocument/2006/relationships/slide" Target="slide35.xml"/><Relationship Id="rId24" Type="http://schemas.openxmlformats.org/officeDocument/2006/relationships/slide" Target="slide33.xml"/><Relationship Id="rId25" Type="http://schemas.openxmlformats.org/officeDocument/2006/relationships/slide" Target="slide51.xml"/><Relationship Id="rId26" Type="http://schemas.openxmlformats.org/officeDocument/2006/relationships/slide" Target="slide49.xml"/><Relationship Id="rId27" Type="http://schemas.openxmlformats.org/officeDocument/2006/relationships/slide" Target="slide47.xml"/><Relationship Id="rId28" Type="http://schemas.openxmlformats.org/officeDocument/2006/relationships/slide" Target="slide45.xml"/><Relationship Id="rId29" Type="http://schemas.openxmlformats.org/officeDocument/2006/relationships/slide" Target="slide43.xml"/><Relationship Id="rId10" Type="http://schemas.openxmlformats.org/officeDocument/2006/relationships/slide" Target="slide21.xml"/><Relationship Id="rId11" Type="http://schemas.openxmlformats.org/officeDocument/2006/relationships/slide" Target="slide19.xml"/><Relationship Id="rId12" Type="http://schemas.openxmlformats.org/officeDocument/2006/relationships/slide" Target="slide17.xml"/><Relationship Id="rId13" Type="http://schemas.openxmlformats.org/officeDocument/2006/relationships/slide" Target="slide15.xml"/><Relationship Id="rId14" Type="http://schemas.openxmlformats.org/officeDocument/2006/relationships/slide" Target="slide13.xml"/><Relationship Id="rId15" Type="http://schemas.openxmlformats.org/officeDocument/2006/relationships/slide" Target="slide31.xml"/><Relationship Id="rId16" Type="http://schemas.openxmlformats.org/officeDocument/2006/relationships/slide" Target="slide29.xml"/><Relationship Id="rId17" Type="http://schemas.openxmlformats.org/officeDocument/2006/relationships/slide" Target="slide27.xml"/><Relationship Id="rId18" Type="http://schemas.openxmlformats.org/officeDocument/2006/relationships/slide" Target="slide25.xml"/><Relationship Id="rId19" Type="http://schemas.openxmlformats.org/officeDocument/2006/relationships/slide" Target="slide23.xml"/><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slide" Target="slide11.xml"/><Relationship Id="rId4" Type="http://schemas.openxmlformats.org/officeDocument/2006/relationships/slide" Target="slide9.xml"/><Relationship Id="rId5" Type="http://schemas.openxmlformats.org/officeDocument/2006/relationships/slide" Target="slide7.xml"/><Relationship Id="rId6" Type="http://schemas.openxmlformats.org/officeDocument/2006/relationships/slide" Target="slide5.xml"/><Relationship Id="rId7" Type="http://schemas.openxmlformats.org/officeDocument/2006/relationships/slide" Target="slide3.xml"/><Relationship Id="rId8" Type="http://schemas.openxmlformats.org/officeDocument/2006/relationships/slide" Target="slide53.xml"/></Relationships>
</file>

<file path=ppt/slides/_rels/slide20.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4.xml"/><Relationship Id="rId3" Type="http://schemas.openxmlformats.org/officeDocument/2006/relationships/slide" Target="slide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6.xml"/><Relationship Id="rId3"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audio" Target="../media/audio4.bin"/></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audio" Target="../media/audio2.bin"/><Relationship Id="rId5" Type="http://schemas.openxmlformats.org/officeDocument/2006/relationships/audio" Target="../media/audio3.bin"/><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audio" Target="../media/audio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ChangeArrowheads="1"/>
          </p:cNvSpPr>
          <p:nvPr/>
        </p:nvSpPr>
        <p:spPr bwMode="auto">
          <a:xfrm>
            <a:off x="0" y="0"/>
            <a:ext cx="9144000" cy="6858000"/>
          </a:xfrm>
          <a:prstGeom prst="rect">
            <a:avLst/>
          </a:prstGeom>
          <a:gradFill rotWithShape="0">
            <a:gsLst>
              <a:gs pos="0">
                <a:schemeClr val="tx1">
                  <a:alpha val="60999"/>
                </a:schemeClr>
              </a:gs>
              <a:gs pos="100000">
                <a:schemeClr val="tx2"/>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pPr algn="ctr"/>
            <a:endParaRPr lang="en-US" sz="4400" b="1">
              <a:solidFill>
                <a:schemeClr val="bg1"/>
              </a:solidFill>
            </a:endParaRPr>
          </a:p>
        </p:txBody>
      </p:sp>
      <p:sp>
        <p:nvSpPr>
          <p:cNvPr id="2050" name="Title 1"/>
          <p:cNvSpPr>
            <a:spLocks noGrp="1"/>
          </p:cNvSpPr>
          <p:nvPr>
            <p:ph type="ctrTitle"/>
          </p:nvPr>
        </p:nvSpPr>
        <p:spPr>
          <a:xfrm>
            <a:off x="450850" y="2130425"/>
            <a:ext cx="8232775" cy="993775"/>
          </a:xfrm>
        </p:spPr>
        <p:txBody>
          <a:bodyPr/>
          <a:lstStyle/>
          <a:p>
            <a:pPr eaLnBrk="1" hangingPunct="1"/>
            <a:r>
              <a:rPr lang="en-GB" dirty="0">
                <a:solidFill>
                  <a:schemeClr val="bg1"/>
                </a:solidFill>
                <a:latin typeface="Arial" charset="0"/>
                <a:ea typeface="ＭＳ Ｐゴシック" charset="-128"/>
                <a:cs typeface="ＭＳ Ｐゴシック" charset="-128"/>
              </a:rPr>
              <a:t>Food Safety Basics </a:t>
            </a:r>
            <a:endParaRPr lang="en-US" dirty="0">
              <a:latin typeface="Arial" charset="0"/>
              <a:ea typeface="ＭＳ Ｐゴシック" charset="-128"/>
              <a:cs typeface="ＭＳ Ｐゴシック" charset="-128"/>
            </a:endParaRPr>
          </a:p>
        </p:txBody>
      </p:sp>
      <p:sp>
        <p:nvSpPr>
          <p:cNvPr id="2053" name="Rectangle 5"/>
          <p:cNvSpPr>
            <a:spLocks noChangeArrowheads="1"/>
          </p:cNvSpPr>
          <p:nvPr/>
        </p:nvSpPr>
        <p:spPr bwMode="auto">
          <a:xfrm>
            <a:off x="3284538" y="3200400"/>
            <a:ext cx="2573337" cy="762000"/>
          </a:xfrm>
          <a:prstGeom prst="rect">
            <a:avLst/>
          </a:prstGeom>
          <a:noFill/>
          <a:ln w="9525">
            <a:noFill/>
            <a:miter lim="800000"/>
            <a:headEnd/>
            <a:tailEnd/>
          </a:ln>
        </p:spPr>
        <p:txBody>
          <a:bodyPr wrap="none">
            <a:prstTxWarp prst="textNoShape">
              <a:avLst/>
            </a:prstTxWarp>
            <a:spAutoFit/>
          </a:bodyPr>
          <a:lstStyle/>
          <a:p>
            <a:r>
              <a:rPr lang="en-GB" sz="4400" b="1" dirty="0">
                <a:solidFill>
                  <a:schemeClr val="bg1"/>
                </a:solidFill>
                <a:ea typeface="Arial" charset="0"/>
                <a:cs typeface="Arial" charset="0"/>
              </a:rPr>
              <a:t>Blow-out</a:t>
            </a:r>
            <a:endParaRPr lang="en-US" sz="4400" b="1" dirty="0">
              <a:solidFill>
                <a:schemeClr val="bg1"/>
              </a:solidFill>
              <a:ea typeface="Arial" charset="0"/>
              <a:cs typeface="Arial" charset="0"/>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052"/>
                                        </p:tgtEl>
                                        <p:attrNameLst>
                                          <p:attrName>style.visibility</p:attrName>
                                        </p:attrNameLst>
                                      </p:cBhvr>
                                      <p:to>
                                        <p:strVal val="visible"/>
                                      </p:to>
                                    </p:set>
                                    <p:animEffect transition="in" filter="box(in)">
                                      <p:cBhvr>
                                        <p:cTn id="7" dur="2000"/>
                                        <p:tgtEl>
                                          <p:spTgt spid="2052"/>
                                        </p:tgtEl>
                                      </p:cBhvr>
                                    </p:animEffect>
                                  </p:childTnLst>
                                </p:cTn>
                              </p:par>
                              <p:par>
                                <p:cTn id="8" presetID="23" presetClass="entr" presetSubtype="16" fill="hold" grpId="0" nodeType="withEffect">
                                  <p:stCondLst>
                                    <p:cond delay="0"/>
                                  </p:stCondLst>
                                  <p:childTnLst>
                                    <p:set>
                                      <p:cBhvr>
                                        <p:cTn id="9" dur="1" fill="hold">
                                          <p:stCondLst>
                                            <p:cond delay="0"/>
                                          </p:stCondLst>
                                        </p:cTn>
                                        <p:tgtEl>
                                          <p:spTgt spid="2050"/>
                                        </p:tgtEl>
                                        <p:attrNameLst>
                                          <p:attrName>style.visibility</p:attrName>
                                        </p:attrNameLst>
                                      </p:cBhvr>
                                      <p:to>
                                        <p:strVal val="visible"/>
                                      </p:to>
                                    </p:set>
                                    <p:anim calcmode="lin" valueType="num">
                                      <p:cBhvr>
                                        <p:cTn id="10" dur="2000" fill="hold"/>
                                        <p:tgtEl>
                                          <p:spTgt spid="2050"/>
                                        </p:tgtEl>
                                        <p:attrNameLst>
                                          <p:attrName>ppt_w</p:attrName>
                                        </p:attrNameLst>
                                      </p:cBhvr>
                                      <p:tavLst>
                                        <p:tav tm="0">
                                          <p:val>
                                            <p:fltVal val="0"/>
                                          </p:val>
                                        </p:tav>
                                        <p:tav tm="100000">
                                          <p:val>
                                            <p:strVal val="#ppt_w"/>
                                          </p:val>
                                        </p:tav>
                                      </p:tavLst>
                                    </p:anim>
                                    <p:anim calcmode="lin" valueType="num">
                                      <p:cBhvr>
                                        <p:cTn id="11" dur="2000" fill="hold"/>
                                        <p:tgtEl>
                                          <p:spTgt spid="2050"/>
                                        </p:tgtEl>
                                        <p:attrNameLst>
                                          <p:attrName>ppt_h</p:attrName>
                                        </p:attrNameLst>
                                      </p:cBhvr>
                                      <p:tavLst>
                                        <p:tav tm="0">
                                          <p:val>
                                            <p:fltVal val="0"/>
                                          </p:val>
                                        </p:tav>
                                        <p:tav tm="100000">
                                          <p:val>
                                            <p:strVal val="#ppt_h"/>
                                          </p:val>
                                        </p:tav>
                                      </p:tavLst>
                                    </p:anim>
                                  </p:childTnLst>
                                </p:cTn>
                              </p:par>
                            </p:childTnLst>
                          </p:cTn>
                        </p:par>
                        <p:par>
                          <p:cTn id="12" fill="hold">
                            <p:stCondLst>
                              <p:cond delay="2000"/>
                            </p:stCondLst>
                            <p:childTnLst>
                              <p:par>
                                <p:cTn id="13" presetID="23" presetClass="entr" presetSubtype="16" fill="hold" grpId="0" nodeType="afterEffect">
                                  <p:stCondLst>
                                    <p:cond delay="0"/>
                                  </p:stCondLst>
                                  <p:childTnLst>
                                    <p:set>
                                      <p:cBhvr>
                                        <p:cTn id="14" dur="1" fill="hold">
                                          <p:stCondLst>
                                            <p:cond delay="0"/>
                                          </p:stCondLst>
                                        </p:cTn>
                                        <p:tgtEl>
                                          <p:spTgt spid="2053"/>
                                        </p:tgtEl>
                                        <p:attrNameLst>
                                          <p:attrName>style.visibility</p:attrName>
                                        </p:attrNameLst>
                                      </p:cBhvr>
                                      <p:to>
                                        <p:strVal val="visible"/>
                                      </p:to>
                                    </p:set>
                                    <p:anim calcmode="lin" valueType="num">
                                      <p:cBhvr>
                                        <p:cTn id="15" dur="2000" fill="hold"/>
                                        <p:tgtEl>
                                          <p:spTgt spid="2053"/>
                                        </p:tgtEl>
                                        <p:attrNameLst>
                                          <p:attrName>ppt_w</p:attrName>
                                        </p:attrNameLst>
                                      </p:cBhvr>
                                      <p:tavLst>
                                        <p:tav tm="0">
                                          <p:val>
                                            <p:fltVal val="0"/>
                                          </p:val>
                                        </p:tav>
                                        <p:tav tm="100000">
                                          <p:val>
                                            <p:strVal val="#ppt_w"/>
                                          </p:val>
                                        </p:tav>
                                      </p:tavLst>
                                    </p:anim>
                                    <p:anim calcmode="lin" valueType="num">
                                      <p:cBhvr>
                                        <p:cTn id="16" dur="2000" fill="hold"/>
                                        <p:tgtEl>
                                          <p:spTgt spid="2053"/>
                                        </p:tgtEl>
                                        <p:attrNameLst>
                                          <p:attrName>ppt_h</p:attrName>
                                        </p:attrNameLst>
                                      </p:cBhvr>
                                      <p:tavLst>
                                        <p:tav tm="0">
                                          <p:val>
                                            <p:fltVal val="0"/>
                                          </p:val>
                                        </p:tav>
                                        <p:tav tm="100000">
                                          <p:val>
                                            <p:strVal val="#ppt_h"/>
                                          </p:val>
                                        </p:tav>
                                      </p:tavLst>
                                    </p:anim>
                                  </p:childTnLst>
                                </p:cTn>
                              </p:par>
                            </p:childTnLst>
                          </p:cTn>
                        </p:par>
                        <p:par>
                          <p:cTn id="17" fill="hold">
                            <p:stCondLst>
                              <p:cond delay="4000"/>
                            </p:stCondLst>
                            <p:childTnLst>
                              <p:par>
                                <p:cTn id="18" presetID="6" presetClass="emph" presetSubtype="0" fill="hold" grpId="1" nodeType="afterEffect">
                                  <p:stCondLst>
                                    <p:cond delay="0"/>
                                  </p:stCondLst>
                                  <p:childTnLst>
                                    <p:animScale>
                                      <p:cBhvr>
                                        <p:cTn id="19" dur="1000" fill="hold"/>
                                        <p:tgtEl>
                                          <p:spTgt spid="2053"/>
                                        </p:tgtEl>
                                      </p:cBhvr>
                                      <p:by x="150000" y="150000"/>
                                    </p:animScale>
                                  </p:childTnLst>
                                  <p:subTnLst>
                                    <p:audio>
                                      <p:cMediaNode>
                                        <p:cTn display="0" masterRel="sameClick">
                                          <p:stCondLst>
                                            <p:cond evt="begin" delay="0">
                                              <p:tn val="18"/>
                                            </p:cond>
                                          </p:stCondLst>
                                          <p:endCondLst>
                                            <p:cond evt="onStopAudio" delay="0">
                                              <p:tgtEl>
                                                <p:sldTgt/>
                                              </p:tgtEl>
                                            </p:cond>
                                          </p:endCondLst>
                                        </p:cTn>
                                        <p:tgtEl>
                                          <p:sndTgt r:embed="rId3" name="Explosion"/>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animBg="1"/>
      <p:bldP spid="2050" grpId="0"/>
      <p:bldP spid="2053" grpId="0"/>
      <p:bldP spid="2053"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AutoShape 2">
            <a:hlinkClick r:id="rId3" action="ppaction://hlinksldjump"/>
          </p:cNvPr>
          <p:cNvSpPr>
            <a:spLocks noChangeArrowheads="1"/>
          </p:cNvSpPr>
          <p:nvPr/>
        </p:nvSpPr>
        <p:spPr bwMode="auto">
          <a:xfrm>
            <a:off x="450850" y="838200"/>
            <a:ext cx="8232775" cy="5334000"/>
          </a:xfrm>
          <a:prstGeom prst="irregularSeal1">
            <a:avLst/>
          </a:prstGeom>
          <a:gradFill rotWithShape="0">
            <a:gsLst>
              <a:gs pos="0">
                <a:schemeClr val="accent2"/>
              </a:gs>
              <a:gs pos="100000">
                <a:srgbClr val="FFB242"/>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81923" name="Rectangle 3"/>
          <p:cNvSpPr>
            <a:spLocks noChangeArrowheads="1"/>
          </p:cNvSpPr>
          <p:nvPr/>
        </p:nvSpPr>
        <p:spPr bwMode="auto">
          <a:xfrm>
            <a:off x="1928794" y="2714620"/>
            <a:ext cx="5181600" cy="1373188"/>
          </a:xfrm>
          <a:prstGeom prst="rect">
            <a:avLst/>
          </a:prstGeom>
          <a:noFill/>
          <a:ln w="9525">
            <a:noFill/>
            <a:miter lim="800000"/>
            <a:headEnd/>
            <a:tailEnd/>
          </a:ln>
        </p:spPr>
        <p:txBody>
          <a:bodyPr>
            <a:prstTxWarp prst="textNoShape">
              <a:avLst/>
            </a:prstTxWarp>
            <a:spAutoFit/>
          </a:bodyPr>
          <a:lstStyle/>
          <a:p>
            <a:pPr algn="ctr">
              <a:spcBef>
                <a:spcPct val="20000"/>
              </a:spcBef>
              <a:buFont typeface="Arial" charset="0"/>
              <a:buNone/>
            </a:pPr>
            <a:r>
              <a:rPr lang="en-GB" sz="2800" b="1" dirty="0"/>
              <a:t>Because </a:t>
            </a:r>
            <a:r>
              <a:rPr lang="en-GB" sz="2800" b="1" dirty="0" smtClean="0"/>
              <a:t>they vomit </a:t>
            </a:r>
            <a:r>
              <a:rPr lang="en-GB" sz="2800" b="1" dirty="0"/>
              <a:t>and poop on food and lay eggs </a:t>
            </a:r>
            <a:r>
              <a:rPr lang="en-GB" sz="2800" b="1" dirty="0" smtClean="0"/>
              <a:t/>
            </a:r>
            <a:br>
              <a:rPr lang="en-GB" sz="2800" b="1" dirty="0" smtClean="0"/>
            </a:br>
            <a:r>
              <a:rPr lang="en-GB" sz="2800" b="1" dirty="0" smtClean="0"/>
              <a:t>in </a:t>
            </a:r>
            <a:r>
              <a:rPr lang="en-GB" sz="2800" b="1" dirty="0"/>
              <a:t>fresh </a:t>
            </a:r>
            <a:r>
              <a:rPr lang="en-GB" sz="2800" b="1" dirty="0" err="1"/>
              <a:t>fecal</a:t>
            </a:r>
            <a:r>
              <a:rPr lang="en-GB" sz="2800" b="1" dirty="0"/>
              <a:t> matter</a:t>
            </a:r>
            <a:endParaRPr lang="en-US" sz="2800" dirty="0">
              <a:latin typeface="Calibri" charset="0"/>
            </a:endParaRPr>
          </a:p>
        </p:txBody>
      </p:sp>
      <p:sp>
        <p:nvSpPr>
          <p:cNvPr id="11268"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11269"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81922"/>
                                        </p:tgtEl>
                                        <p:attrNameLst>
                                          <p:attrName>style.visibility</p:attrName>
                                        </p:attrNameLst>
                                      </p:cBhvr>
                                      <p:to>
                                        <p:strVal val="visible"/>
                                      </p:to>
                                    </p:set>
                                    <p:animEffect transition="in" filter="dissolve">
                                      <p:cBhvr>
                                        <p:cTn id="7" dur="2000"/>
                                        <p:tgtEl>
                                          <p:spTgt spid="81922"/>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81923"/>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animBg="1"/>
      <p:bldP spid="8192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5"/>
          <p:cNvSpPr>
            <a:spLocks noChangeArrowheads="1"/>
          </p:cNvSpPr>
          <p:nvPr/>
        </p:nvSpPr>
        <p:spPr bwMode="auto">
          <a:xfrm>
            <a:off x="304800" y="1066800"/>
            <a:ext cx="8534400" cy="3352800"/>
          </a:xfrm>
          <a:prstGeom prst="wedgeRectCallout">
            <a:avLst>
              <a:gd name="adj1" fmla="val -46542"/>
              <a:gd name="adj2" fmla="val 101514"/>
            </a:avLst>
          </a:prstGeom>
          <a:solidFill>
            <a:srgbClr val="FFB242"/>
          </a:solidFill>
          <a:ln w="19050">
            <a:solidFill>
              <a:schemeClr val="bg1"/>
            </a:solidFill>
            <a:miter lim="800000"/>
            <a:headEnd/>
            <a:tailEnd/>
          </a:ln>
        </p:spPr>
        <p:txBody>
          <a:bodyPr wrap="none" anchor="ctr">
            <a:prstTxWarp prst="textNoShape">
              <a:avLst/>
            </a:prstTxWarp>
          </a:bodyPr>
          <a:lstStyle/>
          <a:p>
            <a:pPr algn="ctr"/>
            <a:endParaRPr lang="en-US" sz="1800">
              <a:solidFill>
                <a:srgbClr val="FFB242"/>
              </a:solidFill>
            </a:endParaRPr>
          </a:p>
        </p:txBody>
      </p:sp>
      <p:sp>
        <p:nvSpPr>
          <p:cNvPr id="12291" name="Content Placeholder 2"/>
          <p:cNvSpPr>
            <a:spLocks noGrp="1"/>
          </p:cNvSpPr>
          <p:nvPr>
            <p:ph idx="1"/>
          </p:nvPr>
        </p:nvSpPr>
        <p:spPr>
          <a:xfrm>
            <a:off x="539750" y="1600200"/>
            <a:ext cx="8143875" cy="2408238"/>
          </a:xfrm>
        </p:spPr>
        <p:txBody>
          <a:bodyPr/>
          <a:lstStyle/>
          <a:p>
            <a:pPr marL="0" indent="0" eaLnBrk="1" hangingPunct="1">
              <a:buFont typeface="Arial" charset="0"/>
              <a:buNone/>
            </a:pPr>
            <a:r>
              <a:rPr lang="en-US" dirty="0">
                <a:latin typeface="Arial" charset="0"/>
                <a:ea typeface="ＭＳ Ｐゴシック" charset="-128"/>
                <a:cs typeface="ＭＳ Ｐゴシック" charset="-128"/>
              </a:rPr>
              <a:t>Good housekeeping, good sanitation, </a:t>
            </a:r>
            <a:r>
              <a:rPr lang="en-US" dirty="0" smtClean="0">
                <a:latin typeface="Arial" charset="0"/>
                <a:ea typeface="ＭＳ Ｐゴシック" charset="-128"/>
                <a:cs typeface="ＭＳ Ｐゴシック" charset="-128"/>
              </a:rPr>
              <a:t/>
            </a:r>
            <a:br>
              <a:rPr lang="en-US" dirty="0" smtClean="0">
                <a:latin typeface="Arial" charset="0"/>
                <a:ea typeface="ＭＳ Ｐゴシック" charset="-128"/>
                <a:cs typeface="ＭＳ Ｐゴシック" charset="-128"/>
              </a:rPr>
            </a:br>
            <a:r>
              <a:rPr lang="en-US" dirty="0" smtClean="0">
                <a:latin typeface="Arial" charset="0"/>
                <a:ea typeface="ＭＳ Ｐゴシック" charset="-128"/>
                <a:cs typeface="ＭＳ Ｐゴシック" charset="-128"/>
              </a:rPr>
              <a:t>a </a:t>
            </a:r>
            <a:r>
              <a:rPr lang="en-US" dirty="0">
                <a:latin typeface="Arial" charset="0"/>
                <a:ea typeface="ＭＳ Ｐゴシック" charset="-128"/>
                <a:cs typeface="ＭＳ Ｐゴシック" charset="-128"/>
              </a:rPr>
              <a:t>combination of chemical and non-chemical </a:t>
            </a:r>
            <a:r>
              <a:rPr lang="en-US" dirty="0" smtClean="0">
                <a:latin typeface="Arial" charset="0"/>
                <a:ea typeface="ＭＳ Ｐゴシック" charset="-128"/>
                <a:cs typeface="ＭＳ Ｐゴシック" charset="-128"/>
              </a:rPr>
              <a:t/>
            </a:r>
            <a:br>
              <a:rPr lang="en-US" dirty="0" smtClean="0">
                <a:latin typeface="Arial" charset="0"/>
                <a:ea typeface="ＭＳ Ｐゴシック" charset="-128"/>
                <a:cs typeface="ＭＳ Ｐゴシック" charset="-128"/>
              </a:rPr>
            </a:br>
            <a:r>
              <a:rPr lang="en-US" dirty="0" smtClean="0">
                <a:latin typeface="Arial" charset="0"/>
                <a:ea typeface="ＭＳ Ｐゴシック" charset="-128"/>
                <a:cs typeface="ＭＳ Ｐゴシック" charset="-128"/>
              </a:rPr>
              <a:t>pest-control </a:t>
            </a:r>
            <a:r>
              <a:rPr lang="en-US" dirty="0">
                <a:latin typeface="Arial" charset="0"/>
                <a:ea typeface="ＭＳ Ｐゴシック" charset="-128"/>
                <a:cs typeface="ＭＳ Ｐゴシック" charset="-128"/>
              </a:rPr>
              <a:t>methods and good communications with the PCO are all elements of which type of </a:t>
            </a:r>
            <a:r>
              <a:rPr lang="en-US" dirty="0" smtClean="0">
                <a:latin typeface="Arial" charset="0"/>
                <a:ea typeface="ＭＳ Ｐゴシック" charset="-128"/>
                <a:cs typeface="ＭＳ Ｐゴシック" charset="-128"/>
              </a:rPr>
              <a:t>pest-control </a:t>
            </a:r>
            <a:r>
              <a:rPr lang="en-US" dirty="0">
                <a:latin typeface="Arial" charset="0"/>
                <a:ea typeface="ＭＳ Ｐゴシック" charset="-128"/>
                <a:cs typeface="ＭＳ Ｐゴシック" charset="-128"/>
              </a:rPr>
              <a:t>program?</a:t>
            </a:r>
          </a:p>
          <a:p>
            <a:pPr marL="0" indent="0" eaLnBrk="1" hangingPunct="1">
              <a:buFont typeface="Arial" charset="0"/>
              <a:buNone/>
            </a:pPr>
            <a:endParaRPr lang="en-US" dirty="0">
              <a:latin typeface="Arial" charset="0"/>
              <a:ea typeface="ＭＳ Ｐゴシック" charset="-128"/>
              <a:cs typeface="ＭＳ Ｐゴシック" charset="-128"/>
            </a:endParaRPr>
          </a:p>
        </p:txBody>
      </p:sp>
      <p:sp>
        <p:nvSpPr>
          <p:cNvPr id="12292" name="Title 1"/>
          <p:cNvSpPr>
            <a:spLocks/>
          </p:cNvSpPr>
          <p:nvPr/>
        </p:nvSpPr>
        <p:spPr bwMode="auto">
          <a:xfrm>
            <a:off x="450850" y="360363"/>
            <a:ext cx="8232775" cy="1143000"/>
          </a:xfrm>
          <a:prstGeom prst="rect">
            <a:avLst/>
          </a:prstGeom>
          <a:noFill/>
          <a:ln w="9525">
            <a:noFill/>
            <a:miter lim="800000"/>
            <a:headEnd/>
            <a:tailEnd/>
          </a:ln>
        </p:spPr>
        <p:txBody>
          <a:bodyPr anchor="ctr">
            <a:prstTxWarp prst="textNoShape">
              <a:avLst/>
            </a:prstTxWarp>
          </a:bodyPr>
          <a:lstStyle/>
          <a:p>
            <a:pPr algn="ctr"/>
            <a:r>
              <a:rPr lang="en-GB" sz="4000" b="1" dirty="0">
                <a:solidFill>
                  <a:srgbClr val="FFB242"/>
                </a:solidFill>
              </a:rPr>
              <a:t>Don’t bug </a:t>
            </a:r>
            <a:r>
              <a:rPr lang="en-GB" sz="4000" b="1" dirty="0" smtClean="0">
                <a:solidFill>
                  <a:srgbClr val="FFB242"/>
                </a:solidFill>
              </a:rPr>
              <a:t>me, </a:t>
            </a:r>
            <a:r>
              <a:rPr lang="en-GB" sz="4000" b="1" dirty="0">
                <a:solidFill>
                  <a:srgbClr val="FFB242"/>
                </a:solidFill>
              </a:rPr>
              <a:t>you pest</a:t>
            </a:r>
            <a:r>
              <a:rPr lang="en-US" sz="4000" b="1" dirty="0">
                <a:solidFill>
                  <a:srgbClr val="FFB242"/>
                </a:solidFill>
              </a:rPr>
              <a:t/>
            </a:r>
            <a:br>
              <a:rPr lang="en-US" sz="4000" b="1" dirty="0">
                <a:solidFill>
                  <a:srgbClr val="FFB242"/>
                </a:solidFill>
              </a:rPr>
            </a:br>
            <a:endParaRPr lang="en-US" sz="4000" dirty="0">
              <a:latin typeface="Calibri" charset="0"/>
            </a:endParaRPr>
          </a:p>
        </p:txBody>
      </p:sp>
      <p:sp>
        <p:nvSpPr>
          <p:cNvPr id="6" name="WordArt 6">
            <a:hlinkClick r:id="" action="ppaction://hlinkshowjump?jump=nextslide">
              <a:snd r:embed="rId3" name="Arrow"/>
            </a:hlinkClick>
          </p:cNvPr>
          <p:cNvSpPr>
            <a:spLocks noChangeArrowheads="1" noChangeShapeType="1" noTextEdit="1"/>
          </p:cNvSpPr>
          <p:nvPr/>
        </p:nvSpPr>
        <p:spPr bwMode="auto">
          <a:xfrm rot="-82731">
            <a:off x="6873875" y="5127625"/>
            <a:ext cx="1905000" cy="1349375"/>
          </a:xfrm>
          <a:prstGeom prst="rect">
            <a:avLst/>
          </a:prstGeom>
        </p:spPr>
        <p:txBody>
          <a:bodyPr wrap="none" fromWordArt="1">
            <a:prstTxWarp prst="textDeflateBottom">
              <a:avLst>
                <a:gd name="adj" fmla="val 100000"/>
              </a:avLst>
            </a:prstTxWarp>
            <a:scene3d>
              <a:camera prst="legacyPerspectiveFront">
                <a:rot lat="21149990" lon="20114990" rev="0"/>
              </a:camera>
              <a:lightRig rig="legacyNormal2" dir="t"/>
            </a:scene3d>
            <a:sp3d extrusionH="354000" prstMaterial="legacyMatte">
              <a:extrusionClr>
                <a:srgbClr val="939676"/>
              </a:extrusionClr>
            </a:sp3d>
          </a:bodyPr>
          <a:lstStyle/>
          <a:p>
            <a:pPr algn="ctr"/>
            <a:r>
              <a:rPr lang="en-US" sz="3600" b="1" kern="10" normalizeH="1">
                <a:ln w="9525">
                  <a:round/>
                  <a:headEnd/>
                  <a:tailEnd/>
                </a:ln>
                <a:gradFill rotWithShape="1">
                  <a:gsLst>
                    <a:gs pos="0">
                      <a:schemeClr val="tx1"/>
                    </a:gs>
                    <a:gs pos="50000">
                      <a:srgbClr val="FFFFFF"/>
                    </a:gs>
                    <a:gs pos="100000">
                      <a:schemeClr val="tx1"/>
                    </a:gs>
                  </a:gsLst>
                  <a:lin ang="2760000" scaled="1"/>
                </a:gradFill>
                <a:latin typeface="Arial"/>
                <a:ea typeface="Arial"/>
                <a:cs typeface="Arial"/>
              </a:rPr>
              <a:t>   </a:t>
            </a:r>
          </a:p>
        </p:txBody>
      </p:sp>
      <p:sp>
        <p:nvSpPr>
          <p:cNvPr id="12294"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FFB242"/>
          </a:solidFill>
          <a:ln w="9525">
            <a:noFill/>
            <a:miter lim="800000"/>
            <a:headEnd/>
            <a:tailEnd/>
          </a:ln>
        </p:spPr>
        <p:txBody>
          <a:bodyPr>
            <a:prstTxWarp prst="textNoShape">
              <a:avLst/>
            </a:prstTxWarp>
            <a:spAutoFit/>
          </a:bodyPr>
          <a:lstStyle/>
          <a:p>
            <a:pPr algn="ctr"/>
            <a:r>
              <a:rPr lang="en-US" sz="9200" b="1"/>
              <a:t>500</a:t>
            </a: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AutoShape 2">
            <a:hlinkClick r:id="rId3" action="ppaction://hlinksldjump"/>
          </p:cNvPr>
          <p:cNvSpPr>
            <a:spLocks noChangeArrowheads="1"/>
          </p:cNvSpPr>
          <p:nvPr/>
        </p:nvSpPr>
        <p:spPr bwMode="auto">
          <a:xfrm>
            <a:off x="0" y="-152400"/>
            <a:ext cx="9296400" cy="7010400"/>
          </a:xfrm>
          <a:prstGeom prst="irregularSeal1">
            <a:avLst/>
          </a:prstGeom>
          <a:gradFill rotWithShape="0">
            <a:gsLst>
              <a:gs pos="0">
                <a:schemeClr val="accent2"/>
              </a:gs>
              <a:gs pos="100000">
                <a:srgbClr val="FFB242"/>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83971" name="Rectangle 3"/>
          <p:cNvSpPr>
            <a:spLocks noChangeArrowheads="1"/>
          </p:cNvSpPr>
          <p:nvPr/>
        </p:nvSpPr>
        <p:spPr bwMode="auto">
          <a:xfrm>
            <a:off x="1638300" y="2517775"/>
            <a:ext cx="5867400" cy="1373188"/>
          </a:xfrm>
          <a:prstGeom prst="rect">
            <a:avLst/>
          </a:prstGeom>
          <a:noFill/>
          <a:ln w="9525">
            <a:noFill/>
            <a:miter lim="800000"/>
            <a:headEnd/>
            <a:tailEnd/>
          </a:ln>
        </p:spPr>
        <p:txBody>
          <a:bodyPr>
            <a:prstTxWarp prst="textNoShape">
              <a:avLst/>
            </a:prstTxWarp>
            <a:spAutoFit/>
          </a:bodyPr>
          <a:lstStyle/>
          <a:p>
            <a:pPr algn="ctr" eaLnBrk="0" hangingPunct="0"/>
            <a:r>
              <a:rPr lang="en-US" sz="2800" b="1"/>
              <a:t>Integrated Pest </a:t>
            </a:r>
            <a:br>
              <a:rPr lang="en-US" sz="2800" b="1"/>
            </a:br>
            <a:r>
              <a:rPr lang="en-US" sz="2800" b="1"/>
              <a:t>Management </a:t>
            </a:r>
            <a:br>
              <a:rPr lang="en-US" sz="2800" b="1"/>
            </a:br>
            <a:r>
              <a:rPr lang="en-US" sz="2800" b="1"/>
              <a:t>(IPM)</a:t>
            </a:r>
          </a:p>
        </p:txBody>
      </p:sp>
      <p:sp>
        <p:nvSpPr>
          <p:cNvPr id="13316"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13317"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83970"/>
                                        </p:tgtEl>
                                        <p:attrNameLst>
                                          <p:attrName>style.visibility</p:attrName>
                                        </p:attrNameLst>
                                      </p:cBhvr>
                                      <p:to>
                                        <p:strVal val="visible"/>
                                      </p:to>
                                    </p:set>
                                    <p:animEffect transition="in" filter="dissolve">
                                      <p:cBhvr>
                                        <p:cTn id="7" dur="2000"/>
                                        <p:tgtEl>
                                          <p:spTgt spid="83970"/>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83971"/>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animBg="1"/>
      <p:bldP spid="8397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5"/>
          <p:cNvSpPr>
            <a:spLocks noChangeArrowheads="1"/>
          </p:cNvSpPr>
          <p:nvPr/>
        </p:nvSpPr>
        <p:spPr bwMode="auto">
          <a:xfrm>
            <a:off x="304800" y="1066800"/>
            <a:ext cx="8534400" cy="3352800"/>
          </a:xfrm>
          <a:prstGeom prst="wedgeRectCallout">
            <a:avLst>
              <a:gd name="adj1" fmla="val -46542"/>
              <a:gd name="adj2" fmla="val 101514"/>
            </a:avLst>
          </a:prstGeom>
          <a:solidFill>
            <a:srgbClr val="A0F640"/>
          </a:solidFill>
          <a:ln w="19050">
            <a:solidFill>
              <a:schemeClr val="bg1"/>
            </a:solidFill>
            <a:miter lim="800000"/>
            <a:headEnd/>
            <a:tailEnd/>
          </a:ln>
        </p:spPr>
        <p:txBody>
          <a:bodyPr wrap="none" anchor="ctr">
            <a:prstTxWarp prst="textNoShape">
              <a:avLst/>
            </a:prstTxWarp>
          </a:bodyPr>
          <a:lstStyle/>
          <a:p>
            <a:pPr algn="ctr"/>
            <a:endParaRPr lang="en-US" sz="1800">
              <a:solidFill>
                <a:srgbClr val="49FFA2"/>
              </a:solidFill>
            </a:endParaRPr>
          </a:p>
        </p:txBody>
      </p:sp>
      <p:sp>
        <p:nvSpPr>
          <p:cNvPr id="14339" name="Content Placeholder 2"/>
          <p:cNvSpPr>
            <a:spLocks noGrp="1"/>
          </p:cNvSpPr>
          <p:nvPr>
            <p:ph idx="1"/>
          </p:nvPr>
        </p:nvSpPr>
        <p:spPr>
          <a:xfrm>
            <a:off x="539750" y="1798638"/>
            <a:ext cx="8143875" cy="2286000"/>
          </a:xfrm>
        </p:spPr>
        <p:txBody>
          <a:bodyPr/>
          <a:lstStyle/>
          <a:p>
            <a:pPr marL="0" indent="0" eaLnBrk="1" hangingPunct="1">
              <a:buFont typeface="Arial" charset="0"/>
              <a:buNone/>
            </a:pPr>
            <a:r>
              <a:rPr lang="en-US">
                <a:latin typeface="Arial" charset="0"/>
                <a:ea typeface="ＭＳ Ｐゴシック" charset="-128"/>
                <a:cs typeface="ＭＳ Ｐゴシック" charset="-128"/>
              </a:rPr>
              <a:t>What do the letters HACCP stand for?</a:t>
            </a:r>
          </a:p>
        </p:txBody>
      </p:sp>
      <p:sp>
        <p:nvSpPr>
          <p:cNvPr id="14340" name="Title 1"/>
          <p:cNvSpPr>
            <a:spLocks/>
          </p:cNvSpPr>
          <p:nvPr/>
        </p:nvSpPr>
        <p:spPr bwMode="auto">
          <a:xfrm>
            <a:off x="455613" y="304800"/>
            <a:ext cx="8232775" cy="914400"/>
          </a:xfrm>
          <a:prstGeom prst="rect">
            <a:avLst/>
          </a:prstGeom>
          <a:noFill/>
          <a:ln w="9525">
            <a:noFill/>
            <a:miter lim="800000"/>
            <a:headEnd/>
            <a:tailEnd/>
          </a:ln>
        </p:spPr>
        <p:txBody>
          <a:bodyPr>
            <a:prstTxWarp prst="textNoShape">
              <a:avLst/>
            </a:prstTxWarp>
          </a:bodyPr>
          <a:lstStyle/>
          <a:p>
            <a:pPr algn="ctr"/>
            <a:r>
              <a:rPr lang="en-US" sz="4000" b="1" dirty="0">
                <a:solidFill>
                  <a:srgbClr val="A0F640"/>
                </a:solidFill>
              </a:rPr>
              <a:t>Take a </a:t>
            </a:r>
            <a:r>
              <a:rPr lang="en-US" sz="4000" b="1" dirty="0" smtClean="0">
                <a:solidFill>
                  <a:srgbClr val="A0F640"/>
                </a:solidFill>
              </a:rPr>
              <a:t>sip </a:t>
            </a:r>
            <a:r>
              <a:rPr lang="en-US" sz="4000" b="1" dirty="0">
                <a:solidFill>
                  <a:srgbClr val="A0F640"/>
                </a:solidFill>
              </a:rPr>
              <a:t>of HACCP</a:t>
            </a:r>
            <a:endParaRPr lang="en-US" sz="4000" dirty="0">
              <a:solidFill>
                <a:srgbClr val="A0F640"/>
              </a:solidFill>
              <a:latin typeface="Calibri" charset="0"/>
            </a:endParaRPr>
          </a:p>
        </p:txBody>
      </p:sp>
      <p:sp>
        <p:nvSpPr>
          <p:cNvPr id="14341"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A0F640"/>
          </a:solidFill>
          <a:ln w="9525">
            <a:noFill/>
            <a:miter lim="800000"/>
            <a:headEnd/>
            <a:tailEnd/>
          </a:ln>
        </p:spPr>
        <p:txBody>
          <a:bodyPr>
            <a:prstTxWarp prst="textNoShape">
              <a:avLst/>
            </a:prstTxWarp>
            <a:spAutoFit/>
          </a:bodyPr>
          <a:lstStyle/>
          <a:p>
            <a:pPr algn="ctr"/>
            <a:r>
              <a:rPr lang="en-US" sz="9200" b="1"/>
              <a:t>100</a:t>
            </a: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AutoShape 3">
            <a:hlinkClick r:id="rId3" action="ppaction://hlinksldjump"/>
          </p:cNvPr>
          <p:cNvSpPr>
            <a:spLocks noChangeArrowheads="1"/>
          </p:cNvSpPr>
          <p:nvPr/>
        </p:nvSpPr>
        <p:spPr bwMode="auto">
          <a:xfrm>
            <a:off x="1676400" y="1524000"/>
            <a:ext cx="6096000" cy="3657600"/>
          </a:xfrm>
          <a:prstGeom prst="irregularSeal1">
            <a:avLst/>
          </a:prstGeom>
          <a:gradFill rotWithShape="0">
            <a:gsLst>
              <a:gs pos="0">
                <a:schemeClr val="accent2"/>
              </a:gs>
              <a:gs pos="100000">
                <a:srgbClr val="A0F640"/>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73730" name="Rectangle 2"/>
          <p:cNvSpPr>
            <a:spLocks noChangeArrowheads="1"/>
          </p:cNvSpPr>
          <p:nvPr/>
        </p:nvSpPr>
        <p:spPr bwMode="auto">
          <a:xfrm>
            <a:off x="2716213" y="2743200"/>
            <a:ext cx="3760787" cy="946150"/>
          </a:xfrm>
          <a:prstGeom prst="rect">
            <a:avLst/>
          </a:prstGeom>
          <a:noFill/>
          <a:ln w="9525">
            <a:noFill/>
            <a:miter lim="800000"/>
            <a:headEnd/>
            <a:tailEnd/>
          </a:ln>
        </p:spPr>
        <p:txBody>
          <a:bodyPr>
            <a:prstTxWarp prst="textNoShape">
              <a:avLst/>
            </a:prstTxWarp>
            <a:spAutoFit/>
          </a:bodyPr>
          <a:lstStyle/>
          <a:p>
            <a:pPr algn="ctr">
              <a:spcBef>
                <a:spcPct val="20000"/>
              </a:spcBef>
              <a:buFont typeface="Arial" charset="0"/>
              <a:buNone/>
            </a:pPr>
            <a:r>
              <a:rPr lang="en-GB" sz="2800" b="1"/>
              <a:t>Hazard Analysis Critical Control Point</a:t>
            </a:r>
            <a:endParaRPr lang="en-US" sz="2800" b="1"/>
          </a:p>
        </p:txBody>
      </p:sp>
      <p:sp>
        <p:nvSpPr>
          <p:cNvPr id="15364"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15365"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3731"/>
                                        </p:tgtEl>
                                        <p:attrNameLst>
                                          <p:attrName>style.visibility</p:attrName>
                                        </p:attrNameLst>
                                      </p:cBhvr>
                                      <p:to>
                                        <p:strVal val="visible"/>
                                      </p:to>
                                    </p:set>
                                    <p:animEffect transition="in" filter="dissolve">
                                      <p:cBhvr>
                                        <p:cTn id="7" dur="2000"/>
                                        <p:tgtEl>
                                          <p:spTgt spid="73731"/>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73730"/>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animBg="1"/>
      <p:bldP spid="7373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5"/>
          <p:cNvSpPr>
            <a:spLocks noChangeArrowheads="1"/>
          </p:cNvSpPr>
          <p:nvPr/>
        </p:nvSpPr>
        <p:spPr bwMode="auto">
          <a:xfrm>
            <a:off x="285720" y="1066800"/>
            <a:ext cx="8534400" cy="3352800"/>
          </a:xfrm>
          <a:prstGeom prst="wedgeRectCallout">
            <a:avLst>
              <a:gd name="adj1" fmla="val -46542"/>
              <a:gd name="adj2" fmla="val 101514"/>
            </a:avLst>
          </a:prstGeom>
          <a:solidFill>
            <a:srgbClr val="A0F640"/>
          </a:solidFill>
          <a:ln w="19050">
            <a:solidFill>
              <a:schemeClr val="bg1"/>
            </a:solidFill>
            <a:miter lim="800000"/>
            <a:headEnd/>
            <a:tailEnd/>
          </a:ln>
        </p:spPr>
        <p:txBody>
          <a:bodyPr wrap="none" anchor="ctr">
            <a:prstTxWarp prst="textNoShape">
              <a:avLst/>
            </a:prstTxWarp>
          </a:bodyPr>
          <a:lstStyle/>
          <a:p>
            <a:pPr algn="ctr"/>
            <a:endParaRPr lang="en-US" sz="1800">
              <a:solidFill>
                <a:srgbClr val="49FFA2"/>
              </a:solidFill>
            </a:endParaRPr>
          </a:p>
        </p:txBody>
      </p:sp>
      <p:sp>
        <p:nvSpPr>
          <p:cNvPr id="16387" name="Title 1"/>
          <p:cNvSpPr>
            <a:spLocks/>
          </p:cNvSpPr>
          <p:nvPr/>
        </p:nvSpPr>
        <p:spPr bwMode="auto">
          <a:xfrm>
            <a:off x="455613" y="304800"/>
            <a:ext cx="8232775" cy="914400"/>
          </a:xfrm>
          <a:prstGeom prst="rect">
            <a:avLst/>
          </a:prstGeom>
          <a:noFill/>
          <a:ln w="9525">
            <a:noFill/>
            <a:miter lim="800000"/>
            <a:headEnd/>
            <a:tailEnd/>
          </a:ln>
        </p:spPr>
        <p:txBody>
          <a:bodyPr>
            <a:prstTxWarp prst="textNoShape">
              <a:avLst/>
            </a:prstTxWarp>
          </a:bodyPr>
          <a:lstStyle/>
          <a:p>
            <a:pPr algn="ctr"/>
            <a:r>
              <a:rPr lang="en-US" sz="4000" b="1" dirty="0">
                <a:solidFill>
                  <a:srgbClr val="A0F640"/>
                </a:solidFill>
              </a:rPr>
              <a:t>Take a </a:t>
            </a:r>
            <a:r>
              <a:rPr lang="en-US" sz="4000" b="1" dirty="0" smtClean="0">
                <a:solidFill>
                  <a:srgbClr val="A0F640"/>
                </a:solidFill>
              </a:rPr>
              <a:t>sip </a:t>
            </a:r>
            <a:r>
              <a:rPr lang="en-US" sz="4000" b="1" dirty="0">
                <a:solidFill>
                  <a:srgbClr val="A0F640"/>
                </a:solidFill>
              </a:rPr>
              <a:t>of HACCP</a:t>
            </a:r>
            <a:endParaRPr lang="en-US" sz="4000" dirty="0">
              <a:solidFill>
                <a:srgbClr val="A0F640"/>
              </a:solidFill>
              <a:latin typeface="Calibri" charset="0"/>
            </a:endParaRPr>
          </a:p>
        </p:txBody>
      </p:sp>
      <p:sp>
        <p:nvSpPr>
          <p:cNvPr id="16388"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A0F640"/>
          </a:solidFill>
          <a:ln w="9525">
            <a:noFill/>
            <a:miter lim="800000"/>
            <a:headEnd/>
            <a:tailEnd/>
          </a:ln>
        </p:spPr>
        <p:txBody>
          <a:bodyPr>
            <a:prstTxWarp prst="textNoShape">
              <a:avLst/>
            </a:prstTxWarp>
            <a:spAutoFit/>
          </a:bodyPr>
          <a:lstStyle/>
          <a:p>
            <a:pPr algn="ctr"/>
            <a:r>
              <a:rPr lang="en-US" sz="9200" b="1"/>
              <a:t>200</a:t>
            </a:r>
          </a:p>
        </p:txBody>
      </p:sp>
      <p:sp>
        <p:nvSpPr>
          <p:cNvPr id="16389" name="Content Placeholder 2"/>
          <p:cNvSpPr>
            <a:spLocks noGrp="1"/>
          </p:cNvSpPr>
          <p:nvPr>
            <p:ph idx="1"/>
          </p:nvPr>
        </p:nvSpPr>
        <p:spPr>
          <a:xfrm>
            <a:off x="539750" y="1798638"/>
            <a:ext cx="8143875" cy="1600200"/>
          </a:xfrm>
        </p:spPr>
        <p:txBody>
          <a:bodyPr/>
          <a:lstStyle/>
          <a:p>
            <a:pPr marL="0" indent="0" eaLnBrk="1" hangingPunct="1">
              <a:lnSpc>
                <a:spcPts val="3500"/>
              </a:lnSpc>
              <a:spcBef>
                <a:spcPct val="0"/>
              </a:spcBef>
              <a:buNone/>
            </a:pPr>
            <a:r>
              <a:rPr lang="en-US" dirty="0" smtClean="0"/>
              <a:t>Name </a:t>
            </a:r>
            <a:r>
              <a:rPr lang="en-US" dirty="0"/>
              <a:t>two CCPs that have a critical limit of 165°F.      </a:t>
            </a:r>
            <a:endParaRPr lang="en-US" dirty="0">
              <a:latin typeface="Arial" charset="0"/>
              <a:ea typeface="ＭＳ Ｐゴシック" charset="-128"/>
              <a:cs typeface="ＭＳ Ｐゴシック" charset="-128"/>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AutoShape 4">
            <a:hlinkClick r:id="rId3" action="ppaction://hlinksldjump"/>
          </p:cNvPr>
          <p:cNvSpPr>
            <a:spLocks noChangeArrowheads="1"/>
          </p:cNvSpPr>
          <p:nvPr/>
        </p:nvSpPr>
        <p:spPr bwMode="auto">
          <a:xfrm>
            <a:off x="152400" y="152400"/>
            <a:ext cx="8763000" cy="6705600"/>
          </a:xfrm>
          <a:prstGeom prst="irregularSeal1">
            <a:avLst/>
          </a:prstGeom>
          <a:gradFill rotWithShape="0">
            <a:gsLst>
              <a:gs pos="0">
                <a:schemeClr val="accent2"/>
              </a:gs>
              <a:gs pos="100000">
                <a:srgbClr val="A0F640"/>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75781" name="Rectangle 5"/>
          <p:cNvSpPr>
            <a:spLocks noChangeArrowheads="1"/>
          </p:cNvSpPr>
          <p:nvPr/>
        </p:nvSpPr>
        <p:spPr bwMode="auto">
          <a:xfrm>
            <a:off x="1000100" y="2000240"/>
            <a:ext cx="7239000" cy="2792412"/>
          </a:xfrm>
          <a:prstGeom prst="rect">
            <a:avLst/>
          </a:prstGeom>
          <a:noFill/>
          <a:ln w="9525">
            <a:noFill/>
            <a:miter lim="800000"/>
            <a:headEnd/>
            <a:tailEnd/>
          </a:ln>
        </p:spPr>
        <p:txBody>
          <a:bodyPr>
            <a:prstTxWarp prst="textNoShape">
              <a:avLst/>
            </a:prstTxWarp>
            <a:spAutoFit/>
          </a:bodyPr>
          <a:lstStyle/>
          <a:p>
            <a:pPr algn="ctr">
              <a:spcBef>
                <a:spcPts val="300"/>
              </a:spcBef>
              <a:buFont typeface="Arial" pitchFamily="34" charset="0"/>
              <a:buChar char="•"/>
            </a:pPr>
            <a:r>
              <a:rPr lang="en-GB" sz="2800" b="1" dirty="0" smtClean="0"/>
              <a:t> Cooking </a:t>
            </a:r>
            <a:r>
              <a:rPr lang="en-GB" sz="2800" b="1" dirty="0"/>
              <a:t>poultry</a:t>
            </a:r>
          </a:p>
          <a:p>
            <a:pPr algn="ctr">
              <a:spcBef>
                <a:spcPts val="300"/>
              </a:spcBef>
              <a:buFont typeface="Arial" pitchFamily="34" charset="0"/>
              <a:buChar char="•"/>
            </a:pPr>
            <a:r>
              <a:rPr lang="en-GB" sz="2800" b="1" dirty="0" smtClean="0"/>
              <a:t> Re-heating </a:t>
            </a:r>
            <a:r>
              <a:rPr lang="en-GB" sz="2800" b="1" dirty="0" smtClean="0"/>
              <a:t>TCS </a:t>
            </a:r>
            <a:r>
              <a:rPr lang="en-GB" sz="2800" b="1" dirty="0" smtClean="0"/>
              <a:t>food</a:t>
            </a:r>
            <a:endParaRPr lang="en-GB" sz="2800" b="1" dirty="0"/>
          </a:p>
          <a:p>
            <a:pPr algn="ctr">
              <a:spcBef>
                <a:spcPts val="300"/>
              </a:spcBef>
              <a:buFont typeface="Arial" pitchFamily="34" charset="0"/>
              <a:buChar char="•"/>
            </a:pPr>
            <a:r>
              <a:rPr lang="en-GB" sz="2800" b="1" dirty="0" smtClean="0"/>
              <a:t> Cooking </a:t>
            </a:r>
            <a:r>
              <a:rPr lang="en-GB" sz="2800" b="1" dirty="0" smtClean="0"/>
              <a:t>TCS </a:t>
            </a:r>
            <a:r>
              <a:rPr lang="en-GB" sz="2800" b="1" dirty="0" smtClean="0"/>
              <a:t>food </a:t>
            </a:r>
            <a:r>
              <a:rPr lang="en-GB" sz="2800" b="1" dirty="0"/>
              <a:t/>
            </a:r>
            <a:br>
              <a:rPr lang="en-GB" sz="2800" b="1" dirty="0"/>
            </a:br>
            <a:r>
              <a:rPr lang="en-GB" sz="2800" b="1" dirty="0"/>
              <a:t>in a microwave</a:t>
            </a:r>
          </a:p>
          <a:p>
            <a:pPr algn="ctr">
              <a:spcBef>
                <a:spcPts val="300"/>
              </a:spcBef>
              <a:buFont typeface="Arial" pitchFamily="34" charset="0"/>
              <a:buChar char="•"/>
            </a:pPr>
            <a:r>
              <a:rPr lang="en-GB" sz="2800" b="1" dirty="0" smtClean="0"/>
              <a:t> Cooking </a:t>
            </a:r>
            <a:r>
              <a:rPr lang="en-GB" sz="2800" b="1" dirty="0"/>
              <a:t>combined or </a:t>
            </a:r>
            <a:br>
              <a:rPr lang="en-GB" sz="2800" b="1" dirty="0"/>
            </a:br>
            <a:r>
              <a:rPr lang="en-GB" sz="2800" b="1" dirty="0"/>
              <a:t>stuffed </a:t>
            </a:r>
            <a:r>
              <a:rPr lang="en-GB" sz="2800" b="1" dirty="0" smtClean="0"/>
              <a:t>TCS </a:t>
            </a:r>
            <a:r>
              <a:rPr lang="en-GB" sz="2800" b="1" dirty="0" smtClean="0"/>
              <a:t>food</a:t>
            </a:r>
            <a:endParaRPr lang="en-US" sz="2800" dirty="0"/>
          </a:p>
        </p:txBody>
      </p:sp>
      <p:sp>
        <p:nvSpPr>
          <p:cNvPr id="17412"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17413"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dissolve">
                                      <p:cBhvr>
                                        <p:cTn id="7" dur="2000"/>
                                        <p:tgtEl>
                                          <p:spTgt spid="75780"/>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75781"/>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P spid="7578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5"/>
          <p:cNvSpPr>
            <a:spLocks noChangeArrowheads="1"/>
          </p:cNvSpPr>
          <p:nvPr/>
        </p:nvSpPr>
        <p:spPr bwMode="auto">
          <a:xfrm>
            <a:off x="304800" y="1066800"/>
            <a:ext cx="8534400" cy="3352800"/>
          </a:xfrm>
          <a:prstGeom prst="wedgeRectCallout">
            <a:avLst>
              <a:gd name="adj1" fmla="val -46542"/>
              <a:gd name="adj2" fmla="val 101514"/>
            </a:avLst>
          </a:prstGeom>
          <a:solidFill>
            <a:srgbClr val="A0F640"/>
          </a:solidFill>
          <a:ln w="19050">
            <a:solidFill>
              <a:schemeClr val="bg1"/>
            </a:solidFill>
            <a:miter lim="800000"/>
            <a:headEnd/>
            <a:tailEnd/>
          </a:ln>
        </p:spPr>
        <p:txBody>
          <a:bodyPr wrap="none" anchor="ctr">
            <a:prstTxWarp prst="textNoShape">
              <a:avLst/>
            </a:prstTxWarp>
          </a:bodyPr>
          <a:lstStyle/>
          <a:p>
            <a:pPr algn="ctr"/>
            <a:endParaRPr lang="en-US" sz="1800">
              <a:solidFill>
                <a:srgbClr val="49FFA2"/>
              </a:solidFill>
            </a:endParaRPr>
          </a:p>
        </p:txBody>
      </p:sp>
      <p:sp>
        <p:nvSpPr>
          <p:cNvPr id="18435" name="Title 1"/>
          <p:cNvSpPr>
            <a:spLocks/>
          </p:cNvSpPr>
          <p:nvPr/>
        </p:nvSpPr>
        <p:spPr bwMode="auto">
          <a:xfrm>
            <a:off x="455613" y="304800"/>
            <a:ext cx="8232775" cy="914400"/>
          </a:xfrm>
          <a:prstGeom prst="rect">
            <a:avLst/>
          </a:prstGeom>
          <a:noFill/>
          <a:ln w="9525">
            <a:noFill/>
            <a:miter lim="800000"/>
            <a:headEnd/>
            <a:tailEnd/>
          </a:ln>
        </p:spPr>
        <p:txBody>
          <a:bodyPr>
            <a:prstTxWarp prst="textNoShape">
              <a:avLst/>
            </a:prstTxWarp>
          </a:bodyPr>
          <a:lstStyle/>
          <a:p>
            <a:pPr algn="ctr"/>
            <a:r>
              <a:rPr lang="en-US" sz="4000" b="1" dirty="0">
                <a:solidFill>
                  <a:srgbClr val="A0F640"/>
                </a:solidFill>
              </a:rPr>
              <a:t>Take a </a:t>
            </a:r>
            <a:r>
              <a:rPr lang="en-US" sz="4000" b="1" dirty="0" smtClean="0">
                <a:solidFill>
                  <a:srgbClr val="A0F640"/>
                </a:solidFill>
              </a:rPr>
              <a:t>sip </a:t>
            </a:r>
            <a:r>
              <a:rPr lang="en-US" sz="4000" b="1" dirty="0">
                <a:solidFill>
                  <a:srgbClr val="A0F640"/>
                </a:solidFill>
              </a:rPr>
              <a:t>of HACCP</a:t>
            </a:r>
            <a:endParaRPr lang="en-US" sz="4000" dirty="0">
              <a:solidFill>
                <a:srgbClr val="A0F640"/>
              </a:solidFill>
              <a:latin typeface="Calibri" charset="0"/>
            </a:endParaRPr>
          </a:p>
        </p:txBody>
      </p:sp>
      <p:sp>
        <p:nvSpPr>
          <p:cNvPr id="18436"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A0F640"/>
          </a:solidFill>
          <a:ln w="9525">
            <a:noFill/>
            <a:miter lim="800000"/>
            <a:headEnd/>
            <a:tailEnd/>
          </a:ln>
        </p:spPr>
        <p:txBody>
          <a:bodyPr>
            <a:prstTxWarp prst="textNoShape">
              <a:avLst/>
            </a:prstTxWarp>
            <a:spAutoFit/>
          </a:bodyPr>
          <a:lstStyle/>
          <a:p>
            <a:pPr algn="ctr"/>
            <a:r>
              <a:rPr lang="en-US" sz="9200" b="1"/>
              <a:t>300</a:t>
            </a:r>
          </a:p>
        </p:txBody>
      </p:sp>
      <p:sp>
        <p:nvSpPr>
          <p:cNvPr id="18437" name="Content Placeholder 2"/>
          <p:cNvSpPr>
            <a:spLocks noGrp="1"/>
          </p:cNvSpPr>
          <p:nvPr>
            <p:ph idx="1"/>
          </p:nvPr>
        </p:nvSpPr>
        <p:spPr>
          <a:xfrm>
            <a:off x="539750" y="1619250"/>
            <a:ext cx="8143875" cy="2667000"/>
          </a:xfrm>
        </p:spPr>
        <p:txBody>
          <a:bodyPr/>
          <a:lstStyle/>
          <a:p>
            <a:pPr marL="0" indent="0" eaLnBrk="1" hangingPunct="1">
              <a:buFont typeface="Arial" charset="0"/>
              <a:buNone/>
            </a:pPr>
            <a:r>
              <a:rPr lang="en-US">
                <a:latin typeface="Arial" charset="0"/>
                <a:ea typeface="Arial" charset="0"/>
                <a:cs typeface="Arial" charset="0"/>
              </a:rPr>
              <a:t>Taking the temperature of food, checking </a:t>
            </a:r>
            <a:br>
              <a:rPr lang="en-US">
                <a:latin typeface="Arial" charset="0"/>
                <a:ea typeface="Arial" charset="0"/>
                <a:cs typeface="Arial" charset="0"/>
              </a:rPr>
            </a:br>
            <a:r>
              <a:rPr lang="en-US">
                <a:latin typeface="Arial" charset="0"/>
                <a:ea typeface="Arial" charset="0"/>
                <a:cs typeface="Arial" charset="0"/>
              </a:rPr>
              <a:t>hot-holding temperatures, testing the strength </a:t>
            </a:r>
            <a:br>
              <a:rPr lang="en-US">
                <a:latin typeface="Arial" charset="0"/>
                <a:ea typeface="Arial" charset="0"/>
                <a:cs typeface="Arial" charset="0"/>
              </a:rPr>
            </a:br>
            <a:r>
              <a:rPr lang="en-US">
                <a:latin typeface="Arial" charset="0"/>
                <a:ea typeface="Arial" charset="0"/>
                <a:cs typeface="Arial" charset="0"/>
              </a:rPr>
              <a:t>of sanitizing solutions and checking the ambient temperature of a walk-in cooler are all examples </a:t>
            </a:r>
            <a:br>
              <a:rPr lang="en-US">
                <a:latin typeface="Arial" charset="0"/>
                <a:ea typeface="Arial" charset="0"/>
                <a:cs typeface="Arial" charset="0"/>
              </a:rPr>
            </a:br>
            <a:r>
              <a:rPr lang="en-US">
                <a:latin typeface="Arial" charset="0"/>
                <a:ea typeface="Arial" charset="0"/>
                <a:cs typeface="Arial" charset="0"/>
              </a:rPr>
              <a:t>of which type of HACCP activity?</a:t>
            </a:r>
            <a:endParaRPr lang="en-US">
              <a:latin typeface="Arial" charset="0"/>
              <a:ea typeface="ＭＳ Ｐゴシック" charset="-128"/>
              <a:cs typeface="ＭＳ Ｐゴシック" charset="-128"/>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AutoShape 2">
            <a:hlinkClick r:id="rId3" action="ppaction://hlinksldjump"/>
          </p:cNvPr>
          <p:cNvSpPr>
            <a:spLocks noChangeArrowheads="1"/>
          </p:cNvSpPr>
          <p:nvPr/>
        </p:nvSpPr>
        <p:spPr bwMode="auto">
          <a:xfrm>
            <a:off x="762000" y="990600"/>
            <a:ext cx="7696200" cy="4572000"/>
          </a:xfrm>
          <a:prstGeom prst="irregularSeal1">
            <a:avLst/>
          </a:prstGeom>
          <a:gradFill rotWithShape="0">
            <a:gsLst>
              <a:gs pos="0">
                <a:schemeClr val="accent2"/>
              </a:gs>
              <a:gs pos="100000">
                <a:srgbClr val="A0F640"/>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79875" name="Rectangle 3"/>
          <p:cNvSpPr>
            <a:spLocks noChangeArrowheads="1"/>
          </p:cNvSpPr>
          <p:nvPr/>
        </p:nvSpPr>
        <p:spPr bwMode="auto">
          <a:xfrm>
            <a:off x="2768600" y="2895600"/>
            <a:ext cx="3581400" cy="519113"/>
          </a:xfrm>
          <a:prstGeom prst="rect">
            <a:avLst/>
          </a:prstGeom>
          <a:noFill/>
          <a:ln w="9525">
            <a:noFill/>
            <a:miter lim="800000"/>
            <a:headEnd/>
            <a:tailEnd/>
          </a:ln>
        </p:spPr>
        <p:txBody>
          <a:bodyPr>
            <a:prstTxWarp prst="textNoShape">
              <a:avLst/>
            </a:prstTxWarp>
            <a:spAutoFit/>
          </a:bodyPr>
          <a:lstStyle/>
          <a:p>
            <a:pPr algn="ctr">
              <a:spcBef>
                <a:spcPct val="20000"/>
              </a:spcBef>
              <a:buFont typeface="Arial" charset="0"/>
              <a:buNone/>
            </a:pPr>
            <a:r>
              <a:rPr lang="en-US" sz="2800" b="1"/>
              <a:t>Monitoring a CCP</a:t>
            </a:r>
          </a:p>
        </p:txBody>
      </p:sp>
      <p:sp>
        <p:nvSpPr>
          <p:cNvPr id="19460"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19461"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9874"/>
                                        </p:tgtEl>
                                        <p:attrNameLst>
                                          <p:attrName>style.visibility</p:attrName>
                                        </p:attrNameLst>
                                      </p:cBhvr>
                                      <p:to>
                                        <p:strVal val="visible"/>
                                      </p:to>
                                    </p:set>
                                    <p:animEffect transition="in" filter="dissolve">
                                      <p:cBhvr>
                                        <p:cTn id="7" dur="2000"/>
                                        <p:tgtEl>
                                          <p:spTgt spid="79874"/>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79875"/>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animBg="1"/>
      <p:bldP spid="7987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5"/>
          <p:cNvSpPr>
            <a:spLocks noChangeArrowheads="1"/>
          </p:cNvSpPr>
          <p:nvPr/>
        </p:nvSpPr>
        <p:spPr bwMode="auto">
          <a:xfrm>
            <a:off x="304800" y="1066800"/>
            <a:ext cx="8534400" cy="3352800"/>
          </a:xfrm>
          <a:prstGeom prst="wedgeRectCallout">
            <a:avLst>
              <a:gd name="adj1" fmla="val -46542"/>
              <a:gd name="adj2" fmla="val 101514"/>
            </a:avLst>
          </a:prstGeom>
          <a:solidFill>
            <a:srgbClr val="A0F640"/>
          </a:solidFill>
          <a:ln w="19050">
            <a:solidFill>
              <a:schemeClr val="bg1"/>
            </a:solidFill>
            <a:miter lim="800000"/>
            <a:headEnd/>
            <a:tailEnd/>
          </a:ln>
        </p:spPr>
        <p:txBody>
          <a:bodyPr wrap="none" anchor="ctr">
            <a:prstTxWarp prst="textNoShape">
              <a:avLst/>
            </a:prstTxWarp>
          </a:bodyPr>
          <a:lstStyle/>
          <a:p>
            <a:pPr algn="ctr"/>
            <a:endParaRPr lang="en-US" sz="1800">
              <a:solidFill>
                <a:srgbClr val="49FFA2"/>
              </a:solidFill>
            </a:endParaRPr>
          </a:p>
        </p:txBody>
      </p:sp>
      <p:sp>
        <p:nvSpPr>
          <p:cNvPr id="20483" name="Title 1"/>
          <p:cNvSpPr>
            <a:spLocks/>
          </p:cNvSpPr>
          <p:nvPr/>
        </p:nvSpPr>
        <p:spPr bwMode="auto">
          <a:xfrm>
            <a:off x="455613" y="304800"/>
            <a:ext cx="8232775" cy="914400"/>
          </a:xfrm>
          <a:prstGeom prst="rect">
            <a:avLst/>
          </a:prstGeom>
          <a:noFill/>
          <a:ln w="9525">
            <a:noFill/>
            <a:miter lim="800000"/>
            <a:headEnd/>
            <a:tailEnd/>
          </a:ln>
        </p:spPr>
        <p:txBody>
          <a:bodyPr>
            <a:prstTxWarp prst="textNoShape">
              <a:avLst/>
            </a:prstTxWarp>
          </a:bodyPr>
          <a:lstStyle/>
          <a:p>
            <a:pPr algn="ctr"/>
            <a:r>
              <a:rPr lang="en-US" sz="4000" b="1" dirty="0">
                <a:solidFill>
                  <a:srgbClr val="A0F640"/>
                </a:solidFill>
              </a:rPr>
              <a:t>Take a </a:t>
            </a:r>
            <a:r>
              <a:rPr lang="en-US" sz="4000" b="1" dirty="0" smtClean="0">
                <a:solidFill>
                  <a:srgbClr val="A0F640"/>
                </a:solidFill>
              </a:rPr>
              <a:t>sip </a:t>
            </a:r>
            <a:r>
              <a:rPr lang="en-US" sz="4000" b="1" dirty="0">
                <a:solidFill>
                  <a:srgbClr val="A0F640"/>
                </a:solidFill>
              </a:rPr>
              <a:t>of HACCP</a:t>
            </a:r>
            <a:endParaRPr lang="en-US" sz="4000" dirty="0">
              <a:solidFill>
                <a:srgbClr val="A0F640"/>
              </a:solidFill>
              <a:latin typeface="Calibri" charset="0"/>
            </a:endParaRPr>
          </a:p>
        </p:txBody>
      </p:sp>
      <p:sp>
        <p:nvSpPr>
          <p:cNvPr id="20484"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A0F640"/>
          </a:solidFill>
          <a:ln w="9525">
            <a:noFill/>
            <a:miter lim="800000"/>
            <a:headEnd/>
            <a:tailEnd/>
          </a:ln>
        </p:spPr>
        <p:txBody>
          <a:bodyPr>
            <a:prstTxWarp prst="textNoShape">
              <a:avLst/>
            </a:prstTxWarp>
            <a:spAutoFit/>
          </a:bodyPr>
          <a:lstStyle/>
          <a:p>
            <a:pPr algn="ctr"/>
            <a:r>
              <a:rPr lang="en-US" sz="9200" b="1"/>
              <a:t>400</a:t>
            </a:r>
          </a:p>
        </p:txBody>
      </p:sp>
      <p:sp>
        <p:nvSpPr>
          <p:cNvPr id="20485" name="Content Placeholder 2"/>
          <p:cNvSpPr>
            <a:spLocks noGrp="1"/>
          </p:cNvSpPr>
          <p:nvPr>
            <p:ph idx="1"/>
          </p:nvPr>
        </p:nvSpPr>
        <p:spPr>
          <a:xfrm>
            <a:off x="539750" y="1798638"/>
            <a:ext cx="8143875" cy="1828800"/>
          </a:xfrm>
        </p:spPr>
        <p:txBody>
          <a:bodyPr/>
          <a:lstStyle/>
          <a:p>
            <a:pPr marL="0" indent="0" eaLnBrk="1" hangingPunct="1">
              <a:buFont typeface="Arial" charset="0"/>
              <a:buNone/>
            </a:pPr>
            <a:r>
              <a:rPr lang="en-US" dirty="0">
                <a:latin typeface="Arial" charset="0"/>
                <a:ea typeface="ＭＳ Ｐゴシック" charset="-128"/>
                <a:cs typeface="ＭＳ Ｐゴシック" charset="-128"/>
              </a:rPr>
              <a:t>If, after six hours in a walk-in cooler, a container </a:t>
            </a:r>
            <a:br>
              <a:rPr lang="en-US" dirty="0">
                <a:latin typeface="Arial" charset="0"/>
                <a:ea typeface="ＭＳ Ｐゴシック" charset="-128"/>
                <a:cs typeface="ＭＳ Ｐゴシック" charset="-128"/>
              </a:rPr>
            </a:br>
            <a:r>
              <a:rPr lang="en-US" dirty="0">
                <a:latin typeface="Arial" charset="0"/>
                <a:ea typeface="ＭＳ Ｐゴシック" charset="-128"/>
                <a:cs typeface="ＭＳ Ｐゴシック" charset="-128"/>
              </a:rPr>
              <a:t>of cooked rice is found to be 80°F, what corrective action must be taken?</a:t>
            </a: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94"/>
          <p:cNvSpPr>
            <a:spLocks noChangeArrowheads="1"/>
          </p:cNvSpPr>
          <p:nvPr/>
        </p:nvSpPr>
        <p:spPr bwMode="auto">
          <a:xfrm>
            <a:off x="2105025" y="1295400"/>
            <a:ext cx="1619250" cy="3959225"/>
          </a:xfrm>
          <a:prstGeom prst="rect">
            <a:avLst/>
          </a:prstGeom>
          <a:gradFill rotWithShape="0">
            <a:gsLst>
              <a:gs pos="0">
                <a:srgbClr val="4A721E"/>
              </a:gs>
              <a:gs pos="50000">
                <a:srgbClr val="A0F640"/>
              </a:gs>
              <a:gs pos="100000">
                <a:srgbClr val="4A721E"/>
              </a:gs>
            </a:gsLst>
            <a:lin ang="2700000" scaled="1"/>
          </a:gradFill>
          <a:ln w="9525">
            <a:noFill/>
            <a:miter lim="800000"/>
            <a:headEnd/>
            <a:tailEnd/>
          </a:ln>
        </p:spPr>
        <p:txBody>
          <a:bodyPr wrap="none" anchor="ctr">
            <a:prstTxWarp prst="textNoShape">
              <a:avLst/>
            </a:prstTxWarp>
          </a:bodyPr>
          <a:lstStyle/>
          <a:p>
            <a:endParaRPr lang="en-US" sz="1800"/>
          </a:p>
        </p:txBody>
      </p:sp>
      <p:sp>
        <p:nvSpPr>
          <p:cNvPr id="3075" name="Rectangle 95"/>
          <p:cNvSpPr>
            <a:spLocks noChangeArrowheads="1"/>
          </p:cNvSpPr>
          <p:nvPr/>
        </p:nvSpPr>
        <p:spPr bwMode="auto">
          <a:xfrm>
            <a:off x="3759200" y="1295400"/>
            <a:ext cx="1619250" cy="3959225"/>
          </a:xfrm>
          <a:prstGeom prst="rect">
            <a:avLst/>
          </a:prstGeom>
          <a:gradFill rotWithShape="0">
            <a:gsLst>
              <a:gs pos="0">
                <a:srgbClr val="22764B"/>
              </a:gs>
              <a:gs pos="50000">
                <a:srgbClr val="49FFA2"/>
              </a:gs>
              <a:gs pos="100000">
                <a:srgbClr val="22764B"/>
              </a:gs>
            </a:gsLst>
            <a:lin ang="18900000" scaled="1"/>
          </a:gradFill>
          <a:ln w="9525">
            <a:noFill/>
            <a:miter lim="800000"/>
            <a:headEnd/>
            <a:tailEnd/>
          </a:ln>
        </p:spPr>
        <p:txBody>
          <a:bodyPr wrap="none" anchor="ctr">
            <a:prstTxWarp prst="textNoShape">
              <a:avLst/>
            </a:prstTxWarp>
          </a:bodyPr>
          <a:lstStyle/>
          <a:p>
            <a:endParaRPr lang="en-US" sz="1800"/>
          </a:p>
        </p:txBody>
      </p:sp>
      <p:sp>
        <p:nvSpPr>
          <p:cNvPr id="3076" name="Rectangle 96"/>
          <p:cNvSpPr>
            <a:spLocks noChangeArrowheads="1"/>
          </p:cNvSpPr>
          <p:nvPr/>
        </p:nvSpPr>
        <p:spPr bwMode="auto">
          <a:xfrm>
            <a:off x="5413375" y="1295400"/>
            <a:ext cx="1619250" cy="3959225"/>
          </a:xfrm>
          <a:prstGeom prst="rect">
            <a:avLst/>
          </a:prstGeom>
          <a:gradFill rotWithShape="0">
            <a:gsLst>
              <a:gs pos="0">
                <a:srgbClr val="1C5976"/>
              </a:gs>
              <a:gs pos="50000">
                <a:srgbClr val="3DC1FF"/>
              </a:gs>
              <a:gs pos="100000">
                <a:srgbClr val="1C5976"/>
              </a:gs>
            </a:gsLst>
            <a:lin ang="2700000" scaled="1"/>
          </a:gradFill>
          <a:ln w="9525">
            <a:noFill/>
            <a:miter lim="800000"/>
            <a:headEnd/>
            <a:tailEnd/>
          </a:ln>
        </p:spPr>
        <p:txBody>
          <a:bodyPr wrap="none" anchor="ctr">
            <a:prstTxWarp prst="textNoShape">
              <a:avLst/>
            </a:prstTxWarp>
          </a:bodyPr>
          <a:lstStyle/>
          <a:p>
            <a:endParaRPr lang="en-US" sz="1800"/>
          </a:p>
        </p:txBody>
      </p:sp>
      <p:sp>
        <p:nvSpPr>
          <p:cNvPr id="3077" name="Rectangle 97"/>
          <p:cNvSpPr>
            <a:spLocks noChangeArrowheads="1"/>
          </p:cNvSpPr>
          <p:nvPr/>
        </p:nvSpPr>
        <p:spPr bwMode="auto">
          <a:xfrm>
            <a:off x="7067550" y="1295400"/>
            <a:ext cx="1619250" cy="3959225"/>
          </a:xfrm>
          <a:prstGeom prst="rect">
            <a:avLst/>
          </a:prstGeom>
          <a:gradFill rotWithShape="0">
            <a:gsLst>
              <a:gs pos="0">
                <a:srgbClr val="6A2676"/>
              </a:gs>
              <a:gs pos="50000">
                <a:srgbClr val="E452FF"/>
              </a:gs>
              <a:gs pos="100000">
                <a:srgbClr val="6A2676"/>
              </a:gs>
            </a:gsLst>
            <a:lin ang="2700000" scaled="1"/>
          </a:gradFill>
          <a:ln w="9525">
            <a:noFill/>
            <a:miter lim="800000"/>
            <a:headEnd/>
            <a:tailEnd/>
          </a:ln>
        </p:spPr>
        <p:txBody>
          <a:bodyPr wrap="none" anchor="ctr">
            <a:prstTxWarp prst="textNoShape">
              <a:avLst/>
            </a:prstTxWarp>
          </a:bodyPr>
          <a:lstStyle/>
          <a:p>
            <a:endParaRPr lang="en-US" sz="1800"/>
          </a:p>
        </p:txBody>
      </p:sp>
      <p:sp>
        <p:nvSpPr>
          <p:cNvPr id="3078" name="Rectangle 93"/>
          <p:cNvSpPr>
            <a:spLocks noChangeArrowheads="1"/>
          </p:cNvSpPr>
          <p:nvPr/>
        </p:nvSpPr>
        <p:spPr bwMode="auto">
          <a:xfrm>
            <a:off x="450850" y="1295400"/>
            <a:ext cx="1619250" cy="3959225"/>
          </a:xfrm>
          <a:prstGeom prst="rect">
            <a:avLst/>
          </a:prstGeom>
          <a:gradFill rotWithShape="0">
            <a:gsLst>
              <a:gs pos="0">
                <a:srgbClr val="76521F"/>
              </a:gs>
              <a:gs pos="50000">
                <a:srgbClr val="FFB242"/>
              </a:gs>
              <a:gs pos="100000">
                <a:srgbClr val="76521F"/>
              </a:gs>
            </a:gsLst>
            <a:lin ang="18900000" scaled="1"/>
          </a:gradFill>
          <a:ln w="9525">
            <a:noFill/>
            <a:miter lim="800000"/>
            <a:headEnd/>
            <a:tailEnd/>
          </a:ln>
        </p:spPr>
        <p:txBody>
          <a:bodyPr wrap="none" anchor="ctr">
            <a:prstTxWarp prst="textNoShape">
              <a:avLst/>
            </a:prstTxWarp>
          </a:bodyPr>
          <a:lstStyle/>
          <a:p>
            <a:endParaRPr lang="en-US" sz="1800"/>
          </a:p>
        </p:txBody>
      </p:sp>
      <p:sp>
        <p:nvSpPr>
          <p:cNvPr id="3079" name="Title 1"/>
          <p:cNvSpPr>
            <a:spLocks noGrp="1"/>
          </p:cNvSpPr>
          <p:nvPr>
            <p:ph type="title"/>
          </p:nvPr>
        </p:nvSpPr>
        <p:spPr>
          <a:xfrm>
            <a:off x="285720" y="274638"/>
            <a:ext cx="8572560" cy="868362"/>
          </a:xfrm>
        </p:spPr>
        <p:txBody>
          <a:bodyPr/>
          <a:lstStyle/>
          <a:p>
            <a:pPr eaLnBrk="1" hangingPunct="1"/>
            <a:r>
              <a:rPr lang="en-GB" sz="4600" dirty="0">
                <a:solidFill>
                  <a:schemeClr val="bg1"/>
                </a:solidFill>
                <a:latin typeface="Arial" charset="0"/>
                <a:ea typeface="ＭＳ Ｐゴシック" charset="-128"/>
                <a:cs typeface="ＭＳ Ｐゴシック" charset="-128"/>
              </a:rPr>
              <a:t>Food </a:t>
            </a:r>
            <a:r>
              <a:rPr lang="en-GB" sz="4600" dirty="0" smtClean="0">
                <a:solidFill>
                  <a:schemeClr val="bg1"/>
                </a:solidFill>
                <a:latin typeface="Arial" charset="0"/>
                <a:ea typeface="ＭＳ Ｐゴシック" charset="-128"/>
                <a:cs typeface="ＭＳ Ｐゴシック" charset="-128"/>
              </a:rPr>
              <a:t>Safety </a:t>
            </a:r>
            <a:r>
              <a:rPr lang="en-GB" sz="4700" dirty="0" smtClean="0">
                <a:solidFill>
                  <a:schemeClr val="bg1"/>
                </a:solidFill>
                <a:latin typeface="Arial" charset="0"/>
                <a:ea typeface="ＭＳ Ｐゴシック" charset="-128"/>
                <a:cs typeface="ＭＳ Ｐゴシック" charset="-128"/>
              </a:rPr>
              <a:t>Basics Blow-out</a:t>
            </a:r>
            <a:endParaRPr lang="en-US" dirty="0">
              <a:latin typeface="Arial" charset="0"/>
              <a:ea typeface="ＭＳ Ｐゴシック" charset="-128"/>
              <a:cs typeface="ＭＳ Ｐゴシック" charset="-128"/>
            </a:endParaRPr>
          </a:p>
        </p:txBody>
      </p:sp>
      <p:sp>
        <p:nvSpPr>
          <p:cNvPr id="3080" name="Rectangle 30">
            <a:hlinkClick r:id="rId3" action="ppaction://hlinksldjump"/>
          </p:cNvPr>
          <p:cNvSpPr>
            <a:spLocks noChangeArrowheads="1"/>
          </p:cNvSpPr>
          <p:nvPr/>
        </p:nvSpPr>
        <p:spPr bwMode="auto">
          <a:xfrm>
            <a:off x="541338" y="4748213"/>
            <a:ext cx="1439862" cy="395287"/>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a:t>500</a:t>
            </a:r>
            <a:endParaRPr lang="en-US" sz="1800"/>
          </a:p>
        </p:txBody>
      </p:sp>
      <p:sp>
        <p:nvSpPr>
          <p:cNvPr id="3081" name="Rectangle 25">
            <a:hlinkClick r:id="rId4" action="ppaction://hlinksldjump"/>
          </p:cNvPr>
          <p:cNvSpPr>
            <a:spLocks noChangeArrowheads="1"/>
          </p:cNvSpPr>
          <p:nvPr/>
        </p:nvSpPr>
        <p:spPr bwMode="auto">
          <a:xfrm>
            <a:off x="541338" y="4138613"/>
            <a:ext cx="1439862" cy="395287"/>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a:t>400</a:t>
            </a:r>
          </a:p>
        </p:txBody>
      </p:sp>
      <p:sp>
        <p:nvSpPr>
          <p:cNvPr id="3082" name="Rectangle 20">
            <a:hlinkClick r:id="rId5" action="ppaction://hlinksldjump"/>
          </p:cNvPr>
          <p:cNvSpPr>
            <a:spLocks noChangeArrowheads="1"/>
          </p:cNvSpPr>
          <p:nvPr/>
        </p:nvSpPr>
        <p:spPr bwMode="auto">
          <a:xfrm>
            <a:off x="541338" y="3505200"/>
            <a:ext cx="1439862" cy="395288"/>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dirty="0"/>
              <a:t>300</a:t>
            </a:r>
            <a:endParaRPr lang="en-US" sz="1800" dirty="0"/>
          </a:p>
        </p:txBody>
      </p:sp>
      <p:sp>
        <p:nvSpPr>
          <p:cNvPr id="3083" name="Rectangle 15">
            <a:hlinkClick r:id="rId6" action="ppaction://hlinksldjump"/>
          </p:cNvPr>
          <p:cNvSpPr>
            <a:spLocks noChangeArrowheads="1"/>
          </p:cNvSpPr>
          <p:nvPr/>
        </p:nvSpPr>
        <p:spPr bwMode="auto">
          <a:xfrm>
            <a:off x="541338" y="2913063"/>
            <a:ext cx="1439862" cy="395287"/>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dirty="0"/>
              <a:t>200</a:t>
            </a:r>
          </a:p>
        </p:txBody>
      </p:sp>
      <p:sp>
        <p:nvSpPr>
          <p:cNvPr id="3084" name="Rectangle 10">
            <a:hlinkClick r:id="rId7" action="ppaction://hlinksldjump"/>
          </p:cNvPr>
          <p:cNvSpPr>
            <a:spLocks noChangeArrowheads="1"/>
          </p:cNvSpPr>
          <p:nvPr/>
        </p:nvSpPr>
        <p:spPr bwMode="auto">
          <a:xfrm>
            <a:off x="528638" y="2309813"/>
            <a:ext cx="1439862" cy="395287"/>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dirty="0"/>
              <a:t>100</a:t>
            </a:r>
            <a:endParaRPr lang="en-US" sz="1800" dirty="0"/>
          </a:p>
        </p:txBody>
      </p:sp>
      <p:sp>
        <p:nvSpPr>
          <p:cNvPr id="3085" name="Rectangle 9"/>
          <p:cNvSpPr>
            <a:spLocks noChangeArrowheads="1"/>
          </p:cNvSpPr>
          <p:nvPr/>
        </p:nvSpPr>
        <p:spPr bwMode="auto">
          <a:xfrm>
            <a:off x="7086600" y="1371600"/>
            <a:ext cx="1597025" cy="585788"/>
          </a:xfrm>
          <a:prstGeom prst="rect">
            <a:avLst/>
          </a:prstGeom>
          <a:noFill/>
          <a:ln w="9525">
            <a:noFill/>
            <a:miter lim="800000"/>
            <a:headEnd/>
            <a:tailEnd/>
          </a:ln>
        </p:spPr>
        <p:txBody>
          <a:bodyPr lIns="0" tIns="36000" rIns="0" bIns="0" anchorCtr="1">
            <a:prstTxWarp prst="textNoShape">
              <a:avLst/>
            </a:prstTxWarp>
            <a:spAutoFit/>
          </a:bodyPr>
          <a:lstStyle/>
          <a:p>
            <a:pPr eaLnBrk="0" hangingPunct="0">
              <a:buFont typeface="Arial" charset="0"/>
              <a:buNone/>
            </a:pPr>
            <a:r>
              <a:rPr lang="en-US" sz="1800" b="1"/>
              <a:t>Clean it!</a:t>
            </a:r>
          </a:p>
          <a:p>
            <a:pPr eaLnBrk="0" hangingPunct="0">
              <a:buFont typeface="Arial" charset="0"/>
              <a:buNone/>
            </a:pPr>
            <a:r>
              <a:rPr lang="en-US" sz="1800" b="1"/>
              <a:t>Sanitize it!</a:t>
            </a:r>
            <a:endParaRPr lang="en-US" sz="1800"/>
          </a:p>
        </p:txBody>
      </p:sp>
      <p:sp>
        <p:nvSpPr>
          <p:cNvPr id="3086" name="Rectangle 8"/>
          <p:cNvSpPr>
            <a:spLocks noChangeArrowheads="1"/>
          </p:cNvSpPr>
          <p:nvPr/>
        </p:nvSpPr>
        <p:spPr bwMode="auto">
          <a:xfrm>
            <a:off x="5410200" y="1357313"/>
            <a:ext cx="1600200" cy="860425"/>
          </a:xfrm>
          <a:prstGeom prst="rect">
            <a:avLst/>
          </a:prstGeom>
          <a:noFill/>
          <a:ln w="9525">
            <a:noFill/>
            <a:miter lim="800000"/>
            <a:headEnd/>
            <a:tailEnd/>
          </a:ln>
        </p:spPr>
        <p:txBody>
          <a:bodyPr lIns="0" tIns="36000" rIns="0" bIns="0" anchorCtr="1">
            <a:prstTxWarp prst="textNoShape">
              <a:avLst/>
            </a:prstTxWarp>
            <a:spAutoFit/>
          </a:bodyPr>
          <a:lstStyle/>
          <a:p>
            <a:pPr eaLnBrk="0" hangingPunct="0">
              <a:spcBef>
                <a:spcPct val="20000"/>
              </a:spcBef>
              <a:buFont typeface="Arial" charset="0"/>
              <a:buNone/>
            </a:pPr>
            <a:r>
              <a:rPr lang="en-US" sz="1800" b="1"/>
              <a:t>Don’t get </a:t>
            </a:r>
            <a:br>
              <a:rPr lang="en-US" sz="1800" b="1"/>
            </a:br>
            <a:r>
              <a:rPr lang="en-US" sz="1800" b="1"/>
              <a:t>busted by </a:t>
            </a:r>
            <a:br>
              <a:rPr lang="en-US" sz="1800" b="1"/>
            </a:br>
            <a:r>
              <a:rPr lang="en-US" sz="1800" b="1"/>
              <a:t>the FBI</a:t>
            </a:r>
          </a:p>
        </p:txBody>
      </p:sp>
      <p:sp>
        <p:nvSpPr>
          <p:cNvPr id="3087" name="Rectangle 7"/>
          <p:cNvSpPr>
            <a:spLocks noChangeArrowheads="1"/>
          </p:cNvSpPr>
          <p:nvPr/>
        </p:nvSpPr>
        <p:spPr bwMode="auto">
          <a:xfrm>
            <a:off x="3733800" y="1371600"/>
            <a:ext cx="1676400" cy="585788"/>
          </a:xfrm>
          <a:prstGeom prst="rect">
            <a:avLst/>
          </a:prstGeom>
          <a:noFill/>
          <a:ln w="9525">
            <a:noFill/>
            <a:miter lim="800000"/>
            <a:headEnd/>
            <a:tailEnd/>
          </a:ln>
        </p:spPr>
        <p:txBody>
          <a:bodyPr lIns="0" tIns="36000" rIns="0" bIns="0" anchorCtr="1">
            <a:prstTxWarp prst="textNoShape">
              <a:avLst/>
            </a:prstTxWarp>
            <a:spAutoFit/>
          </a:bodyPr>
          <a:lstStyle/>
          <a:p>
            <a:pPr eaLnBrk="0" hangingPunct="0">
              <a:spcBef>
                <a:spcPct val="20000"/>
              </a:spcBef>
              <a:buFont typeface="Arial" charset="0"/>
              <a:buNone/>
            </a:pPr>
            <a:r>
              <a:rPr lang="en-US" sz="1800" b="1"/>
              <a:t>Go with the </a:t>
            </a:r>
            <a:br>
              <a:rPr lang="en-US" sz="1800" b="1"/>
            </a:br>
            <a:r>
              <a:rPr lang="en-US" sz="1800" b="1"/>
              <a:t>(food) flow</a:t>
            </a:r>
            <a:endParaRPr lang="en-US" sz="1800"/>
          </a:p>
        </p:txBody>
      </p:sp>
      <p:sp>
        <p:nvSpPr>
          <p:cNvPr id="3088" name="Rectangle 6"/>
          <p:cNvSpPr>
            <a:spLocks noChangeArrowheads="1"/>
          </p:cNvSpPr>
          <p:nvPr/>
        </p:nvSpPr>
        <p:spPr bwMode="auto">
          <a:xfrm>
            <a:off x="2133600" y="1371600"/>
            <a:ext cx="1600200" cy="585788"/>
          </a:xfrm>
          <a:prstGeom prst="rect">
            <a:avLst/>
          </a:prstGeom>
          <a:noFill/>
          <a:ln w="9525">
            <a:noFill/>
            <a:miter lim="800000"/>
            <a:headEnd/>
            <a:tailEnd/>
          </a:ln>
        </p:spPr>
        <p:txBody>
          <a:bodyPr lIns="0" tIns="36000" rIns="0" bIns="0" anchorCtr="1">
            <a:prstTxWarp prst="textNoShape">
              <a:avLst/>
            </a:prstTxWarp>
            <a:spAutoFit/>
          </a:bodyPr>
          <a:lstStyle/>
          <a:p>
            <a:pPr eaLnBrk="0" hangingPunct="0">
              <a:spcBef>
                <a:spcPct val="20000"/>
              </a:spcBef>
              <a:buFont typeface="Arial" charset="0"/>
              <a:buNone/>
            </a:pPr>
            <a:r>
              <a:rPr lang="en-US" sz="1800" b="1"/>
              <a:t>Take a sip </a:t>
            </a:r>
            <a:br>
              <a:rPr lang="en-US" sz="1800" b="1"/>
            </a:br>
            <a:r>
              <a:rPr lang="en-US" sz="1800" b="1"/>
              <a:t>of HACCP</a:t>
            </a:r>
          </a:p>
        </p:txBody>
      </p:sp>
      <p:sp>
        <p:nvSpPr>
          <p:cNvPr id="3089" name="Rectangle 5"/>
          <p:cNvSpPr>
            <a:spLocks noChangeArrowheads="1"/>
          </p:cNvSpPr>
          <p:nvPr/>
        </p:nvSpPr>
        <p:spPr bwMode="auto">
          <a:xfrm>
            <a:off x="428596" y="1371600"/>
            <a:ext cx="1705004" cy="585788"/>
          </a:xfrm>
          <a:prstGeom prst="rect">
            <a:avLst/>
          </a:prstGeom>
          <a:noFill/>
          <a:ln w="9525">
            <a:noFill/>
            <a:miter lim="800000"/>
            <a:headEnd/>
            <a:tailEnd/>
          </a:ln>
        </p:spPr>
        <p:txBody>
          <a:bodyPr wrap="square" lIns="0" tIns="36000" rIns="0" bIns="0" anchorCtr="1">
            <a:prstTxWarp prst="textNoShape">
              <a:avLst/>
            </a:prstTxWarp>
            <a:spAutoFit/>
          </a:bodyPr>
          <a:lstStyle/>
          <a:p>
            <a:pPr eaLnBrk="0" hangingPunct="0">
              <a:spcBef>
                <a:spcPct val="20000"/>
              </a:spcBef>
              <a:buFont typeface="Arial" charset="0"/>
              <a:buNone/>
            </a:pPr>
            <a:r>
              <a:rPr lang="en-US" sz="1800" b="1" dirty="0"/>
              <a:t>Don’t bug </a:t>
            </a:r>
            <a:r>
              <a:rPr lang="en-US" sz="1800" b="1" dirty="0" smtClean="0"/>
              <a:t>me, </a:t>
            </a:r>
            <a:r>
              <a:rPr lang="en-US" sz="1800" b="1" dirty="0"/>
              <a:t>you pest</a:t>
            </a:r>
            <a:endParaRPr lang="en-US" sz="1800" dirty="0"/>
          </a:p>
        </p:txBody>
      </p:sp>
      <p:sp>
        <p:nvSpPr>
          <p:cNvPr id="3090" name="Line 36"/>
          <p:cNvSpPr>
            <a:spLocks noChangeShapeType="1"/>
          </p:cNvSpPr>
          <p:nvPr/>
        </p:nvSpPr>
        <p:spPr bwMode="auto">
          <a:xfrm>
            <a:off x="420688" y="2209800"/>
            <a:ext cx="8266112" cy="0"/>
          </a:xfrm>
          <a:prstGeom prst="line">
            <a:avLst/>
          </a:prstGeom>
          <a:noFill/>
          <a:ln w="19050">
            <a:solidFill>
              <a:schemeClr val="tx1"/>
            </a:solidFill>
            <a:round/>
            <a:headEnd/>
            <a:tailEnd/>
          </a:ln>
        </p:spPr>
        <p:txBody>
          <a:bodyPr lIns="0" tIns="36000" rIns="0" bIns="0" anchorCtr="1">
            <a:prstTxWarp prst="textNoShape">
              <a:avLst/>
            </a:prstTxWarp>
            <a:spAutoFit/>
          </a:bodyPr>
          <a:lstStyle/>
          <a:p>
            <a:endParaRPr lang="en-US"/>
          </a:p>
        </p:txBody>
      </p:sp>
      <p:sp>
        <p:nvSpPr>
          <p:cNvPr id="3091" name="Line 37"/>
          <p:cNvSpPr>
            <a:spLocks noChangeShapeType="1"/>
          </p:cNvSpPr>
          <p:nvPr/>
        </p:nvSpPr>
        <p:spPr bwMode="auto">
          <a:xfrm>
            <a:off x="420688" y="2819400"/>
            <a:ext cx="8266112" cy="0"/>
          </a:xfrm>
          <a:prstGeom prst="line">
            <a:avLst/>
          </a:prstGeom>
          <a:noFill/>
          <a:ln w="19050">
            <a:solidFill>
              <a:schemeClr val="tx1"/>
            </a:solidFill>
            <a:round/>
            <a:headEnd/>
            <a:tailEnd/>
          </a:ln>
        </p:spPr>
        <p:txBody>
          <a:bodyPr lIns="0" tIns="36000" rIns="0" bIns="0" anchorCtr="1">
            <a:prstTxWarp prst="textNoShape">
              <a:avLst/>
            </a:prstTxWarp>
            <a:spAutoFit/>
          </a:bodyPr>
          <a:lstStyle/>
          <a:p>
            <a:endParaRPr lang="en-US"/>
          </a:p>
        </p:txBody>
      </p:sp>
      <p:sp>
        <p:nvSpPr>
          <p:cNvPr id="3092" name="Line 38"/>
          <p:cNvSpPr>
            <a:spLocks noChangeShapeType="1"/>
          </p:cNvSpPr>
          <p:nvPr/>
        </p:nvSpPr>
        <p:spPr bwMode="auto">
          <a:xfrm>
            <a:off x="420688" y="3429000"/>
            <a:ext cx="8266112" cy="0"/>
          </a:xfrm>
          <a:prstGeom prst="line">
            <a:avLst/>
          </a:prstGeom>
          <a:noFill/>
          <a:ln w="19050">
            <a:solidFill>
              <a:schemeClr val="tx1"/>
            </a:solidFill>
            <a:round/>
            <a:headEnd/>
            <a:tailEnd/>
          </a:ln>
        </p:spPr>
        <p:txBody>
          <a:bodyPr lIns="0" tIns="36000" rIns="0" bIns="0" anchorCtr="1">
            <a:prstTxWarp prst="textNoShape">
              <a:avLst/>
            </a:prstTxWarp>
            <a:spAutoFit/>
          </a:bodyPr>
          <a:lstStyle/>
          <a:p>
            <a:endParaRPr lang="en-US"/>
          </a:p>
        </p:txBody>
      </p:sp>
      <p:sp>
        <p:nvSpPr>
          <p:cNvPr id="3093" name="Line 39"/>
          <p:cNvSpPr>
            <a:spLocks noChangeShapeType="1"/>
          </p:cNvSpPr>
          <p:nvPr/>
        </p:nvSpPr>
        <p:spPr bwMode="auto">
          <a:xfrm>
            <a:off x="420688" y="4038600"/>
            <a:ext cx="8266112" cy="0"/>
          </a:xfrm>
          <a:prstGeom prst="line">
            <a:avLst/>
          </a:prstGeom>
          <a:noFill/>
          <a:ln w="19050">
            <a:solidFill>
              <a:schemeClr val="tx1"/>
            </a:solidFill>
            <a:round/>
            <a:headEnd/>
            <a:tailEnd/>
          </a:ln>
        </p:spPr>
        <p:txBody>
          <a:bodyPr lIns="0" tIns="36000" rIns="0" bIns="0" anchorCtr="1">
            <a:prstTxWarp prst="textNoShape">
              <a:avLst/>
            </a:prstTxWarp>
            <a:spAutoFit/>
          </a:bodyPr>
          <a:lstStyle/>
          <a:p>
            <a:endParaRPr lang="en-US"/>
          </a:p>
        </p:txBody>
      </p:sp>
      <p:sp>
        <p:nvSpPr>
          <p:cNvPr id="3094" name="Line 40"/>
          <p:cNvSpPr>
            <a:spLocks noChangeShapeType="1"/>
          </p:cNvSpPr>
          <p:nvPr/>
        </p:nvSpPr>
        <p:spPr bwMode="auto">
          <a:xfrm>
            <a:off x="420688" y="4648200"/>
            <a:ext cx="8266112" cy="0"/>
          </a:xfrm>
          <a:prstGeom prst="line">
            <a:avLst/>
          </a:prstGeom>
          <a:noFill/>
          <a:ln w="19050">
            <a:solidFill>
              <a:schemeClr val="tx1"/>
            </a:solidFill>
            <a:round/>
            <a:headEnd/>
            <a:tailEnd/>
          </a:ln>
        </p:spPr>
        <p:txBody>
          <a:bodyPr lIns="0" tIns="36000" rIns="0" bIns="0" anchorCtr="1">
            <a:prstTxWarp prst="textNoShape">
              <a:avLst/>
            </a:prstTxWarp>
            <a:spAutoFit/>
          </a:bodyPr>
          <a:lstStyle/>
          <a:p>
            <a:endParaRPr lang="en-US"/>
          </a:p>
        </p:txBody>
      </p:sp>
      <p:sp>
        <p:nvSpPr>
          <p:cNvPr id="3095" name="Title 1">
            <a:hlinkClick r:id="rId8" action="ppaction://hlinksldjump"/>
          </p:cNvPr>
          <p:cNvSpPr>
            <a:spLocks/>
          </p:cNvSpPr>
          <p:nvPr/>
        </p:nvSpPr>
        <p:spPr bwMode="auto">
          <a:xfrm>
            <a:off x="450850" y="5562600"/>
            <a:ext cx="2209800" cy="381000"/>
          </a:xfrm>
          <a:prstGeom prst="rect">
            <a:avLst/>
          </a:prstGeom>
          <a:solidFill>
            <a:srgbClr val="4F81BD"/>
          </a:solidFill>
          <a:ln w="9525">
            <a:noFill/>
            <a:miter lim="800000"/>
            <a:headEnd/>
            <a:tailEnd/>
          </a:ln>
        </p:spPr>
        <p:txBody>
          <a:bodyPr lIns="0" tIns="0" rIns="0" bIns="0">
            <a:prstTxWarp prst="textNoShape">
              <a:avLst/>
            </a:prstTxWarp>
          </a:bodyPr>
          <a:lstStyle/>
          <a:p>
            <a:pPr algn="ctr"/>
            <a:r>
              <a:rPr lang="en-GB" sz="1800" b="1" dirty="0"/>
              <a:t>Bonus question 1</a:t>
            </a:r>
            <a:endParaRPr lang="en-US" sz="1800" b="1" dirty="0">
              <a:latin typeface="Calibri" charset="0"/>
            </a:endParaRPr>
          </a:p>
        </p:txBody>
      </p:sp>
      <p:sp>
        <p:nvSpPr>
          <p:cNvPr id="3096" name="TextBox 6">
            <a:hlinkClick r:id="rId8" action="ppaction://hlinksldjump"/>
          </p:cNvPr>
          <p:cNvSpPr txBox="1">
            <a:spLocks noChangeArrowheads="1"/>
          </p:cNvSpPr>
          <p:nvPr/>
        </p:nvSpPr>
        <p:spPr bwMode="auto">
          <a:xfrm>
            <a:off x="450850" y="5943600"/>
            <a:ext cx="2212975" cy="533400"/>
          </a:xfrm>
          <a:prstGeom prst="rect">
            <a:avLst/>
          </a:prstGeom>
          <a:solidFill>
            <a:schemeClr val="accent1">
              <a:alpha val="65881"/>
            </a:schemeClr>
          </a:solidFill>
          <a:ln w="9525">
            <a:noFill/>
            <a:miter lim="800000"/>
            <a:headEnd/>
            <a:tailEnd/>
          </a:ln>
        </p:spPr>
        <p:txBody>
          <a:bodyPr wrap="none" bIns="36000">
            <a:prstTxWarp prst="textNoShape">
              <a:avLst/>
            </a:prstTxWarp>
          </a:bodyPr>
          <a:lstStyle/>
          <a:p>
            <a:pPr algn="ctr"/>
            <a:r>
              <a:rPr lang="en-US" sz="3200" dirty="0"/>
              <a:t>Points</a:t>
            </a:r>
            <a:r>
              <a:rPr lang="en-US" sz="3200" b="1" dirty="0"/>
              <a:t> </a:t>
            </a:r>
            <a:r>
              <a:rPr lang="en-US" sz="3200" b="1" dirty="0" smtClean="0"/>
              <a:t>x2</a:t>
            </a:r>
            <a:endParaRPr lang="en-US" sz="3200" b="1" dirty="0"/>
          </a:p>
        </p:txBody>
      </p:sp>
      <p:sp>
        <p:nvSpPr>
          <p:cNvPr id="3097" name="Title 1">
            <a:hlinkClick r:id="rId9" action="ppaction://hlinksldjump"/>
          </p:cNvPr>
          <p:cNvSpPr>
            <a:spLocks/>
          </p:cNvSpPr>
          <p:nvPr/>
        </p:nvSpPr>
        <p:spPr bwMode="auto">
          <a:xfrm>
            <a:off x="6477000" y="5562600"/>
            <a:ext cx="2209800" cy="381000"/>
          </a:xfrm>
          <a:prstGeom prst="rect">
            <a:avLst/>
          </a:prstGeom>
          <a:solidFill>
            <a:srgbClr val="4F81BD"/>
          </a:solidFill>
          <a:ln w="9525">
            <a:noFill/>
            <a:miter lim="800000"/>
            <a:headEnd/>
            <a:tailEnd/>
          </a:ln>
        </p:spPr>
        <p:txBody>
          <a:bodyPr lIns="0" tIns="0" rIns="0" bIns="0">
            <a:prstTxWarp prst="textNoShape">
              <a:avLst/>
            </a:prstTxWarp>
          </a:bodyPr>
          <a:lstStyle/>
          <a:p>
            <a:pPr algn="ctr"/>
            <a:r>
              <a:rPr lang="en-GB" sz="1800" b="1"/>
              <a:t>Bonus question 2</a:t>
            </a:r>
            <a:endParaRPr lang="en-US" sz="1800" b="1">
              <a:latin typeface="Calibri" charset="0"/>
            </a:endParaRPr>
          </a:p>
        </p:txBody>
      </p:sp>
      <p:sp>
        <p:nvSpPr>
          <p:cNvPr id="3098" name="TextBox 6">
            <a:hlinkClick r:id="rId9" action="ppaction://hlinksldjump"/>
          </p:cNvPr>
          <p:cNvSpPr txBox="1">
            <a:spLocks noChangeArrowheads="1"/>
          </p:cNvSpPr>
          <p:nvPr/>
        </p:nvSpPr>
        <p:spPr bwMode="auto">
          <a:xfrm>
            <a:off x="6477000" y="5943600"/>
            <a:ext cx="2212975" cy="533400"/>
          </a:xfrm>
          <a:prstGeom prst="rect">
            <a:avLst/>
          </a:prstGeom>
          <a:solidFill>
            <a:schemeClr val="accent1">
              <a:alpha val="65881"/>
            </a:schemeClr>
          </a:solidFill>
          <a:ln w="9525">
            <a:noFill/>
            <a:miter lim="800000"/>
            <a:headEnd/>
            <a:tailEnd/>
          </a:ln>
        </p:spPr>
        <p:txBody>
          <a:bodyPr wrap="none" bIns="36000">
            <a:prstTxWarp prst="textNoShape">
              <a:avLst/>
            </a:prstTxWarp>
          </a:bodyPr>
          <a:lstStyle/>
          <a:p>
            <a:pPr algn="ctr"/>
            <a:r>
              <a:rPr lang="en-US" sz="3200" dirty="0"/>
              <a:t>Points</a:t>
            </a:r>
            <a:r>
              <a:rPr lang="en-US" sz="3200" b="1" dirty="0"/>
              <a:t> </a:t>
            </a:r>
            <a:r>
              <a:rPr lang="en-US" sz="3200" b="1" dirty="0" smtClean="0"/>
              <a:t>x3</a:t>
            </a:r>
            <a:endParaRPr lang="en-US" sz="3200" b="1" dirty="0"/>
          </a:p>
        </p:txBody>
      </p:sp>
      <p:sp>
        <p:nvSpPr>
          <p:cNvPr id="3099" name="Rectangle 30">
            <a:hlinkClick r:id="rId10" action="ppaction://hlinksldjump"/>
          </p:cNvPr>
          <p:cNvSpPr>
            <a:spLocks noChangeArrowheads="1"/>
          </p:cNvSpPr>
          <p:nvPr/>
        </p:nvSpPr>
        <p:spPr bwMode="auto">
          <a:xfrm>
            <a:off x="2209800" y="4748213"/>
            <a:ext cx="1439863" cy="395287"/>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a:t>500</a:t>
            </a:r>
            <a:endParaRPr lang="en-US" sz="1800"/>
          </a:p>
        </p:txBody>
      </p:sp>
      <p:sp>
        <p:nvSpPr>
          <p:cNvPr id="3100" name="Rectangle 25">
            <a:hlinkClick r:id="rId11" action="ppaction://hlinksldjump"/>
          </p:cNvPr>
          <p:cNvSpPr>
            <a:spLocks noChangeArrowheads="1"/>
          </p:cNvSpPr>
          <p:nvPr/>
        </p:nvSpPr>
        <p:spPr bwMode="auto">
          <a:xfrm>
            <a:off x="2209800" y="4138613"/>
            <a:ext cx="1439863" cy="395287"/>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a:t>400</a:t>
            </a:r>
          </a:p>
        </p:txBody>
      </p:sp>
      <p:sp>
        <p:nvSpPr>
          <p:cNvPr id="3101" name="Rectangle 20">
            <a:hlinkClick r:id="rId12" action="ppaction://hlinksldjump"/>
          </p:cNvPr>
          <p:cNvSpPr>
            <a:spLocks noChangeArrowheads="1"/>
          </p:cNvSpPr>
          <p:nvPr/>
        </p:nvSpPr>
        <p:spPr bwMode="auto">
          <a:xfrm>
            <a:off x="2209800" y="3505200"/>
            <a:ext cx="1439863" cy="395288"/>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a:t>300</a:t>
            </a:r>
            <a:endParaRPr lang="en-US" sz="1800"/>
          </a:p>
        </p:txBody>
      </p:sp>
      <p:sp>
        <p:nvSpPr>
          <p:cNvPr id="3102" name="Rectangle 15">
            <a:hlinkClick r:id="rId13" action="ppaction://hlinksldjump"/>
          </p:cNvPr>
          <p:cNvSpPr>
            <a:spLocks noChangeArrowheads="1"/>
          </p:cNvSpPr>
          <p:nvPr/>
        </p:nvSpPr>
        <p:spPr bwMode="auto">
          <a:xfrm>
            <a:off x="2209800" y="2913063"/>
            <a:ext cx="1439863" cy="395287"/>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a:t>200</a:t>
            </a:r>
          </a:p>
        </p:txBody>
      </p:sp>
      <p:sp>
        <p:nvSpPr>
          <p:cNvPr id="3103" name="Rectangle 10">
            <a:hlinkClick r:id="rId14" action="ppaction://hlinksldjump"/>
          </p:cNvPr>
          <p:cNvSpPr>
            <a:spLocks noChangeArrowheads="1"/>
          </p:cNvSpPr>
          <p:nvPr/>
        </p:nvSpPr>
        <p:spPr bwMode="auto">
          <a:xfrm>
            <a:off x="2197100" y="2309813"/>
            <a:ext cx="1439863" cy="395287"/>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a:t>100</a:t>
            </a:r>
            <a:endParaRPr lang="en-US" sz="1800"/>
          </a:p>
        </p:txBody>
      </p:sp>
      <p:sp>
        <p:nvSpPr>
          <p:cNvPr id="3104" name="Rectangle 30">
            <a:hlinkClick r:id="rId15" action="ppaction://hlinksldjump"/>
          </p:cNvPr>
          <p:cNvSpPr>
            <a:spLocks noChangeArrowheads="1"/>
          </p:cNvSpPr>
          <p:nvPr/>
        </p:nvSpPr>
        <p:spPr bwMode="auto">
          <a:xfrm>
            <a:off x="3848100" y="4748213"/>
            <a:ext cx="1439863" cy="395287"/>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a:t>500</a:t>
            </a:r>
            <a:endParaRPr lang="en-US" sz="1800"/>
          </a:p>
        </p:txBody>
      </p:sp>
      <p:sp>
        <p:nvSpPr>
          <p:cNvPr id="3105" name="Rectangle 25">
            <a:hlinkClick r:id="rId16" action="ppaction://hlinksldjump"/>
          </p:cNvPr>
          <p:cNvSpPr>
            <a:spLocks noChangeArrowheads="1"/>
          </p:cNvSpPr>
          <p:nvPr/>
        </p:nvSpPr>
        <p:spPr bwMode="auto">
          <a:xfrm>
            <a:off x="3848100" y="4138613"/>
            <a:ext cx="1439863" cy="395287"/>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a:t>400</a:t>
            </a:r>
          </a:p>
        </p:txBody>
      </p:sp>
      <p:sp>
        <p:nvSpPr>
          <p:cNvPr id="3106" name="Rectangle 20">
            <a:hlinkClick r:id="rId17" action="ppaction://hlinksldjump"/>
          </p:cNvPr>
          <p:cNvSpPr>
            <a:spLocks noChangeArrowheads="1"/>
          </p:cNvSpPr>
          <p:nvPr/>
        </p:nvSpPr>
        <p:spPr bwMode="auto">
          <a:xfrm>
            <a:off x="3848100" y="3505200"/>
            <a:ext cx="1439863" cy="395288"/>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a:t>300</a:t>
            </a:r>
            <a:endParaRPr lang="en-US" sz="1800"/>
          </a:p>
        </p:txBody>
      </p:sp>
      <p:sp>
        <p:nvSpPr>
          <p:cNvPr id="3107" name="Rectangle 15">
            <a:hlinkClick r:id="rId18" action="ppaction://hlinksldjump"/>
          </p:cNvPr>
          <p:cNvSpPr>
            <a:spLocks noChangeArrowheads="1"/>
          </p:cNvSpPr>
          <p:nvPr/>
        </p:nvSpPr>
        <p:spPr bwMode="auto">
          <a:xfrm>
            <a:off x="3848100" y="2913063"/>
            <a:ext cx="1439863" cy="395287"/>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a:t>200</a:t>
            </a:r>
          </a:p>
        </p:txBody>
      </p:sp>
      <p:sp>
        <p:nvSpPr>
          <p:cNvPr id="3108" name="Rectangle 10">
            <a:hlinkClick r:id="rId19" action="ppaction://hlinksldjump"/>
          </p:cNvPr>
          <p:cNvSpPr>
            <a:spLocks noChangeArrowheads="1"/>
          </p:cNvSpPr>
          <p:nvPr/>
        </p:nvSpPr>
        <p:spPr bwMode="auto">
          <a:xfrm>
            <a:off x="3835400" y="2309813"/>
            <a:ext cx="1439863" cy="395287"/>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a:t>100</a:t>
            </a:r>
            <a:endParaRPr lang="en-US" sz="1800"/>
          </a:p>
        </p:txBody>
      </p:sp>
      <p:sp>
        <p:nvSpPr>
          <p:cNvPr id="3109" name="Rectangle 30">
            <a:hlinkClick r:id="rId20" action="ppaction://hlinksldjump"/>
          </p:cNvPr>
          <p:cNvSpPr>
            <a:spLocks noChangeArrowheads="1"/>
          </p:cNvSpPr>
          <p:nvPr/>
        </p:nvSpPr>
        <p:spPr bwMode="auto">
          <a:xfrm>
            <a:off x="5499100" y="4748213"/>
            <a:ext cx="1439863" cy="395287"/>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a:t>500</a:t>
            </a:r>
            <a:endParaRPr lang="en-US" sz="1800"/>
          </a:p>
        </p:txBody>
      </p:sp>
      <p:sp>
        <p:nvSpPr>
          <p:cNvPr id="3110" name="Rectangle 25">
            <a:hlinkClick r:id="rId21" action="ppaction://hlinksldjump"/>
          </p:cNvPr>
          <p:cNvSpPr>
            <a:spLocks noChangeArrowheads="1"/>
          </p:cNvSpPr>
          <p:nvPr/>
        </p:nvSpPr>
        <p:spPr bwMode="auto">
          <a:xfrm>
            <a:off x="5499100" y="4138613"/>
            <a:ext cx="1439863" cy="395287"/>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a:t>400</a:t>
            </a:r>
          </a:p>
        </p:txBody>
      </p:sp>
      <p:sp>
        <p:nvSpPr>
          <p:cNvPr id="3111" name="Rectangle 20">
            <a:hlinkClick r:id="rId22" action="ppaction://hlinksldjump"/>
          </p:cNvPr>
          <p:cNvSpPr>
            <a:spLocks noChangeArrowheads="1"/>
          </p:cNvSpPr>
          <p:nvPr/>
        </p:nvSpPr>
        <p:spPr bwMode="auto">
          <a:xfrm>
            <a:off x="5499100" y="3505200"/>
            <a:ext cx="1439863" cy="395288"/>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a:t>300</a:t>
            </a:r>
            <a:endParaRPr lang="en-US" sz="1800"/>
          </a:p>
        </p:txBody>
      </p:sp>
      <p:sp>
        <p:nvSpPr>
          <p:cNvPr id="3112" name="Rectangle 15">
            <a:hlinkClick r:id="rId23" action="ppaction://hlinksldjump"/>
          </p:cNvPr>
          <p:cNvSpPr>
            <a:spLocks noChangeArrowheads="1"/>
          </p:cNvSpPr>
          <p:nvPr/>
        </p:nvSpPr>
        <p:spPr bwMode="auto">
          <a:xfrm>
            <a:off x="5499100" y="2913063"/>
            <a:ext cx="1439863" cy="395287"/>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a:t>200</a:t>
            </a:r>
          </a:p>
        </p:txBody>
      </p:sp>
      <p:sp>
        <p:nvSpPr>
          <p:cNvPr id="3113" name="Rectangle 10">
            <a:hlinkClick r:id="rId24" action="ppaction://hlinksldjump"/>
          </p:cNvPr>
          <p:cNvSpPr>
            <a:spLocks noChangeArrowheads="1"/>
          </p:cNvSpPr>
          <p:nvPr/>
        </p:nvSpPr>
        <p:spPr bwMode="auto">
          <a:xfrm>
            <a:off x="5486400" y="2309813"/>
            <a:ext cx="1439863" cy="395287"/>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a:t>100</a:t>
            </a:r>
            <a:endParaRPr lang="en-US" sz="1800"/>
          </a:p>
        </p:txBody>
      </p:sp>
      <p:sp>
        <p:nvSpPr>
          <p:cNvPr id="3114" name="Rectangle 30">
            <a:hlinkClick r:id="rId25" action="ppaction://hlinksldjump"/>
          </p:cNvPr>
          <p:cNvSpPr>
            <a:spLocks noChangeArrowheads="1"/>
          </p:cNvSpPr>
          <p:nvPr/>
        </p:nvSpPr>
        <p:spPr bwMode="auto">
          <a:xfrm>
            <a:off x="7162800" y="4748213"/>
            <a:ext cx="1439863" cy="395287"/>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dirty="0"/>
              <a:t>500</a:t>
            </a:r>
            <a:endParaRPr lang="en-US" sz="1800" dirty="0"/>
          </a:p>
        </p:txBody>
      </p:sp>
      <p:sp>
        <p:nvSpPr>
          <p:cNvPr id="3115" name="Rectangle 25">
            <a:hlinkClick r:id="rId26" action="ppaction://hlinksldjump"/>
          </p:cNvPr>
          <p:cNvSpPr>
            <a:spLocks noChangeArrowheads="1"/>
          </p:cNvSpPr>
          <p:nvPr/>
        </p:nvSpPr>
        <p:spPr bwMode="auto">
          <a:xfrm>
            <a:off x="7162800" y="4138613"/>
            <a:ext cx="1439863" cy="395287"/>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a:t>400</a:t>
            </a:r>
          </a:p>
        </p:txBody>
      </p:sp>
      <p:sp>
        <p:nvSpPr>
          <p:cNvPr id="3116" name="Rectangle 20">
            <a:hlinkClick r:id="rId27" action="ppaction://hlinksldjump"/>
          </p:cNvPr>
          <p:cNvSpPr>
            <a:spLocks noChangeArrowheads="1"/>
          </p:cNvSpPr>
          <p:nvPr/>
        </p:nvSpPr>
        <p:spPr bwMode="auto">
          <a:xfrm>
            <a:off x="7162800" y="3505200"/>
            <a:ext cx="1439863" cy="395288"/>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a:t>300</a:t>
            </a:r>
            <a:endParaRPr lang="en-US" sz="1800"/>
          </a:p>
        </p:txBody>
      </p:sp>
      <p:sp>
        <p:nvSpPr>
          <p:cNvPr id="3117" name="Rectangle 15">
            <a:hlinkClick r:id="rId28" action="ppaction://hlinksldjump"/>
          </p:cNvPr>
          <p:cNvSpPr>
            <a:spLocks noChangeArrowheads="1"/>
          </p:cNvSpPr>
          <p:nvPr/>
        </p:nvSpPr>
        <p:spPr bwMode="auto">
          <a:xfrm>
            <a:off x="7162800" y="2913063"/>
            <a:ext cx="1439863" cy="395287"/>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a:t>200</a:t>
            </a:r>
          </a:p>
        </p:txBody>
      </p:sp>
      <p:sp>
        <p:nvSpPr>
          <p:cNvPr id="3118" name="Rectangle 10">
            <a:hlinkClick r:id="rId29" action="ppaction://hlinksldjump"/>
          </p:cNvPr>
          <p:cNvSpPr>
            <a:spLocks noChangeArrowheads="1"/>
          </p:cNvSpPr>
          <p:nvPr/>
        </p:nvSpPr>
        <p:spPr bwMode="auto">
          <a:xfrm>
            <a:off x="7150100" y="2309813"/>
            <a:ext cx="1439863" cy="395287"/>
          </a:xfrm>
          <a:prstGeom prst="rect">
            <a:avLst/>
          </a:prstGeom>
          <a:noFill/>
          <a:ln w="9525">
            <a:noFill/>
            <a:miter lim="800000"/>
            <a:headEnd/>
            <a:tailEnd/>
          </a:ln>
        </p:spPr>
        <p:txBody>
          <a:bodyPr lIns="0" tIns="0" rIns="0" bIns="0" anchor="ctr" anchorCtr="1">
            <a:prstTxWarp prst="textNoShape">
              <a:avLst/>
            </a:prstTxWarp>
          </a:bodyPr>
          <a:lstStyle/>
          <a:p>
            <a:pPr eaLnBrk="0" hangingPunct="0">
              <a:lnSpc>
                <a:spcPct val="90000"/>
              </a:lnSpc>
              <a:spcBef>
                <a:spcPct val="20000"/>
              </a:spcBef>
              <a:buFont typeface="Arial" charset="0"/>
              <a:buNone/>
            </a:pPr>
            <a:r>
              <a:rPr lang="en-US" sz="2000" b="1"/>
              <a:t>100</a:t>
            </a:r>
            <a:endParaRPr lang="en-US" sz="1800"/>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AutoShape 2">
            <a:hlinkClick r:id="rId3" action="ppaction://hlinksldjump"/>
          </p:cNvPr>
          <p:cNvSpPr>
            <a:spLocks noChangeArrowheads="1"/>
          </p:cNvSpPr>
          <p:nvPr/>
        </p:nvSpPr>
        <p:spPr bwMode="auto">
          <a:xfrm>
            <a:off x="450850" y="838200"/>
            <a:ext cx="8232775" cy="5334000"/>
          </a:xfrm>
          <a:prstGeom prst="irregularSeal1">
            <a:avLst/>
          </a:prstGeom>
          <a:gradFill rotWithShape="0">
            <a:gsLst>
              <a:gs pos="0">
                <a:schemeClr val="accent2"/>
              </a:gs>
              <a:gs pos="100000">
                <a:srgbClr val="A0F640"/>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81923" name="Rectangle 3"/>
          <p:cNvSpPr>
            <a:spLocks noChangeArrowheads="1"/>
          </p:cNvSpPr>
          <p:nvPr/>
        </p:nvSpPr>
        <p:spPr bwMode="auto">
          <a:xfrm>
            <a:off x="1981200" y="3138488"/>
            <a:ext cx="5181600" cy="519112"/>
          </a:xfrm>
          <a:prstGeom prst="rect">
            <a:avLst/>
          </a:prstGeom>
          <a:noFill/>
          <a:ln w="9525">
            <a:noFill/>
            <a:miter lim="800000"/>
            <a:headEnd/>
            <a:tailEnd/>
          </a:ln>
        </p:spPr>
        <p:txBody>
          <a:bodyPr>
            <a:prstTxWarp prst="textNoShape">
              <a:avLst/>
            </a:prstTxWarp>
            <a:spAutoFit/>
          </a:bodyPr>
          <a:lstStyle/>
          <a:p>
            <a:pPr algn="ctr">
              <a:spcBef>
                <a:spcPct val="20000"/>
              </a:spcBef>
              <a:buFont typeface="Arial" charset="0"/>
              <a:buNone/>
            </a:pPr>
            <a:r>
              <a:rPr lang="en-US" sz="2800" b="1"/>
              <a:t>The rice must be discarded</a:t>
            </a:r>
          </a:p>
        </p:txBody>
      </p:sp>
      <p:sp>
        <p:nvSpPr>
          <p:cNvPr id="21508"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21509"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81922"/>
                                        </p:tgtEl>
                                        <p:attrNameLst>
                                          <p:attrName>style.visibility</p:attrName>
                                        </p:attrNameLst>
                                      </p:cBhvr>
                                      <p:to>
                                        <p:strVal val="visible"/>
                                      </p:to>
                                    </p:set>
                                    <p:animEffect transition="in" filter="dissolve">
                                      <p:cBhvr>
                                        <p:cTn id="7" dur="2000"/>
                                        <p:tgtEl>
                                          <p:spTgt spid="81922"/>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81923"/>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animBg="1"/>
      <p:bldP spid="8192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5"/>
          <p:cNvSpPr>
            <a:spLocks noChangeArrowheads="1"/>
          </p:cNvSpPr>
          <p:nvPr/>
        </p:nvSpPr>
        <p:spPr bwMode="auto">
          <a:xfrm>
            <a:off x="304800" y="1066800"/>
            <a:ext cx="8534400" cy="3352800"/>
          </a:xfrm>
          <a:prstGeom prst="wedgeRectCallout">
            <a:avLst>
              <a:gd name="adj1" fmla="val -46542"/>
              <a:gd name="adj2" fmla="val 101514"/>
            </a:avLst>
          </a:prstGeom>
          <a:solidFill>
            <a:srgbClr val="A0F640"/>
          </a:solidFill>
          <a:ln w="19050">
            <a:solidFill>
              <a:schemeClr val="bg1"/>
            </a:solidFill>
            <a:miter lim="800000"/>
            <a:headEnd/>
            <a:tailEnd/>
          </a:ln>
        </p:spPr>
        <p:txBody>
          <a:bodyPr wrap="none" anchor="ctr">
            <a:prstTxWarp prst="textNoShape">
              <a:avLst/>
            </a:prstTxWarp>
          </a:bodyPr>
          <a:lstStyle/>
          <a:p>
            <a:pPr algn="ctr"/>
            <a:endParaRPr lang="en-US" sz="1800">
              <a:solidFill>
                <a:srgbClr val="49FFA2"/>
              </a:solidFill>
            </a:endParaRPr>
          </a:p>
        </p:txBody>
      </p:sp>
      <p:sp>
        <p:nvSpPr>
          <p:cNvPr id="22531" name="Title 1"/>
          <p:cNvSpPr>
            <a:spLocks/>
          </p:cNvSpPr>
          <p:nvPr/>
        </p:nvSpPr>
        <p:spPr bwMode="auto">
          <a:xfrm>
            <a:off x="454026" y="295275"/>
            <a:ext cx="8232775" cy="914400"/>
          </a:xfrm>
          <a:prstGeom prst="rect">
            <a:avLst/>
          </a:prstGeom>
          <a:noFill/>
          <a:ln w="9525">
            <a:noFill/>
            <a:miter lim="800000"/>
            <a:headEnd/>
            <a:tailEnd/>
          </a:ln>
        </p:spPr>
        <p:txBody>
          <a:bodyPr>
            <a:prstTxWarp prst="textNoShape">
              <a:avLst/>
            </a:prstTxWarp>
          </a:bodyPr>
          <a:lstStyle/>
          <a:p>
            <a:pPr algn="ctr"/>
            <a:r>
              <a:rPr lang="en-US" sz="4000" b="1" dirty="0">
                <a:solidFill>
                  <a:srgbClr val="A0F640"/>
                </a:solidFill>
              </a:rPr>
              <a:t>Take a </a:t>
            </a:r>
            <a:r>
              <a:rPr lang="en-US" sz="4000" b="1" dirty="0" smtClean="0">
                <a:solidFill>
                  <a:srgbClr val="A0F640"/>
                </a:solidFill>
              </a:rPr>
              <a:t>sip </a:t>
            </a:r>
            <a:r>
              <a:rPr lang="en-US" sz="4000" b="1" dirty="0">
                <a:solidFill>
                  <a:srgbClr val="A0F640"/>
                </a:solidFill>
              </a:rPr>
              <a:t>of HACCP</a:t>
            </a:r>
            <a:endParaRPr lang="en-US" sz="4000" dirty="0">
              <a:solidFill>
                <a:srgbClr val="A0F640"/>
              </a:solidFill>
              <a:latin typeface="Calibri" charset="0"/>
            </a:endParaRPr>
          </a:p>
        </p:txBody>
      </p:sp>
      <p:sp>
        <p:nvSpPr>
          <p:cNvPr id="22532"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A0F640"/>
          </a:solidFill>
          <a:ln w="9525">
            <a:noFill/>
            <a:miter lim="800000"/>
            <a:headEnd/>
            <a:tailEnd/>
          </a:ln>
        </p:spPr>
        <p:txBody>
          <a:bodyPr>
            <a:prstTxWarp prst="textNoShape">
              <a:avLst/>
            </a:prstTxWarp>
            <a:spAutoFit/>
          </a:bodyPr>
          <a:lstStyle/>
          <a:p>
            <a:pPr algn="ctr"/>
            <a:r>
              <a:rPr lang="en-US" sz="9200" b="1"/>
              <a:t>500</a:t>
            </a:r>
          </a:p>
        </p:txBody>
      </p:sp>
      <p:sp>
        <p:nvSpPr>
          <p:cNvPr id="22533" name="Content Placeholder 2"/>
          <p:cNvSpPr>
            <a:spLocks noGrp="1"/>
          </p:cNvSpPr>
          <p:nvPr>
            <p:ph idx="1"/>
          </p:nvPr>
        </p:nvSpPr>
        <p:spPr>
          <a:xfrm>
            <a:off x="539750" y="1798638"/>
            <a:ext cx="8143875" cy="1447800"/>
          </a:xfrm>
        </p:spPr>
        <p:txBody>
          <a:bodyPr/>
          <a:lstStyle/>
          <a:p>
            <a:pPr marL="0" indent="0" eaLnBrk="1" hangingPunct="1">
              <a:lnSpc>
                <a:spcPts val="3500"/>
              </a:lnSpc>
              <a:buFont typeface="Arial" charset="0"/>
              <a:buNone/>
            </a:pPr>
            <a:r>
              <a:rPr lang="en-US" dirty="0">
                <a:latin typeface="Arial" charset="0"/>
                <a:ea typeface="ＭＳ Ｐゴシック" charset="-128"/>
                <a:cs typeface="ＭＳ Ｐゴシック" charset="-128"/>
              </a:rPr>
              <a:t>G</a:t>
            </a:r>
            <a:r>
              <a:rPr lang="en-US" dirty="0" smtClean="0">
                <a:latin typeface="Arial" charset="0"/>
                <a:ea typeface="ＭＳ Ｐゴシック" charset="-128"/>
                <a:cs typeface="ＭＳ Ｐゴシック" charset="-128"/>
              </a:rPr>
              <a:t>ive </a:t>
            </a:r>
            <a:r>
              <a:rPr lang="en-US" dirty="0">
                <a:latin typeface="Arial" charset="0"/>
                <a:ea typeface="ＭＳ Ｐゴシック" charset="-128"/>
                <a:cs typeface="ＭＳ Ｐゴシック" charset="-128"/>
              </a:rPr>
              <a:t>two examples of </a:t>
            </a:r>
            <a:r>
              <a:rPr lang="en-US" dirty="0" smtClean="0">
                <a:latin typeface="Arial" charset="0"/>
                <a:ea typeface="ＭＳ Ｐゴシック" charset="-128"/>
                <a:cs typeface="ＭＳ Ｐゴシック" charset="-128"/>
              </a:rPr>
              <a:t>SOPs </a:t>
            </a:r>
            <a:r>
              <a:rPr lang="en-US" dirty="0">
                <a:latin typeface="Arial" charset="0"/>
                <a:ea typeface="ＭＳ Ｐゴシック" charset="-128"/>
                <a:cs typeface="ＭＳ Ｐゴシック" charset="-128"/>
              </a:rPr>
              <a:t>that support the HACCP </a:t>
            </a:r>
            <a:r>
              <a:rPr lang="en-US" dirty="0" smtClean="0">
                <a:latin typeface="Arial" charset="0"/>
                <a:ea typeface="ＭＳ Ｐゴシック" charset="-128"/>
                <a:cs typeface="ＭＳ Ｐゴシック" charset="-128"/>
              </a:rPr>
              <a:t>plan.</a:t>
            </a:r>
            <a:endParaRPr lang="en-US" dirty="0">
              <a:latin typeface="Arial" charset="0"/>
              <a:ea typeface="ＭＳ Ｐゴシック" charset="-128"/>
              <a:cs typeface="ＭＳ Ｐゴシック" charset="-128"/>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AutoShape 2">
            <a:hlinkClick r:id="rId3" action="ppaction://hlinksldjump"/>
          </p:cNvPr>
          <p:cNvSpPr>
            <a:spLocks noChangeArrowheads="1"/>
          </p:cNvSpPr>
          <p:nvPr/>
        </p:nvSpPr>
        <p:spPr bwMode="auto">
          <a:xfrm>
            <a:off x="0" y="-152400"/>
            <a:ext cx="9296400" cy="7010400"/>
          </a:xfrm>
          <a:prstGeom prst="irregularSeal1">
            <a:avLst/>
          </a:prstGeom>
          <a:gradFill rotWithShape="0">
            <a:gsLst>
              <a:gs pos="0">
                <a:schemeClr val="accent2"/>
              </a:gs>
              <a:gs pos="100000">
                <a:srgbClr val="A0F640"/>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83971" name="Rectangle 3"/>
          <p:cNvSpPr>
            <a:spLocks noChangeArrowheads="1"/>
          </p:cNvSpPr>
          <p:nvPr/>
        </p:nvSpPr>
        <p:spPr bwMode="auto">
          <a:xfrm>
            <a:off x="1643042" y="2517775"/>
            <a:ext cx="5862658" cy="1387475"/>
          </a:xfrm>
          <a:prstGeom prst="rect">
            <a:avLst/>
          </a:prstGeom>
          <a:noFill/>
          <a:ln w="9525">
            <a:noFill/>
            <a:miter lim="800000"/>
            <a:headEnd/>
            <a:tailEnd/>
          </a:ln>
        </p:spPr>
        <p:txBody>
          <a:bodyPr wrap="square">
            <a:prstTxWarp prst="textNoShape">
              <a:avLst/>
            </a:prstTxWarp>
            <a:spAutoFit/>
          </a:bodyPr>
          <a:lstStyle/>
          <a:p>
            <a:pPr algn="ctr" eaLnBrk="0" hangingPunct="0">
              <a:lnSpc>
                <a:spcPts val="3400"/>
              </a:lnSpc>
            </a:pPr>
            <a:r>
              <a:rPr lang="en-GB" sz="2800" b="1" dirty="0"/>
              <a:t>Personal hygiene, </a:t>
            </a:r>
            <a:br>
              <a:rPr lang="en-GB" sz="2800" b="1" dirty="0"/>
            </a:br>
            <a:r>
              <a:rPr lang="en-GB" sz="2800" b="1" dirty="0"/>
              <a:t>pest </a:t>
            </a:r>
            <a:r>
              <a:rPr lang="en-GB" sz="2800" b="1" dirty="0" smtClean="0"/>
              <a:t>control, </a:t>
            </a:r>
            <a:r>
              <a:rPr lang="en-GB" sz="2800" b="1" dirty="0"/>
              <a:t>or cleaning and </a:t>
            </a:r>
            <a:br>
              <a:rPr lang="en-GB" sz="2800" b="1" dirty="0"/>
            </a:br>
            <a:r>
              <a:rPr lang="en-GB" sz="2800" b="1" dirty="0"/>
              <a:t>sanitizing program</a:t>
            </a:r>
            <a:endParaRPr lang="en-US" sz="2800" b="1" dirty="0"/>
          </a:p>
        </p:txBody>
      </p:sp>
      <p:sp>
        <p:nvSpPr>
          <p:cNvPr id="23556"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23557"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83970"/>
                                        </p:tgtEl>
                                        <p:attrNameLst>
                                          <p:attrName>style.visibility</p:attrName>
                                        </p:attrNameLst>
                                      </p:cBhvr>
                                      <p:to>
                                        <p:strVal val="visible"/>
                                      </p:to>
                                    </p:set>
                                    <p:animEffect transition="in" filter="dissolve">
                                      <p:cBhvr>
                                        <p:cTn id="7" dur="2000"/>
                                        <p:tgtEl>
                                          <p:spTgt spid="83970"/>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83971"/>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animBg="1"/>
      <p:bldP spid="83971"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5"/>
          <p:cNvSpPr>
            <a:spLocks noChangeArrowheads="1"/>
          </p:cNvSpPr>
          <p:nvPr/>
        </p:nvSpPr>
        <p:spPr bwMode="auto">
          <a:xfrm>
            <a:off x="304800" y="1066800"/>
            <a:ext cx="8534400" cy="3352800"/>
          </a:xfrm>
          <a:prstGeom prst="wedgeRectCallout">
            <a:avLst>
              <a:gd name="adj1" fmla="val -46542"/>
              <a:gd name="adj2" fmla="val 101514"/>
            </a:avLst>
          </a:prstGeom>
          <a:solidFill>
            <a:srgbClr val="49FFA2"/>
          </a:solidFill>
          <a:ln w="19050">
            <a:solidFill>
              <a:schemeClr val="bg1"/>
            </a:solidFill>
            <a:miter lim="800000"/>
            <a:headEnd/>
            <a:tailEnd/>
          </a:ln>
        </p:spPr>
        <p:txBody>
          <a:bodyPr wrap="none" anchor="ctr">
            <a:prstTxWarp prst="textNoShape">
              <a:avLst/>
            </a:prstTxWarp>
          </a:bodyPr>
          <a:lstStyle/>
          <a:p>
            <a:pPr algn="ctr"/>
            <a:endParaRPr lang="en-US" sz="1800">
              <a:solidFill>
                <a:srgbClr val="49FFA2"/>
              </a:solidFill>
            </a:endParaRPr>
          </a:p>
        </p:txBody>
      </p:sp>
      <p:sp>
        <p:nvSpPr>
          <p:cNvPr id="24579" name="Title 1"/>
          <p:cNvSpPr>
            <a:spLocks/>
          </p:cNvSpPr>
          <p:nvPr/>
        </p:nvSpPr>
        <p:spPr bwMode="auto">
          <a:xfrm>
            <a:off x="455613" y="304800"/>
            <a:ext cx="8232775" cy="914400"/>
          </a:xfrm>
          <a:prstGeom prst="rect">
            <a:avLst/>
          </a:prstGeom>
          <a:noFill/>
          <a:ln w="9525">
            <a:noFill/>
            <a:miter lim="800000"/>
            <a:headEnd/>
            <a:tailEnd/>
          </a:ln>
        </p:spPr>
        <p:txBody>
          <a:bodyPr>
            <a:prstTxWarp prst="textNoShape">
              <a:avLst/>
            </a:prstTxWarp>
          </a:bodyPr>
          <a:lstStyle/>
          <a:p>
            <a:pPr algn="ctr"/>
            <a:r>
              <a:rPr lang="en-US" sz="4000" b="1">
                <a:solidFill>
                  <a:srgbClr val="49FFA2"/>
                </a:solidFill>
              </a:rPr>
              <a:t>Go with the (food) flow</a:t>
            </a:r>
            <a:endParaRPr lang="en-US" sz="4000">
              <a:solidFill>
                <a:srgbClr val="49FFA2"/>
              </a:solidFill>
              <a:latin typeface="Calibri" charset="0"/>
            </a:endParaRPr>
          </a:p>
        </p:txBody>
      </p:sp>
      <p:sp>
        <p:nvSpPr>
          <p:cNvPr id="24580"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49FFA2"/>
          </a:solidFill>
          <a:ln w="9525">
            <a:noFill/>
            <a:miter lim="800000"/>
            <a:headEnd/>
            <a:tailEnd/>
          </a:ln>
        </p:spPr>
        <p:txBody>
          <a:bodyPr>
            <a:prstTxWarp prst="textNoShape">
              <a:avLst/>
            </a:prstTxWarp>
            <a:spAutoFit/>
          </a:bodyPr>
          <a:lstStyle/>
          <a:p>
            <a:pPr algn="ctr"/>
            <a:r>
              <a:rPr lang="en-US" sz="9200" b="1"/>
              <a:t>100</a:t>
            </a:r>
          </a:p>
        </p:txBody>
      </p:sp>
      <p:sp>
        <p:nvSpPr>
          <p:cNvPr id="24581" name="Content Placeholder 2"/>
          <p:cNvSpPr>
            <a:spLocks noGrp="1"/>
          </p:cNvSpPr>
          <p:nvPr>
            <p:ph idx="1"/>
          </p:nvPr>
        </p:nvSpPr>
        <p:spPr>
          <a:xfrm>
            <a:off x="500034" y="1714488"/>
            <a:ext cx="8143875" cy="2209800"/>
          </a:xfrm>
        </p:spPr>
        <p:txBody>
          <a:bodyPr/>
          <a:lstStyle/>
          <a:p>
            <a:pPr marL="0" indent="0" eaLnBrk="1" hangingPunct="1">
              <a:buFont typeface="Arial" charset="0"/>
              <a:buNone/>
            </a:pPr>
            <a:r>
              <a:rPr lang="en-US" dirty="0">
                <a:latin typeface="Arial" charset="0"/>
                <a:ea typeface="ＭＳ Ｐゴシック" charset="-128"/>
                <a:cs typeface="ＭＳ Ｐゴシック" charset="-128"/>
              </a:rPr>
              <a:t>A food handler has been asked to stop his prep work to receive a </a:t>
            </a:r>
            <a:r>
              <a:rPr lang="en-US" dirty="0" smtClean="0">
                <a:latin typeface="Arial" charset="0"/>
                <a:ea typeface="ＭＳ Ｐゴシック" charset="-128"/>
                <a:cs typeface="ＭＳ Ｐゴシック" charset="-128"/>
              </a:rPr>
              <a:t>delivery.</a:t>
            </a:r>
          </a:p>
          <a:p>
            <a:pPr marL="0" indent="0" eaLnBrk="1" hangingPunct="1">
              <a:buFont typeface="Arial" charset="0"/>
              <a:buNone/>
            </a:pPr>
            <a:r>
              <a:rPr lang="en-US" dirty="0" smtClean="0">
                <a:latin typeface="Arial" charset="0"/>
                <a:ea typeface="ＭＳ Ｐゴシック" charset="-128"/>
                <a:cs typeface="ＭＳ Ｐゴシック" charset="-128"/>
              </a:rPr>
              <a:t>What </a:t>
            </a:r>
            <a:r>
              <a:rPr lang="en-US" dirty="0">
                <a:latin typeface="Arial" charset="0"/>
                <a:ea typeface="ＭＳ Ｐゴシック" charset="-128"/>
                <a:cs typeface="ＭＳ Ｐゴシック" charset="-128"/>
              </a:rPr>
              <a:t>must he do before receiving any supplies and before returning to his prep work? </a:t>
            </a: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AutoShape 3">
            <a:hlinkClick r:id="rId3" action="ppaction://hlinksldjump"/>
          </p:cNvPr>
          <p:cNvSpPr>
            <a:spLocks noChangeArrowheads="1"/>
          </p:cNvSpPr>
          <p:nvPr/>
        </p:nvSpPr>
        <p:spPr bwMode="auto">
          <a:xfrm>
            <a:off x="1676400" y="1524000"/>
            <a:ext cx="6096000" cy="3657600"/>
          </a:xfrm>
          <a:prstGeom prst="irregularSeal1">
            <a:avLst/>
          </a:prstGeom>
          <a:gradFill rotWithShape="0">
            <a:gsLst>
              <a:gs pos="0">
                <a:schemeClr val="accent2"/>
              </a:gs>
              <a:gs pos="100000">
                <a:srgbClr val="49FFA2"/>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73730" name="Rectangle 2"/>
          <p:cNvSpPr>
            <a:spLocks noChangeArrowheads="1"/>
          </p:cNvSpPr>
          <p:nvPr/>
        </p:nvSpPr>
        <p:spPr bwMode="auto">
          <a:xfrm>
            <a:off x="2716213" y="2986088"/>
            <a:ext cx="3760787" cy="519112"/>
          </a:xfrm>
          <a:prstGeom prst="rect">
            <a:avLst/>
          </a:prstGeom>
          <a:noFill/>
          <a:ln w="9525">
            <a:noFill/>
            <a:miter lim="800000"/>
            <a:headEnd/>
            <a:tailEnd/>
          </a:ln>
        </p:spPr>
        <p:txBody>
          <a:bodyPr>
            <a:prstTxWarp prst="textNoShape">
              <a:avLst/>
            </a:prstTxWarp>
            <a:spAutoFit/>
          </a:bodyPr>
          <a:lstStyle/>
          <a:p>
            <a:pPr algn="ctr">
              <a:spcBef>
                <a:spcPct val="20000"/>
              </a:spcBef>
              <a:buFont typeface="Arial" charset="0"/>
              <a:buNone/>
            </a:pPr>
            <a:r>
              <a:rPr lang="en-GB" sz="2800" b="1" dirty="0" smtClean="0"/>
              <a:t>Wash his hands</a:t>
            </a:r>
            <a:endParaRPr lang="en-US" sz="2800" b="1" dirty="0"/>
          </a:p>
        </p:txBody>
      </p:sp>
      <p:sp>
        <p:nvSpPr>
          <p:cNvPr id="25604"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25605"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3731"/>
                                        </p:tgtEl>
                                        <p:attrNameLst>
                                          <p:attrName>style.visibility</p:attrName>
                                        </p:attrNameLst>
                                      </p:cBhvr>
                                      <p:to>
                                        <p:strVal val="visible"/>
                                      </p:to>
                                    </p:set>
                                    <p:animEffect transition="in" filter="dissolve">
                                      <p:cBhvr>
                                        <p:cTn id="7" dur="2000"/>
                                        <p:tgtEl>
                                          <p:spTgt spid="73731"/>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73730"/>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animBg="1"/>
      <p:bldP spid="73730"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5"/>
          <p:cNvSpPr>
            <a:spLocks noChangeArrowheads="1"/>
          </p:cNvSpPr>
          <p:nvPr/>
        </p:nvSpPr>
        <p:spPr bwMode="auto">
          <a:xfrm>
            <a:off x="304800" y="1066800"/>
            <a:ext cx="8534400" cy="3352800"/>
          </a:xfrm>
          <a:prstGeom prst="wedgeRectCallout">
            <a:avLst>
              <a:gd name="adj1" fmla="val -46542"/>
              <a:gd name="adj2" fmla="val 101514"/>
            </a:avLst>
          </a:prstGeom>
          <a:solidFill>
            <a:srgbClr val="49FFA2"/>
          </a:solidFill>
          <a:ln w="19050">
            <a:solidFill>
              <a:schemeClr val="bg1"/>
            </a:solidFill>
            <a:miter lim="800000"/>
            <a:headEnd/>
            <a:tailEnd/>
          </a:ln>
        </p:spPr>
        <p:txBody>
          <a:bodyPr wrap="none" anchor="ctr">
            <a:prstTxWarp prst="textNoShape">
              <a:avLst/>
            </a:prstTxWarp>
          </a:bodyPr>
          <a:lstStyle/>
          <a:p>
            <a:pPr algn="ctr"/>
            <a:endParaRPr lang="en-US" sz="1800">
              <a:solidFill>
                <a:srgbClr val="49FFA2"/>
              </a:solidFill>
            </a:endParaRPr>
          </a:p>
        </p:txBody>
      </p:sp>
      <p:sp>
        <p:nvSpPr>
          <p:cNvPr id="26627" name="Title 1"/>
          <p:cNvSpPr>
            <a:spLocks/>
          </p:cNvSpPr>
          <p:nvPr/>
        </p:nvSpPr>
        <p:spPr bwMode="auto">
          <a:xfrm>
            <a:off x="455613" y="304800"/>
            <a:ext cx="8232775" cy="914400"/>
          </a:xfrm>
          <a:prstGeom prst="rect">
            <a:avLst/>
          </a:prstGeom>
          <a:noFill/>
          <a:ln w="9525">
            <a:noFill/>
            <a:miter lim="800000"/>
            <a:headEnd/>
            <a:tailEnd/>
          </a:ln>
        </p:spPr>
        <p:txBody>
          <a:bodyPr>
            <a:prstTxWarp prst="textNoShape">
              <a:avLst/>
            </a:prstTxWarp>
          </a:bodyPr>
          <a:lstStyle/>
          <a:p>
            <a:pPr algn="ctr"/>
            <a:r>
              <a:rPr lang="en-US" sz="4000" b="1">
                <a:solidFill>
                  <a:srgbClr val="49FFA2"/>
                </a:solidFill>
              </a:rPr>
              <a:t>Go with the (food) flow</a:t>
            </a:r>
            <a:endParaRPr lang="en-US" sz="4000">
              <a:solidFill>
                <a:srgbClr val="49FFA2"/>
              </a:solidFill>
              <a:latin typeface="Calibri" charset="0"/>
            </a:endParaRPr>
          </a:p>
        </p:txBody>
      </p:sp>
      <p:sp>
        <p:nvSpPr>
          <p:cNvPr id="26628"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49FFA2"/>
          </a:solidFill>
          <a:ln w="9525">
            <a:noFill/>
            <a:miter lim="800000"/>
            <a:headEnd/>
            <a:tailEnd/>
          </a:ln>
        </p:spPr>
        <p:txBody>
          <a:bodyPr>
            <a:prstTxWarp prst="textNoShape">
              <a:avLst/>
            </a:prstTxWarp>
            <a:spAutoFit/>
          </a:bodyPr>
          <a:lstStyle/>
          <a:p>
            <a:pPr algn="ctr"/>
            <a:r>
              <a:rPr lang="en-US" sz="9200" b="1"/>
              <a:t>200</a:t>
            </a:r>
          </a:p>
        </p:txBody>
      </p:sp>
      <p:sp>
        <p:nvSpPr>
          <p:cNvPr id="26629" name="Content Placeholder 2"/>
          <p:cNvSpPr>
            <a:spLocks noGrp="1"/>
          </p:cNvSpPr>
          <p:nvPr>
            <p:ph idx="1"/>
          </p:nvPr>
        </p:nvSpPr>
        <p:spPr>
          <a:xfrm>
            <a:off x="539750" y="1798638"/>
            <a:ext cx="8143875" cy="2438400"/>
          </a:xfrm>
        </p:spPr>
        <p:txBody>
          <a:bodyPr/>
          <a:lstStyle/>
          <a:p>
            <a:pPr marL="0" indent="0" eaLnBrk="1" hangingPunct="1">
              <a:lnSpc>
                <a:spcPts val="3500"/>
              </a:lnSpc>
              <a:buFont typeface="Arial" charset="0"/>
              <a:buNone/>
            </a:pPr>
            <a:r>
              <a:rPr lang="en-US" dirty="0">
                <a:latin typeface="Arial" charset="0"/>
                <a:ea typeface="ＭＳ Ｐゴシック" charset="-128"/>
                <a:cs typeface="ＭＳ Ｐゴシック" charset="-128"/>
              </a:rPr>
              <a:t>What specific requirement makes thawing </a:t>
            </a:r>
            <a:r>
              <a:rPr lang="en-US" dirty="0" smtClean="0">
                <a:latin typeface="Arial" charset="0"/>
                <a:ea typeface="ＭＳ Ｐゴシック" charset="-128"/>
                <a:cs typeface="ＭＳ Ｐゴシック" charset="-128"/>
              </a:rPr>
              <a:t>TCS </a:t>
            </a:r>
            <a:r>
              <a:rPr lang="en-US" dirty="0" smtClean="0">
                <a:latin typeface="Arial" charset="0"/>
                <a:ea typeface="ＭＳ Ｐゴシック" charset="-128"/>
                <a:cs typeface="ＭＳ Ｐゴシック" charset="-128"/>
              </a:rPr>
              <a:t>food </a:t>
            </a:r>
            <a:r>
              <a:rPr lang="en-US" dirty="0">
                <a:latin typeface="Arial" charset="0"/>
                <a:ea typeface="ＭＳ Ｐゴシック" charset="-128"/>
                <a:cs typeface="ＭＳ Ｐゴシック" charset="-128"/>
              </a:rPr>
              <a:t>in a microwave different from thawing it in a walk-in cooler or under </a:t>
            </a:r>
            <a:r>
              <a:rPr lang="en-US" dirty="0" smtClean="0">
                <a:latin typeface="Arial" charset="0"/>
                <a:ea typeface="ＭＳ Ｐゴシック" charset="-128"/>
                <a:cs typeface="ＭＳ Ｐゴシック" charset="-128"/>
              </a:rPr>
              <a:t>cold, </a:t>
            </a:r>
            <a:r>
              <a:rPr lang="en-US" dirty="0">
                <a:latin typeface="Arial" charset="0"/>
                <a:ea typeface="ＭＳ Ｐゴシック" charset="-128"/>
                <a:cs typeface="ＭＳ Ｐゴシック" charset="-128"/>
              </a:rPr>
              <a:t>running water? </a:t>
            </a: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AutoShape 4">
            <a:hlinkClick r:id="rId3" action="ppaction://hlinksldjump"/>
          </p:cNvPr>
          <p:cNvSpPr>
            <a:spLocks noChangeArrowheads="1"/>
          </p:cNvSpPr>
          <p:nvPr/>
        </p:nvSpPr>
        <p:spPr bwMode="auto">
          <a:xfrm>
            <a:off x="1295400" y="1409700"/>
            <a:ext cx="6934200" cy="4038600"/>
          </a:xfrm>
          <a:prstGeom prst="irregularSeal1">
            <a:avLst/>
          </a:prstGeom>
          <a:gradFill rotWithShape="0">
            <a:gsLst>
              <a:gs pos="0">
                <a:schemeClr val="accent2"/>
              </a:gs>
              <a:gs pos="100000">
                <a:srgbClr val="49FFA2"/>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75781" name="Rectangle 5"/>
          <p:cNvSpPr>
            <a:spLocks noChangeArrowheads="1"/>
          </p:cNvSpPr>
          <p:nvPr/>
        </p:nvSpPr>
        <p:spPr bwMode="auto">
          <a:xfrm>
            <a:off x="2643174" y="2643182"/>
            <a:ext cx="4038600" cy="1902059"/>
          </a:xfrm>
          <a:prstGeom prst="rect">
            <a:avLst/>
          </a:prstGeom>
          <a:noFill/>
          <a:ln w="9525">
            <a:noFill/>
            <a:miter lim="800000"/>
            <a:headEnd/>
            <a:tailEnd/>
          </a:ln>
        </p:spPr>
        <p:txBody>
          <a:bodyPr wrap="square">
            <a:prstTxWarp prst="textNoShape">
              <a:avLst/>
            </a:prstTxWarp>
            <a:spAutoFit/>
          </a:bodyPr>
          <a:lstStyle/>
          <a:p>
            <a:pPr algn="ctr">
              <a:spcBef>
                <a:spcPct val="20000"/>
              </a:spcBef>
              <a:buFont typeface="Arial" charset="0"/>
              <a:buNone/>
            </a:pPr>
            <a:r>
              <a:rPr lang="en-GB" sz="2800" b="1" dirty="0"/>
              <a:t>It must be part </a:t>
            </a:r>
            <a:r>
              <a:rPr lang="en-GB" sz="2800" b="1" dirty="0" smtClean="0"/>
              <a:t/>
            </a:r>
            <a:br>
              <a:rPr lang="en-GB" sz="2800" b="1" dirty="0" smtClean="0"/>
            </a:br>
            <a:r>
              <a:rPr lang="en-GB" sz="2800" b="1" dirty="0" smtClean="0"/>
              <a:t>of </a:t>
            </a:r>
            <a:r>
              <a:rPr lang="en-GB" sz="2800" b="1" dirty="0"/>
              <a:t>the continuous cooking process</a:t>
            </a:r>
            <a:endParaRPr lang="en-US" sz="2800" dirty="0"/>
          </a:p>
          <a:p>
            <a:pPr algn="ctr">
              <a:spcBef>
                <a:spcPct val="20000"/>
              </a:spcBef>
              <a:buFont typeface="Arial" charset="0"/>
              <a:buNone/>
            </a:pPr>
            <a:endParaRPr lang="en-US" sz="2800" dirty="0"/>
          </a:p>
        </p:txBody>
      </p:sp>
      <p:sp>
        <p:nvSpPr>
          <p:cNvPr id="27652"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27653"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dissolve">
                                      <p:cBhvr>
                                        <p:cTn id="7" dur="2000"/>
                                        <p:tgtEl>
                                          <p:spTgt spid="75780"/>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75781"/>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P spid="75781"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AutoShape 5"/>
          <p:cNvSpPr>
            <a:spLocks noChangeArrowheads="1"/>
          </p:cNvSpPr>
          <p:nvPr/>
        </p:nvSpPr>
        <p:spPr bwMode="auto">
          <a:xfrm>
            <a:off x="304800" y="1066800"/>
            <a:ext cx="8534400" cy="3352800"/>
          </a:xfrm>
          <a:prstGeom prst="wedgeRectCallout">
            <a:avLst>
              <a:gd name="adj1" fmla="val -46542"/>
              <a:gd name="adj2" fmla="val 101514"/>
            </a:avLst>
          </a:prstGeom>
          <a:solidFill>
            <a:srgbClr val="49FFA2"/>
          </a:solidFill>
          <a:ln w="19050">
            <a:solidFill>
              <a:schemeClr val="bg1"/>
            </a:solidFill>
            <a:miter lim="800000"/>
            <a:headEnd/>
            <a:tailEnd/>
          </a:ln>
        </p:spPr>
        <p:txBody>
          <a:bodyPr wrap="none" anchor="ctr">
            <a:prstTxWarp prst="textNoShape">
              <a:avLst/>
            </a:prstTxWarp>
          </a:bodyPr>
          <a:lstStyle/>
          <a:p>
            <a:pPr algn="ctr"/>
            <a:endParaRPr lang="en-US" sz="1800">
              <a:solidFill>
                <a:srgbClr val="49FFA2"/>
              </a:solidFill>
            </a:endParaRPr>
          </a:p>
        </p:txBody>
      </p:sp>
      <p:sp>
        <p:nvSpPr>
          <p:cNvPr id="28675" name="Title 1"/>
          <p:cNvSpPr>
            <a:spLocks/>
          </p:cNvSpPr>
          <p:nvPr/>
        </p:nvSpPr>
        <p:spPr bwMode="auto">
          <a:xfrm>
            <a:off x="455613" y="304800"/>
            <a:ext cx="8232775" cy="914400"/>
          </a:xfrm>
          <a:prstGeom prst="rect">
            <a:avLst/>
          </a:prstGeom>
          <a:noFill/>
          <a:ln w="9525">
            <a:noFill/>
            <a:miter lim="800000"/>
            <a:headEnd/>
            <a:tailEnd/>
          </a:ln>
        </p:spPr>
        <p:txBody>
          <a:bodyPr>
            <a:prstTxWarp prst="textNoShape">
              <a:avLst/>
            </a:prstTxWarp>
          </a:bodyPr>
          <a:lstStyle/>
          <a:p>
            <a:pPr algn="ctr"/>
            <a:r>
              <a:rPr lang="en-US" sz="4000" b="1">
                <a:solidFill>
                  <a:srgbClr val="49FFA2"/>
                </a:solidFill>
              </a:rPr>
              <a:t>Go with the (food) flow</a:t>
            </a:r>
            <a:endParaRPr lang="en-US" sz="4000">
              <a:solidFill>
                <a:srgbClr val="49FFA2"/>
              </a:solidFill>
              <a:latin typeface="Calibri" charset="0"/>
            </a:endParaRPr>
          </a:p>
        </p:txBody>
      </p:sp>
      <p:sp>
        <p:nvSpPr>
          <p:cNvPr id="28676"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49FFA2"/>
          </a:solidFill>
          <a:ln w="9525">
            <a:noFill/>
            <a:miter lim="800000"/>
            <a:headEnd/>
            <a:tailEnd/>
          </a:ln>
        </p:spPr>
        <p:txBody>
          <a:bodyPr>
            <a:prstTxWarp prst="textNoShape">
              <a:avLst/>
            </a:prstTxWarp>
            <a:spAutoFit/>
          </a:bodyPr>
          <a:lstStyle/>
          <a:p>
            <a:pPr algn="ctr"/>
            <a:r>
              <a:rPr lang="en-US" sz="9200" b="1"/>
              <a:t>300</a:t>
            </a:r>
          </a:p>
        </p:txBody>
      </p:sp>
      <p:sp>
        <p:nvSpPr>
          <p:cNvPr id="28677" name="Content Placeholder 2"/>
          <p:cNvSpPr>
            <a:spLocks noGrp="1"/>
          </p:cNvSpPr>
          <p:nvPr>
            <p:ph idx="1"/>
          </p:nvPr>
        </p:nvSpPr>
        <p:spPr>
          <a:xfrm>
            <a:off x="500034" y="1500174"/>
            <a:ext cx="8143875" cy="2571750"/>
          </a:xfrm>
        </p:spPr>
        <p:txBody>
          <a:bodyPr/>
          <a:lstStyle/>
          <a:p>
            <a:pPr marL="0" indent="0" eaLnBrk="1" hangingPunct="1">
              <a:lnSpc>
                <a:spcPts val="3500"/>
              </a:lnSpc>
              <a:buFont typeface="Arial" charset="0"/>
              <a:buNone/>
            </a:pPr>
            <a:r>
              <a:rPr lang="en-US" dirty="0">
                <a:latin typeface="Arial" charset="0"/>
                <a:ea typeface="ＭＳ Ｐゴシック" charset="-128"/>
                <a:cs typeface="ＭＳ Ｐゴシック" charset="-128"/>
              </a:rPr>
              <a:t>The FDA </a:t>
            </a:r>
            <a:r>
              <a:rPr lang="en-US" i="1" dirty="0">
                <a:latin typeface="Arial" charset="0"/>
                <a:ea typeface="ＭＳ Ｐゴシック" charset="-128"/>
                <a:cs typeface="ＭＳ Ｐゴシック" charset="-128"/>
              </a:rPr>
              <a:t>Food Code </a:t>
            </a:r>
            <a:r>
              <a:rPr lang="en-US" dirty="0">
                <a:latin typeface="Arial" charset="0"/>
                <a:ea typeface="ＭＳ Ｐゴシック" charset="-128"/>
                <a:cs typeface="ＭＳ Ｐゴシック" charset="-128"/>
              </a:rPr>
              <a:t>says to store cooked/RTE food over raw in the </a:t>
            </a:r>
            <a:r>
              <a:rPr lang="en-US" dirty="0" smtClean="0">
                <a:latin typeface="Arial" charset="0"/>
                <a:ea typeface="ＭＳ Ｐゴシック" charset="-128"/>
                <a:cs typeface="ＭＳ Ｐゴシック" charset="-128"/>
              </a:rPr>
              <a:t>cooler.</a:t>
            </a:r>
          </a:p>
          <a:p>
            <a:pPr marL="0" indent="0" eaLnBrk="1" hangingPunct="1">
              <a:lnSpc>
                <a:spcPts val="3500"/>
              </a:lnSpc>
              <a:buFont typeface="Arial" charset="0"/>
              <a:buNone/>
            </a:pPr>
            <a:r>
              <a:rPr lang="en-US" dirty="0" smtClean="0">
                <a:latin typeface="Arial" charset="0"/>
                <a:ea typeface="ＭＳ Ｐゴシック" charset="-128"/>
                <a:cs typeface="ＭＳ Ｐゴシック" charset="-128"/>
              </a:rPr>
              <a:t>List the </a:t>
            </a:r>
            <a:r>
              <a:rPr lang="en-US" dirty="0" smtClean="0">
                <a:latin typeface="Arial" charset="0"/>
                <a:ea typeface="ＭＳ Ｐゴシック" charset="-128"/>
                <a:cs typeface="ＭＳ Ｐゴシック" charset="-128"/>
              </a:rPr>
              <a:t>‘</a:t>
            </a:r>
            <a:r>
              <a:rPr lang="en-US" dirty="0">
                <a:latin typeface="Arial" charset="0"/>
                <a:ea typeface="ＭＳ Ｐゴシック" charset="-128"/>
                <a:cs typeface="ＭＳ Ｐゴシック" charset="-128"/>
              </a:rPr>
              <a:t>best practice’ order of storing raw </a:t>
            </a:r>
            <a:r>
              <a:rPr lang="en-US" dirty="0" smtClean="0">
                <a:latin typeface="Arial" charset="0"/>
                <a:ea typeface="ＭＳ Ｐゴシック" charset="-128"/>
                <a:cs typeface="ＭＳ Ｐゴシック" charset="-128"/>
              </a:rPr>
              <a:t>poultry, raw </a:t>
            </a:r>
            <a:r>
              <a:rPr lang="en-US" dirty="0">
                <a:latin typeface="Arial" charset="0"/>
                <a:ea typeface="ＭＳ Ｐゴシック" charset="-128"/>
                <a:cs typeface="ＭＳ Ｐゴシック" charset="-128"/>
              </a:rPr>
              <a:t>beef, raw ground meats, fish, cooked/RTE, and raw pork?</a:t>
            </a: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AutoShape 4">
            <a:hlinkClick r:id="rId3" action="ppaction://hlinksldjump"/>
          </p:cNvPr>
          <p:cNvSpPr>
            <a:spLocks noChangeArrowheads="1"/>
          </p:cNvSpPr>
          <p:nvPr/>
        </p:nvSpPr>
        <p:spPr bwMode="auto">
          <a:xfrm>
            <a:off x="152400" y="152400"/>
            <a:ext cx="8763000" cy="6705600"/>
          </a:xfrm>
          <a:prstGeom prst="irregularSeal1">
            <a:avLst/>
          </a:prstGeom>
          <a:gradFill rotWithShape="0">
            <a:gsLst>
              <a:gs pos="0">
                <a:schemeClr val="accent2"/>
              </a:gs>
              <a:gs pos="100000">
                <a:srgbClr val="49FFA2"/>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75781" name="Rectangle 5"/>
          <p:cNvSpPr>
            <a:spLocks noChangeArrowheads="1"/>
          </p:cNvSpPr>
          <p:nvPr/>
        </p:nvSpPr>
        <p:spPr bwMode="auto">
          <a:xfrm>
            <a:off x="952500" y="1981200"/>
            <a:ext cx="7239000" cy="3270250"/>
          </a:xfrm>
          <a:prstGeom prst="rect">
            <a:avLst/>
          </a:prstGeom>
          <a:noFill/>
          <a:ln w="9525">
            <a:noFill/>
            <a:miter lim="800000"/>
            <a:headEnd/>
            <a:tailEnd/>
          </a:ln>
        </p:spPr>
        <p:txBody>
          <a:bodyPr>
            <a:prstTxWarp prst="textNoShape">
              <a:avLst/>
            </a:prstTxWarp>
          </a:bodyPr>
          <a:lstStyle/>
          <a:p>
            <a:pPr algn="ctr">
              <a:lnSpc>
                <a:spcPts val="3500"/>
              </a:lnSpc>
              <a:buFont typeface="Arial" charset="0"/>
              <a:buChar char="•"/>
            </a:pPr>
            <a:r>
              <a:rPr lang="en-GB" sz="2800" b="1" dirty="0" smtClean="0"/>
              <a:t> Cooked/RTE</a:t>
            </a:r>
            <a:endParaRPr lang="en-GB" sz="2800" b="1" dirty="0"/>
          </a:p>
          <a:p>
            <a:pPr algn="ctr">
              <a:lnSpc>
                <a:spcPts val="3500"/>
              </a:lnSpc>
              <a:buFont typeface="Arial" charset="0"/>
              <a:buChar char="•"/>
            </a:pPr>
            <a:r>
              <a:rPr lang="en-GB" sz="2800" b="1" dirty="0" smtClean="0"/>
              <a:t> Fish</a:t>
            </a:r>
            <a:endParaRPr lang="en-GB" sz="2800" b="1" dirty="0"/>
          </a:p>
          <a:p>
            <a:pPr algn="ctr">
              <a:lnSpc>
                <a:spcPts val="3500"/>
              </a:lnSpc>
              <a:buFont typeface="Arial" charset="0"/>
              <a:buChar char="•"/>
            </a:pPr>
            <a:r>
              <a:rPr lang="en-GB" sz="2800" b="1" dirty="0" smtClean="0"/>
              <a:t> Raw </a:t>
            </a:r>
            <a:r>
              <a:rPr lang="en-GB" sz="2800" b="1" dirty="0"/>
              <a:t>beef</a:t>
            </a:r>
          </a:p>
          <a:p>
            <a:pPr algn="ctr">
              <a:lnSpc>
                <a:spcPts val="3500"/>
              </a:lnSpc>
              <a:buFont typeface="Arial" charset="0"/>
              <a:buChar char="•"/>
            </a:pPr>
            <a:r>
              <a:rPr lang="en-GB" sz="2800" b="1" dirty="0" smtClean="0"/>
              <a:t> Raw </a:t>
            </a:r>
            <a:r>
              <a:rPr lang="en-GB" sz="2800" b="1" dirty="0"/>
              <a:t>pork</a:t>
            </a:r>
          </a:p>
          <a:p>
            <a:pPr algn="ctr">
              <a:lnSpc>
                <a:spcPts val="3500"/>
              </a:lnSpc>
              <a:buFont typeface="Arial" charset="0"/>
              <a:buChar char="•"/>
            </a:pPr>
            <a:r>
              <a:rPr lang="en-GB" sz="2800" b="1" dirty="0" smtClean="0"/>
              <a:t> Raw </a:t>
            </a:r>
            <a:r>
              <a:rPr lang="en-GB" sz="2800" b="1" dirty="0"/>
              <a:t>ground meats</a:t>
            </a:r>
          </a:p>
          <a:p>
            <a:pPr algn="ctr">
              <a:lnSpc>
                <a:spcPts val="3500"/>
              </a:lnSpc>
              <a:buFont typeface="Arial" charset="0"/>
              <a:buChar char="•"/>
            </a:pPr>
            <a:r>
              <a:rPr lang="en-GB" sz="2800" b="1" dirty="0" smtClean="0"/>
              <a:t> Raw </a:t>
            </a:r>
            <a:r>
              <a:rPr lang="en-GB" sz="2800" b="1" dirty="0"/>
              <a:t>poultry</a:t>
            </a:r>
            <a:endParaRPr lang="en-US" sz="2800" b="1" dirty="0"/>
          </a:p>
        </p:txBody>
      </p:sp>
      <p:sp>
        <p:nvSpPr>
          <p:cNvPr id="29700"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29701"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dissolve">
                                      <p:cBhvr>
                                        <p:cTn id="7" dur="2000"/>
                                        <p:tgtEl>
                                          <p:spTgt spid="75780"/>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75781"/>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P spid="7578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AutoShape 5"/>
          <p:cNvSpPr>
            <a:spLocks noChangeArrowheads="1"/>
          </p:cNvSpPr>
          <p:nvPr/>
        </p:nvSpPr>
        <p:spPr bwMode="auto">
          <a:xfrm>
            <a:off x="304800" y="1066800"/>
            <a:ext cx="8534400" cy="3352800"/>
          </a:xfrm>
          <a:prstGeom prst="wedgeRectCallout">
            <a:avLst>
              <a:gd name="adj1" fmla="val -46542"/>
              <a:gd name="adj2" fmla="val 101514"/>
            </a:avLst>
          </a:prstGeom>
          <a:solidFill>
            <a:srgbClr val="49FFA2"/>
          </a:solidFill>
          <a:ln w="19050">
            <a:solidFill>
              <a:schemeClr val="bg1"/>
            </a:solidFill>
            <a:miter lim="800000"/>
            <a:headEnd/>
            <a:tailEnd/>
          </a:ln>
        </p:spPr>
        <p:txBody>
          <a:bodyPr wrap="none" anchor="ctr">
            <a:prstTxWarp prst="textNoShape">
              <a:avLst/>
            </a:prstTxWarp>
          </a:bodyPr>
          <a:lstStyle/>
          <a:p>
            <a:pPr algn="ctr"/>
            <a:endParaRPr lang="en-US" sz="1800">
              <a:solidFill>
                <a:srgbClr val="49FFA2"/>
              </a:solidFill>
            </a:endParaRPr>
          </a:p>
        </p:txBody>
      </p:sp>
      <p:sp>
        <p:nvSpPr>
          <p:cNvPr id="30723" name="Title 1"/>
          <p:cNvSpPr>
            <a:spLocks/>
          </p:cNvSpPr>
          <p:nvPr/>
        </p:nvSpPr>
        <p:spPr bwMode="auto">
          <a:xfrm>
            <a:off x="455613" y="304800"/>
            <a:ext cx="8232775" cy="914400"/>
          </a:xfrm>
          <a:prstGeom prst="rect">
            <a:avLst/>
          </a:prstGeom>
          <a:noFill/>
          <a:ln w="9525">
            <a:noFill/>
            <a:miter lim="800000"/>
            <a:headEnd/>
            <a:tailEnd/>
          </a:ln>
        </p:spPr>
        <p:txBody>
          <a:bodyPr>
            <a:prstTxWarp prst="textNoShape">
              <a:avLst/>
            </a:prstTxWarp>
          </a:bodyPr>
          <a:lstStyle/>
          <a:p>
            <a:pPr algn="ctr"/>
            <a:r>
              <a:rPr lang="en-US" sz="4000" b="1">
                <a:solidFill>
                  <a:srgbClr val="49FFA2"/>
                </a:solidFill>
              </a:rPr>
              <a:t>Go with the (food) flow</a:t>
            </a:r>
            <a:endParaRPr lang="en-US" sz="4000">
              <a:solidFill>
                <a:srgbClr val="49FFA2"/>
              </a:solidFill>
              <a:latin typeface="Calibri" charset="0"/>
            </a:endParaRPr>
          </a:p>
        </p:txBody>
      </p:sp>
      <p:sp>
        <p:nvSpPr>
          <p:cNvPr id="30724"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49FFA2"/>
          </a:solidFill>
          <a:ln w="9525">
            <a:noFill/>
            <a:miter lim="800000"/>
            <a:headEnd/>
            <a:tailEnd/>
          </a:ln>
        </p:spPr>
        <p:txBody>
          <a:bodyPr>
            <a:prstTxWarp prst="textNoShape">
              <a:avLst/>
            </a:prstTxWarp>
            <a:spAutoFit/>
          </a:bodyPr>
          <a:lstStyle/>
          <a:p>
            <a:pPr algn="ctr"/>
            <a:r>
              <a:rPr lang="en-US" sz="9200" b="1"/>
              <a:t>400</a:t>
            </a:r>
          </a:p>
        </p:txBody>
      </p:sp>
      <p:sp>
        <p:nvSpPr>
          <p:cNvPr id="30725" name="Content Placeholder 2"/>
          <p:cNvSpPr>
            <a:spLocks noGrp="1"/>
          </p:cNvSpPr>
          <p:nvPr>
            <p:ph idx="1"/>
          </p:nvPr>
        </p:nvSpPr>
        <p:spPr>
          <a:xfrm>
            <a:off x="559768" y="1772816"/>
            <a:ext cx="8143875" cy="2266950"/>
          </a:xfrm>
        </p:spPr>
        <p:txBody>
          <a:bodyPr/>
          <a:lstStyle/>
          <a:p>
            <a:pPr marL="0" indent="0" eaLnBrk="1" hangingPunct="1">
              <a:lnSpc>
                <a:spcPct val="90000"/>
              </a:lnSpc>
              <a:buFont typeface="Arial" charset="0"/>
              <a:buNone/>
            </a:pPr>
            <a:r>
              <a:rPr lang="en-US" dirty="0" smtClean="0">
                <a:latin typeface="Arial" charset="0"/>
                <a:ea typeface="ＭＳ Ｐゴシック" charset="-128"/>
                <a:cs typeface="ＭＳ Ｐゴシック" charset="-128"/>
              </a:rPr>
              <a:t>State the </a:t>
            </a:r>
            <a:r>
              <a:rPr lang="en-US" dirty="0">
                <a:latin typeface="Arial" charset="0"/>
                <a:ea typeface="ＭＳ Ｐゴシック" charset="-128"/>
                <a:cs typeface="ＭＳ Ｐゴシック" charset="-128"/>
              </a:rPr>
              <a:t>minimum internal cooking temperatures for at least three different </a:t>
            </a:r>
            <a:r>
              <a:rPr lang="en-US" dirty="0" smtClean="0">
                <a:latin typeface="Arial" charset="0"/>
                <a:ea typeface="ＭＳ Ｐゴシック" charset="-128"/>
                <a:cs typeface="ＭＳ Ｐゴシック" charset="-128"/>
              </a:rPr>
              <a:t>TCS foods.</a:t>
            </a:r>
            <a:endParaRPr lang="en-US" dirty="0">
              <a:latin typeface="Arial" charset="0"/>
              <a:ea typeface="ＭＳ Ｐゴシック" charset="-128"/>
              <a:cs typeface="ＭＳ Ｐゴシック" charset="-128"/>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4"/>
          <p:cNvSpPr>
            <a:spLocks noChangeArrowheads="1"/>
          </p:cNvSpPr>
          <p:nvPr/>
        </p:nvSpPr>
        <p:spPr bwMode="auto">
          <a:xfrm>
            <a:off x="304800" y="1066800"/>
            <a:ext cx="8534400" cy="3352800"/>
          </a:xfrm>
          <a:prstGeom prst="wedgeRectCallout">
            <a:avLst>
              <a:gd name="adj1" fmla="val -46542"/>
              <a:gd name="adj2" fmla="val 101514"/>
            </a:avLst>
          </a:prstGeom>
          <a:solidFill>
            <a:srgbClr val="FFB242"/>
          </a:solidFill>
          <a:ln w="19050">
            <a:solidFill>
              <a:schemeClr val="bg1"/>
            </a:solidFill>
            <a:miter lim="800000"/>
            <a:headEnd/>
            <a:tailEnd/>
          </a:ln>
        </p:spPr>
        <p:txBody>
          <a:bodyPr wrap="none" anchor="ctr">
            <a:prstTxWarp prst="textNoShape">
              <a:avLst/>
            </a:prstTxWarp>
          </a:bodyPr>
          <a:lstStyle/>
          <a:p>
            <a:pPr algn="ctr"/>
            <a:endParaRPr lang="en-US" sz="1800">
              <a:solidFill>
                <a:srgbClr val="FFB242"/>
              </a:solidFill>
            </a:endParaRPr>
          </a:p>
        </p:txBody>
      </p:sp>
      <p:sp>
        <p:nvSpPr>
          <p:cNvPr id="4099" name="Title 1"/>
          <p:cNvSpPr>
            <a:spLocks noGrp="1"/>
          </p:cNvSpPr>
          <p:nvPr>
            <p:ph type="title"/>
          </p:nvPr>
        </p:nvSpPr>
        <p:spPr/>
        <p:txBody>
          <a:bodyPr/>
          <a:lstStyle/>
          <a:p>
            <a:pPr eaLnBrk="1" hangingPunct="1"/>
            <a:r>
              <a:rPr lang="en-GB" sz="4000" dirty="0">
                <a:solidFill>
                  <a:srgbClr val="FFB242"/>
                </a:solidFill>
                <a:latin typeface="Arial" charset="0"/>
                <a:ea typeface="ＭＳ Ｐゴシック" charset="-128"/>
                <a:cs typeface="ＭＳ Ｐゴシック" charset="-128"/>
              </a:rPr>
              <a:t>Don’t bug </a:t>
            </a:r>
            <a:r>
              <a:rPr lang="en-GB" sz="4000" dirty="0" smtClean="0">
                <a:solidFill>
                  <a:srgbClr val="FFB242"/>
                </a:solidFill>
                <a:latin typeface="Arial" charset="0"/>
                <a:ea typeface="ＭＳ Ｐゴシック" charset="-128"/>
                <a:cs typeface="ＭＳ Ｐゴシック" charset="-128"/>
              </a:rPr>
              <a:t>me, </a:t>
            </a:r>
            <a:r>
              <a:rPr lang="en-GB" sz="4000" dirty="0">
                <a:solidFill>
                  <a:srgbClr val="FFB242"/>
                </a:solidFill>
                <a:latin typeface="Arial" charset="0"/>
                <a:ea typeface="ＭＳ Ｐゴシック" charset="-128"/>
                <a:cs typeface="ＭＳ Ｐゴシック" charset="-128"/>
              </a:rPr>
              <a:t>you pest</a:t>
            </a:r>
            <a:r>
              <a:rPr lang="en-US" sz="4000" dirty="0">
                <a:solidFill>
                  <a:srgbClr val="FFB242"/>
                </a:solidFill>
                <a:latin typeface="Arial" charset="0"/>
                <a:ea typeface="ＭＳ Ｐゴシック" charset="-128"/>
                <a:cs typeface="ＭＳ Ｐゴシック" charset="-128"/>
              </a:rPr>
              <a:t/>
            </a:r>
            <a:br>
              <a:rPr lang="en-US" sz="4000" dirty="0">
                <a:solidFill>
                  <a:srgbClr val="FFB242"/>
                </a:solidFill>
                <a:latin typeface="Arial" charset="0"/>
                <a:ea typeface="ＭＳ Ｐゴシック" charset="-128"/>
                <a:cs typeface="ＭＳ Ｐゴシック" charset="-128"/>
              </a:rPr>
            </a:br>
            <a:endParaRPr lang="en-US" sz="4000" dirty="0">
              <a:latin typeface="Arial" charset="0"/>
              <a:ea typeface="ＭＳ Ｐゴシック" charset="-128"/>
              <a:cs typeface="ＭＳ Ｐゴシック" charset="-128"/>
            </a:endParaRPr>
          </a:p>
        </p:txBody>
      </p:sp>
      <p:sp>
        <p:nvSpPr>
          <p:cNvPr id="4100" name="Content Placeholder 2"/>
          <p:cNvSpPr>
            <a:spLocks noGrp="1"/>
          </p:cNvSpPr>
          <p:nvPr>
            <p:ph idx="1"/>
          </p:nvPr>
        </p:nvSpPr>
        <p:spPr>
          <a:xfrm>
            <a:off x="539750" y="1798638"/>
            <a:ext cx="8143875" cy="2057400"/>
          </a:xfrm>
        </p:spPr>
        <p:txBody>
          <a:bodyPr/>
          <a:lstStyle/>
          <a:p>
            <a:pPr marL="0" indent="0" eaLnBrk="1" hangingPunct="1">
              <a:buFont typeface="Arial" charset="0"/>
              <a:buNone/>
            </a:pPr>
            <a:r>
              <a:rPr lang="en-US" dirty="0">
                <a:latin typeface="Arial" charset="0"/>
                <a:ea typeface="ＭＳ Ｐゴシック" charset="-128"/>
                <a:cs typeface="ＭＳ Ｐゴシック" charset="-128"/>
              </a:rPr>
              <a:t>Which insect </a:t>
            </a:r>
            <a:r>
              <a:rPr lang="en-US" dirty="0" smtClean="0">
                <a:latin typeface="Arial" charset="0"/>
                <a:ea typeface="ＭＳ Ｐゴシック" charset="-128"/>
                <a:cs typeface="ＭＳ Ｐゴシック" charset="-128"/>
              </a:rPr>
              <a:t>pests are </a:t>
            </a:r>
            <a:r>
              <a:rPr lang="en-US" dirty="0">
                <a:latin typeface="Arial" charset="0"/>
                <a:ea typeface="ＭＳ Ｐゴシック" charset="-128"/>
                <a:cs typeface="ＭＳ Ｐゴシック" charset="-128"/>
              </a:rPr>
              <a:t>light brown, ½</a:t>
            </a:r>
            <a:r>
              <a:rPr lang="en-GB" dirty="0">
                <a:latin typeface="Arial" charset="0"/>
                <a:ea typeface="ＭＳ Ｐゴシック" charset="-128"/>
                <a:cs typeface="ＭＳ Ｐゴシック" charset="-128"/>
              </a:rPr>
              <a:t>–</a:t>
            </a:r>
            <a:r>
              <a:rPr lang="en-US" dirty="0">
                <a:latin typeface="Arial" charset="0"/>
                <a:ea typeface="ＭＳ Ｐゴシック" charset="-128"/>
                <a:cs typeface="ＭＳ Ｐゴシック" charset="-128"/>
              </a:rPr>
              <a:t>⅝ </a:t>
            </a:r>
            <a:r>
              <a:rPr lang="en-US" dirty="0" smtClean="0">
                <a:latin typeface="Arial" charset="0"/>
                <a:ea typeface="ＭＳ Ｐゴシック" charset="-128"/>
                <a:cs typeface="ＭＳ Ｐゴシック" charset="-128"/>
              </a:rPr>
              <a:t>of an inch </a:t>
            </a:r>
            <a:r>
              <a:rPr lang="en-US" dirty="0">
                <a:latin typeface="Arial" charset="0"/>
                <a:ea typeface="ＭＳ Ｐゴシック" charset="-128"/>
                <a:cs typeface="ＭＳ Ｐゴシック" charset="-128"/>
              </a:rPr>
              <a:t>long and </a:t>
            </a:r>
            <a:r>
              <a:rPr lang="en-US" dirty="0" smtClean="0">
                <a:latin typeface="Arial" charset="0"/>
                <a:ea typeface="ＭＳ Ｐゴシック" charset="-128"/>
                <a:cs typeface="ＭＳ Ｐゴシック" charset="-128"/>
              </a:rPr>
              <a:t>produce </a:t>
            </a:r>
            <a:r>
              <a:rPr lang="en-US" dirty="0">
                <a:latin typeface="Arial" charset="0"/>
                <a:ea typeface="ＭＳ Ｐゴシック" charset="-128"/>
                <a:cs typeface="ＭＳ Ｐゴシック" charset="-128"/>
              </a:rPr>
              <a:t>an oily musty smell if there are enough of them?</a:t>
            </a:r>
            <a:endParaRPr lang="en-GB" dirty="0">
              <a:latin typeface="Arial" charset="0"/>
              <a:ea typeface="ＭＳ Ｐゴシック" charset="-128"/>
              <a:cs typeface="ＭＳ Ｐゴシック" charset="-128"/>
            </a:endParaRPr>
          </a:p>
        </p:txBody>
      </p:sp>
      <p:sp>
        <p:nvSpPr>
          <p:cNvPr id="4101"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FFB242"/>
          </a:solidFill>
          <a:ln w="9525">
            <a:noFill/>
            <a:miter lim="800000"/>
            <a:headEnd/>
            <a:tailEnd/>
          </a:ln>
        </p:spPr>
        <p:txBody>
          <a:bodyPr>
            <a:prstTxWarp prst="textNoShape">
              <a:avLst/>
            </a:prstTxWarp>
            <a:spAutoFit/>
          </a:bodyPr>
          <a:lstStyle/>
          <a:p>
            <a:pPr algn="ctr"/>
            <a:r>
              <a:rPr lang="en-US" sz="9200" b="1" dirty="0"/>
              <a:t>100</a:t>
            </a: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AutoShape 2">
            <a:hlinkClick r:id="rId3" action="ppaction://hlinksldjump"/>
          </p:cNvPr>
          <p:cNvSpPr>
            <a:spLocks noChangeArrowheads="1"/>
          </p:cNvSpPr>
          <p:nvPr/>
        </p:nvSpPr>
        <p:spPr bwMode="auto">
          <a:xfrm>
            <a:off x="455613" y="381000"/>
            <a:ext cx="8232775" cy="6477000"/>
          </a:xfrm>
          <a:prstGeom prst="irregularSeal1">
            <a:avLst/>
          </a:prstGeom>
          <a:gradFill rotWithShape="0">
            <a:gsLst>
              <a:gs pos="0">
                <a:schemeClr val="accent2"/>
              </a:gs>
              <a:gs pos="100000">
                <a:srgbClr val="49FFA2"/>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81923" name="Rectangle 3"/>
          <p:cNvSpPr>
            <a:spLocks noChangeArrowheads="1"/>
          </p:cNvSpPr>
          <p:nvPr/>
        </p:nvSpPr>
        <p:spPr bwMode="auto">
          <a:xfrm>
            <a:off x="1981200" y="2362200"/>
            <a:ext cx="5181600" cy="2314575"/>
          </a:xfrm>
          <a:prstGeom prst="rect">
            <a:avLst/>
          </a:prstGeom>
          <a:noFill/>
          <a:ln w="9525">
            <a:noFill/>
            <a:miter lim="800000"/>
            <a:headEnd/>
            <a:tailEnd/>
          </a:ln>
        </p:spPr>
        <p:txBody>
          <a:bodyPr>
            <a:prstTxWarp prst="textNoShape">
              <a:avLst/>
            </a:prstTxWarp>
            <a:spAutoFit/>
          </a:bodyPr>
          <a:lstStyle/>
          <a:p>
            <a:pPr algn="ctr">
              <a:lnSpc>
                <a:spcPts val="3500"/>
              </a:lnSpc>
              <a:buFont typeface="Arial" pitchFamily="34" charset="0"/>
              <a:buChar char="•"/>
            </a:pPr>
            <a:r>
              <a:rPr lang="en-GB" sz="2800" b="1" dirty="0" smtClean="0"/>
              <a:t> 145°F </a:t>
            </a:r>
            <a:r>
              <a:rPr lang="en-GB" sz="2800" b="1" dirty="0"/>
              <a:t>for whole cut steak</a:t>
            </a:r>
          </a:p>
          <a:p>
            <a:pPr algn="ctr">
              <a:lnSpc>
                <a:spcPts val="3500"/>
              </a:lnSpc>
              <a:buFont typeface="Arial" pitchFamily="34" charset="0"/>
              <a:buChar char="•"/>
            </a:pPr>
            <a:r>
              <a:rPr lang="en-GB" sz="2800" b="1" dirty="0" smtClean="0"/>
              <a:t> 145°F </a:t>
            </a:r>
            <a:r>
              <a:rPr lang="en-GB" sz="2800" b="1" dirty="0"/>
              <a:t>for fish</a:t>
            </a:r>
          </a:p>
          <a:p>
            <a:pPr algn="ctr">
              <a:lnSpc>
                <a:spcPts val="3500"/>
              </a:lnSpc>
              <a:buFont typeface="Arial" pitchFamily="34" charset="0"/>
              <a:buChar char="•"/>
            </a:pPr>
            <a:r>
              <a:rPr lang="en-GB" sz="2800" b="1" dirty="0" smtClean="0"/>
              <a:t> 145°F </a:t>
            </a:r>
            <a:r>
              <a:rPr lang="en-GB" sz="2800" b="1" dirty="0"/>
              <a:t>for pork </a:t>
            </a:r>
            <a:r>
              <a:rPr lang="en-GB" sz="2800" b="1" dirty="0" smtClean="0"/>
              <a:t>chops</a:t>
            </a:r>
            <a:endParaRPr lang="en-GB" sz="2800" b="1" dirty="0"/>
          </a:p>
          <a:p>
            <a:pPr algn="ctr">
              <a:lnSpc>
                <a:spcPts val="3500"/>
              </a:lnSpc>
              <a:buFont typeface="Arial" pitchFamily="34" charset="0"/>
              <a:buChar char="•"/>
            </a:pPr>
            <a:r>
              <a:rPr lang="en-GB" sz="2800" b="1" dirty="0" smtClean="0"/>
              <a:t> 155°F </a:t>
            </a:r>
            <a:r>
              <a:rPr lang="en-GB" sz="2800" b="1" dirty="0"/>
              <a:t>for ground beef</a:t>
            </a:r>
          </a:p>
          <a:p>
            <a:pPr algn="ctr">
              <a:lnSpc>
                <a:spcPts val="3500"/>
              </a:lnSpc>
              <a:buFont typeface="Arial" pitchFamily="34" charset="0"/>
              <a:buChar char="•"/>
            </a:pPr>
            <a:r>
              <a:rPr lang="en-GB" sz="2800" b="1" dirty="0" smtClean="0"/>
              <a:t> 165°F </a:t>
            </a:r>
            <a:r>
              <a:rPr lang="en-GB" sz="2800" b="1" dirty="0"/>
              <a:t>for poultry</a:t>
            </a:r>
            <a:endParaRPr lang="en-US" sz="2800" b="1" dirty="0"/>
          </a:p>
        </p:txBody>
      </p:sp>
      <p:sp>
        <p:nvSpPr>
          <p:cNvPr id="31748"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31749"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81922"/>
                                        </p:tgtEl>
                                        <p:attrNameLst>
                                          <p:attrName>style.visibility</p:attrName>
                                        </p:attrNameLst>
                                      </p:cBhvr>
                                      <p:to>
                                        <p:strVal val="visible"/>
                                      </p:to>
                                    </p:set>
                                    <p:animEffect transition="in" filter="dissolve">
                                      <p:cBhvr>
                                        <p:cTn id="7" dur="2000"/>
                                        <p:tgtEl>
                                          <p:spTgt spid="81922"/>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81923"/>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animBg="1"/>
      <p:bldP spid="8192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AutoShape 5"/>
          <p:cNvSpPr>
            <a:spLocks noChangeArrowheads="1"/>
          </p:cNvSpPr>
          <p:nvPr/>
        </p:nvSpPr>
        <p:spPr bwMode="auto">
          <a:xfrm>
            <a:off x="304800" y="1066800"/>
            <a:ext cx="8534400" cy="3352800"/>
          </a:xfrm>
          <a:prstGeom prst="wedgeRectCallout">
            <a:avLst>
              <a:gd name="adj1" fmla="val -46542"/>
              <a:gd name="adj2" fmla="val 101514"/>
            </a:avLst>
          </a:prstGeom>
          <a:solidFill>
            <a:srgbClr val="49FFA2"/>
          </a:solidFill>
          <a:ln w="19050">
            <a:solidFill>
              <a:schemeClr val="bg1"/>
            </a:solidFill>
            <a:miter lim="800000"/>
            <a:headEnd/>
            <a:tailEnd/>
          </a:ln>
        </p:spPr>
        <p:txBody>
          <a:bodyPr wrap="none" anchor="ctr">
            <a:prstTxWarp prst="textNoShape">
              <a:avLst/>
            </a:prstTxWarp>
          </a:bodyPr>
          <a:lstStyle/>
          <a:p>
            <a:pPr algn="ctr"/>
            <a:endParaRPr lang="en-US" sz="1800">
              <a:solidFill>
                <a:srgbClr val="49FFA2"/>
              </a:solidFill>
            </a:endParaRPr>
          </a:p>
        </p:txBody>
      </p:sp>
      <p:sp>
        <p:nvSpPr>
          <p:cNvPr id="32771" name="Title 1"/>
          <p:cNvSpPr>
            <a:spLocks/>
          </p:cNvSpPr>
          <p:nvPr/>
        </p:nvSpPr>
        <p:spPr bwMode="auto">
          <a:xfrm>
            <a:off x="455613" y="304800"/>
            <a:ext cx="8232775" cy="914400"/>
          </a:xfrm>
          <a:prstGeom prst="rect">
            <a:avLst/>
          </a:prstGeom>
          <a:noFill/>
          <a:ln w="9525">
            <a:noFill/>
            <a:miter lim="800000"/>
            <a:headEnd/>
            <a:tailEnd/>
          </a:ln>
        </p:spPr>
        <p:txBody>
          <a:bodyPr>
            <a:prstTxWarp prst="textNoShape">
              <a:avLst/>
            </a:prstTxWarp>
          </a:bodyPr>
          <a:lstStyle/>
          <a:p>
            <a:pPr algn="ctr"/>
            <a:r>
              <a:rPr lang="en-US" sz="4000" b="1">
                <a:solidFill>
                  <a:srgbClr val="49FFA2"/>
                </a:solidFill>
              </a:rPr>
              <a:t>Go with the (food) flow</a:t>
            </a:r>
            <a:endParaRPr lang="en-US" sz="4000">
              <a:solidFill>
                <a:srgbClr val="49FFA2"/>
              </a:solidFill>
              <a:latin typeface="Calibri" charset="0"/>
            </a:endParaRPr>
          </a:p>
        </p:txBody>
      </p:sp>
      <p:sp>
        <p:nvSpPr>
          <p:cNvPr id="32772"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49FFA2"/>
          </a:solidFill>
          <a:ln w="9525">
            <a:noFill/>
            <a:miter lim="800000"/>
            <a:headEnd/>
            <a:tailEnd/>
          </a:ln>
        </p:spPr>
        <p:txBody>
          <a:bodyPr>
            <a:prstTxWarp prst="textNoShape">
              <a:avLst/>
            </a:prstTxWarp>
            <a:spAutoFit/>
          </a:bodyPr>
          <a:lstStyle/>
          <a:p>
            <a:pPr algn="ctr"/>
            <a:r>
              <a:rPr lang="en-US" sz="9200" b="1"/>
              <a:t>500</a:t>
            </a:r>
          </a:p>
        </p:txBody>
      </p:sp>
      <p:sp>
        <p:nvSpPr>
          <p:cNvPr id="32773" name="Content Placeholder 2"/>
          <p:cNvSpPr>
            <a:spLocks noGrp="1"/>
          </p:cNvSpPr>
          <p:nvPr>
            <p:ph idx="1"/>
          </p:nvPr>
        </p:nvSpPr>
        <p:spPr>
          <a:xfrm>
            <a:off x="539750" y="1600200"/>
            <a:ext cx="8143875" cy="2419350"/>
          </a:xfrm>
        </p:spPr>
        <p:txBody>
          <a:bodyPr/>
          <a:lstStyle/>
          <a:p>
            <a:pPr marL="0" indent="0" eaLnBrk="1" hangingPunct="1">
              <a:lnSpc>
                <a:spcPts val="3500"/>
              </a:lnSpc>
              <a:buFont typeface="Arial" charset="0"/>
              <a:buNone/>
            </a:pPr>
            <a:r>
              <a:rPr lang="en-US" dirty="0">
                <a:latin typeface="Arial" charset="0"/>
                <a:ea typeface="ＭＳ Ｐゴシック" charset="-128"/>
                <a:cs typeface="ＭＳ Ｐゴシック" charset="-128"/>
              </a:rPr>
              <a:t>Plastic packages of frozen roast beef have been delivered in a cardboard box. What ‘signs’ </a:t>
            </a:r>
            <a:r>
              <a:rPr lang="en-US" dirty="0" smtClean="0">
                <a:latin typeface="Arial" charset="0"/>
                <a:ea typeface="ＭＳ Ｐゴシック" charset="-128"/>
                <a:cs typeface="ＭＳ Ｐゴシック" charset="-128"/>
              </a:rPr>
              <a:t>or ‘conditions’ could </a:t>
            </a:r>
            <a:r>
              <a:rPr lang="en-US" dirty="0">
                <a:latin typeface="Arial" charset="0"/>
                <a:ea typeface="ＭＳ Ｐゴシック" charset="-128"/>
                <a:cs typeface="ＭＳ Ｐゴシック" charset="-128"/>
              </a:rPr>
              <a:t>indicate that the roast beef has been allowed to thaw </a:t>
            </a:r>
            <a:r>
              <a:rPr lang="en-US" dirty="0" smtClean="0">
                <a:latin typeface="Arial" charset="0"/>
                <a:ea typeface="ＭＳ Ｐゴシック" charset="-128"/>
                <a:cs typeface="ＭＳ Ｐゴシック" charset="-128"/>
              </a:rPr>
              <a:t>and then refreeze? </a:t>
            </a:r>
            <a:endParaRPr lang="en-US" dirty="0">
              <a:latin typeface="Arial" charset="0"/>
              <a:ea typeface="ＭＳ Ｐゴシック" charset="-128"/>
              <a:cs typeface="ＭＳ Ｐゴシック" charset="-128"/>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AutoShape 4">
            <a:hlinkClick r:id="rId3" action="ppaction://hlinksldjump"/>
          </p:cNvPr>
          <p:cNvSpPr>
            <a:spLocks noChangeArrowheads="1"/>
          </p:cNvSpPr>
          <p:nvPr/>
        </p:nvSpPr>
        <p:spPr bwMode="auto">
          <a:xfrm>
            <a:off x="0" y="76200"/>
            <a:ext cx="8991600" cy="6705600"/>
          </a:xfrm>
          <a:prstGeom prst="irregularSeal1">
            <a:avLst/>
          </a:prstGeom>
          <a:gradFill rotWithShape="0">
            <a:gsLst>
              <a:gs pos="0">
                <a:schemeClr val="accent2"/>
              </a:gs>
              <a:gs pos="100000">
                <a:srgbClr val="49FFA2"/>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75781" name="Rectangle 5"/>
          <p:cNvSpPr>
            <a:spLocks noChangeArrowheads="1"/>
          </p:cNvSpPr>
          <p:nvPr/>
        </p:nvSpPr>
        <p:spPr bwMode="auto">
          <a:xfrm>
            <a:off x="571472" y="2571744"/>
            <a:ext cx="7239000" cy="1524000"/>
          </a:xfrm>
          <a:prstGeom prst="rect">
            <a:avLst/>
          </a:prstGeom>
          <a:noFill/>
          <a:ln w="9525">
            <a:noFill/>
            <a:miter lim="800000"/>
            <a:headEnd/>
            <a:tailEnd/>
          </a:ln>
        </p:spPr>
        <p:txBody>
          <a:bodyPr>
            <a:prstTxWarp prst="textNoShape">
              <a:avLst/>
            </a:prstTxWarp>
          </a:bodyPr>
          <a:lstStyle/>
          <a:p>
            <a:pPr algn="ctr">
              <a:lnSpc>
                <a:spcPts val="3500"/>
              </a:lnSpc>
              <a:buFont typeface="Arial" pitchFamily="34" charset="0"/>
              <a:buChar char="•"/>
            </a:pPr>
            <a:r>
              <a:rPr lang="en-US" sz="2800" b="1" dirty="0" smtClean="0"/>
              <a:t> Large </a:t>
            </a:r>
            <a:r>
              <a:rPr lang="en-US" sz="2800" b="1" dirty="0"/>
              <a:t>ice crystals inside the </a:t>
            </a:r>
            <a:r>
              <a:rPr lang="en-US" sz="2800" b="1" dirty="0" smtClean="0"/>
              <a:t>packaging</a:t>
            </a:r>
          </a:p>
          <a:p>
            <a:pPr algn="ctr">
              <a:lnSpc>
                <a:spcPts val="3500"/>
              </a:lnSpc>
              <a:buFont typeface="Arial" pitchFamily="34" charset="0"/>
              <a:buChar char="•"/>
            </a:pPr>
            <a:r>
              <a:rPr lang="en-US" sz="2800" b="1" dirty="0" smtClean="0"/>
              <a:t> Water </a:t>
            </a:r>
            <a:r>
              <a:rPr lang="en-US" sz="2800" b="1" dirty="0"/>
              <a:t>marks on the cardboard </a:t>
            </a:r>
            <a:r>
              <a:rPr lang="en-US" sz="2800" b="1" dirty="0" smtClean="0"/>
              <a:t>box</a:t>
            </a:r>
          </a:p>
          <a:p>
            <a:pPr algn="ctr">
              <a:lnSpc>
                <a:spcPts val="3500"/>
              </a:lnSpc>
              <a:buFont typeface="Arial" pitchFamily="34" charset="0"/>
              <a:buChar char="•"/>
            </a:pPr>
            <a:r>
              <a:rPr lang="en-US" sz="2800" b="1" dirty="0" smtClean="0"/>
              <a:t> A </a:t>
            </a:r>
            <a:r>
              <a:rPr lang="en-US" sz="2800" b="1" dirty="0"/>
              <a:t>sagging cardboard box </a:t>
            </a:r>
          </a:p>
        </p:txBody>
      </p:sp>
      <p:sp>
        <p:nvSpPr>
          <p:cNvPr id="33796"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33797"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dissolve">
                                      <p:cBhvr>
                                        <p:cTn id="7" dur="2000"/>
                                        <p:tgtEl>
                                          <p:spTgt spid="75780"/>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75781"/>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P spid="75781"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AutoShape 5"/>
          <p:cNvSpPr>
            <a:spLocks noChangeArrowheads="1"/>
          </p:cNvSpPr>
          <p:nvPr/>
        </p:nvSpPr>
        <p:spPr bwMode="auto">
          <a:xfrm>
            <a:off x="304800" y="1066800"/>
            <a:ext cx="8534400" cy="3352800"/>
          </a:xfrm>
          <a:prstGeom prst="wedgeRectCallout">
            <a:avLst>
              <a:gd name="adj1" fmla="val -46542"/>
              <a:gd name="adj2" fmla="val 101514"/>
            </a:avLst>
          </a:prstGeom>
          <a:solidFill>
            <a:srgbClr val="3DC1FF"/>
          </a:solidFill>
          <a:ln w="19050">
            <a:solidFill>
              <a:schemeClr val="bg1"/>
            </a:solidFill>
            <a:miter lim="800000"/>
            <a:headEnd/>
            <a:tailEnd/>
          </a:ln>
        </p:spPr>
        <p:txBody>
          <a:bodyPr wrap="none" anchor="ctr">
            <a:prstTxWarp prst="textNoShape">
              <a:avLst/>
            </a:prstTxWarp>
          </a:bodyPr>
          <a:lstStyle/>
          <a:p>
            <a:pPr algn="ctr"/>
            <a:endParaRPr lang="en-US" sz="1800">
              <a:solidFill>
                <a:srgbClr val="49FFA2"/>
              </a:solidFill>
            </a:endParaRPr>
          </a:p>
        </p:txBody>
      </p:sp>
      <p:sp>
        <p:nvSpPr>
          <p:cNvPr id="34819" name="Title 1"/>
          <p:cNvSpPr>
            <a:spLocks/>
          </p:cNvSpPr>
          <p:nvPr/>
        </p:nvSpPr>
        <p:spPr bwMode="auto">
          <a:xfrm>
            <a:off x="455613" y="304800"/>
            <a:ext cx="8232775" cy="914400"/>
          </a:xfrm>
          <a:prstGeom prst="rect">
            <a:avLst/>
          </a:prstGeom>
          <a:noFill/>
          <a:ln w="9525">
            <a:noFill/>
            <a:miter lim="800000"/>
            <a:headEnd/>
            <a:tailEnd/>
          </a:ln>
        </p:spPr>
        <p:txBody>
          <a:bodyPr>
            <a:prstTxWarp prst="textNoShape">
              <a:avLst/>
            </a:prstTxWarp>
          </a:bodyPr>
          <a:lstStyle/>
          <a:p>
            <a:pPr algn="ctr"/>
            <a:r>
              <a:rPr lang="en-US" sz="4000" b="1">
                <a:solidFill>
                  <a:srgbClr val="3DC1FF"/>
                </a:solidFill>
              </a:rPr>
              <a:t>Don’t get busted by the FBI</a:t>
            </a:r>
            <a:endParaRPr lang="en-US" sz="4000" b="1">
              <a:solidFill>
                <a:srgbClr val="3DC1FF"/>
              </a:solidFill>
              <a:latin typeface="Calibri" charset="0"/>
            </a:endParaRPr>
          </a:p>
        </p:txBody>
      </p:sp>
      <p:sp>
        <p:nvSpPr>
          <p:cNvPr id="34820"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3DC1FF"/>
          </a:solidFill>
          <a:ln w="9525">
            <a:noFill/>
            <a:miter lim="800000"/>
            <a:headEnd/>
            <a:tailEnd/>
          </a:ln>
        </p:spPr>
        <p:txBody>
          <a:bodyPr>
            <a:prstTxWarp prst="textNoShape">
              <a:avLst/>
            </a:prstTxWarp>
            <a:spAutoFit/>
          </a:bodyPr>
          <a:lstStyle/>
          <a:p>
            <a:pPr algn="ctr"/>
            <a:r>
              <a:rPr lang="en-US" sz="9200" b="1"/>
              <a:t>100</a:t>
            </a:r>
          </a:p>
        </p:txBody>
      </p:sp>
      <p:sp>
        <p:nvSpPr>
          <p:cNvPr id="34821" name="Content Placeholder 2"/>
          <p:cNvSpPr>
            <a:spLocks noGrp="1"/>
          </p:cNvSpPr>
          <p:nvPr>
            <p:ph idx="1"/>
          </p:nvPr>
        </p:nvSpPr>
        <p:spPr>
          <a:xfrm>
            <a:off x="539750" y="1798638"/>
            <a:ext cx="8143875" cy="1401762"/>
          </a:xfrm>
        </p:spPr>
        <p:txBody>
          <a:bodyPr/>
          <a:lstStyle/>
          <a:p>
            <a:pPr marL="0" indent="0" eaLnBrk="1" hangingPunct="1">
              <a:buFont typeface="Arial" charset="0"/>
              <a:buNone/>
            </a:pPr>
            <a:r>
              <a:rPr lang="en-US" dirty="0" smtClean="0">
                <a:latin typeface="Arial" charset="0"/>
                <a:ea typeface="ＭＳ Ｐゴシック" charset="-128"/>
                <a:cs typeface="ＭＳ Ｐゴシック" charset="-128"/>
              </a:rPr>
              <a:t>Give an </a:t>
            </a:r>
            <a:r>
              <a:rPr lang="en-US" dirty="0">
                <a:latin typeface="Arial" charset="0"/>
                <a:ea typeface="ＭＳ Ｐゴシック" charset="-128"/>
                <a:cs typeface="ＭＳ Ｐゴシック" charset="-128"/>
              </a:rPr>
              <a:t>example of how food could become contaminated with a </a:t>
            </a:r>
            <a:r>
              <a:rPr lang="en-US" dirty="0" smtClean="0">
                <a:latin typeface="Arial" charset="0"/>
                <a:ea typeface="ＭＳ Ｐゴシック" charset="-128"/>
                <a:cs typeface="ＭＳ Ｐゴシック" charset="-128"/>
              </a:rPr>
              <a:t>toxin.</a:t>
            </a:r>
            <a:endParaRPr lang="en-US" dirty="0">
              <a:latin typeface="Arial" charset="0"/>
              <a:ea typeface="ＭＳ Ｐゴシック" charset="-128"/>
              <a:cs typeface="ＭＳ Ｐゴシック" charset="-128"/>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AutoShape 4">
            <a:hlinkClick r:id="rId3" action="ppaction://hlinksldjump"/>
          </p:cNvPr>
          <p:cNvSpPr>
            <a:spLocks noChangeArrowheads="1"/>
          </p:cNvSpPr>
          <p:nvPr/>
        </p:nvSpPr>
        <p:spPr bwMode="auto">
          <a:xfrm>
            <a:off x="152400" y="-381000"/>
            <a:ext cx="8991600" cy="7696200"/>
          </a:xfrm>
          <a:prstGeom prst="irregularSeal1">
            <a:avLst/>
          </a:prstGeom>
          <a:gradFill rotWithShape="0">
            <a:gsLst>
              <a:gs pos="0">
                <a:schemeClr val="accent2"/>
              </a:gs>
              <a:gs pos="100000">
                <a:srgbClr val="3DC1FF"/>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75781" name="Rectangle 5"/>
          <p:cNvSpPr>
            <a:spLocks noChangeArrowheads="1"/>
          </p:cNvSpPr>
          <p:nvPr/>
        </p:nvSpPr>
        <p:spPr bwMode="auto">
          <a:xfrm>
            <a:off x="1371600" y="2362200"/>
            <a:ext cx="6400800" cy="2919413"/>
          </a:xfrm>
          <a:prstGeom prst="rect">
            <a:avLst/>
          </a:prstGeom>
          <a:noFill/>
          <a:ln w="9525">
            <a:noFill/>
            <a:miter lim="800000"/>
            <a:headEnd/>
            <a:tailEnd/>
          </a:ln>
        </p:spPr>
        <p:txBody>
          <a:bodyPr>
            <a:prstTxWarp prst="textNoShape">
              <a:avLst/>
            </a:prstTxWarp>
            <a:spAutoFit/>
          </a:bodyPr>
          <a:lstStyle/>
          <a:p>
            <a:pPr algn="ctr">
              <a:lnSpc>
                <a:spcPct val="105000"/>
              </a:lnSpc>
              <a:spcBef>
                <a:spcPts val="300"/>
              </a:spcBef>
              <a:buFont typeface="Arial" pitchFamily="34" charset="0"/>
              <a:buChar char="•"/>
            </a:pPr>
            <a:r>
              <a:rPr lang="en-US" sz="2800" b="1" dirty="0" smtClean="0"/>
              <a:t> Sneezing </a:t>
            </a:r>
            <a:r>
              <a:rPr lang="en-US" sz="2800" b="1" dirty="0"/>
              <a:t>on </a:t>
            </a:r>
            <a:r>
              <a:rPr lang="en-US" sz="2800" b="1" dirty="0" smtClean="0"/>
              <a:t>RTE </a:t>
            </a:r>
            <a:r>
              <a:rPr lang="en-US" sz="2800" b="1" dirty="0" smtClean="0"/>
              <a:t>TCS </a:t>
            </a:r>
            <a:r>
              <a:rPr lang="en-US" sz="2800" b="1" dirty="0" smtClean="0"/>
              <a:t>food</a:t>
            </a:r>
            <a:endParaRPr lang="en-US" sz="2800" b="1" dirty="0"/>
          </a:p>
          <a:p>
            <a:pPr algn="ctr">
              <a:lnSpc>
                <a:spcPct val="105000"/>
              </a:lnSpc>
              <a:spcBef>
                <a:spcPts val="300"/>
              </a:spcBef>
              <a:buFont typeface="Arial" pitchFamily="34" charset="0"/>
              <a:buChar char="•"/>
            </a:pPr>
            <a:r>
              <a:rPr lang="en-US" sz="2800" b="1" dirty="0" smtClean="0"/>
              <a:t> Handling </a:t>
            </a:r>
            <a:r>
              <a:rPr lang="en-US" sz="2800" b="1" dirty="0"/>
              <a:t>RTE </a:t>
            </a:r>
            <a:r>
              <a:rPr lang="en-US" sz="2800" b="1" dirty="0" smtClean="0"/>
              <a:t>TCS </a:t>
            </a:r>
            <a:r>
              <a:rPr lang="en-US" sz="2800" b="1" dirty="0" smtClean="0"/>
              <a:t>food </a:t>
            </a:r>
            <a:r>
              <a:rPr lang="en-US" sz="2800" b="1" dirty="0"/>
              <a:t>with </a:t>
            </a:r>
            <a:br>
              <a:rPr lang="en-US" sz="2800" b="1" dirty="0"/>
            </a:br>
            <a:r>
              <a:rPr lang="en-US" sz="2800" b="1" dirty="0"/>
              <a:t>an open sore on a hand</a:t>
            </a:r>
          </a:p>
          <a:p>
            <a:pPr algn="ctr">
              <a:lnSpc>
                <a:spcPct val="105000"/>
              </a:lnSpc>
              <a:spcBef>
                <a:spcPts val="300"/>
              </a:spcBef>
              <a:buFont typeface="Arial" pitchFamily="34" charset="0"/>
              <a:buChar char="•"/>
            </a:pPr>
            <a:r>
              <a:rPr lang="en-US" sz="2800" b="1" dirty="0" smtClean="0"/>
              <a:t> Spilling </a:t>
            </a:r>
            <a:r>
              <a:rPr lang="en-US" sz="2800" b="1" dirty="0"/>
              <a:t>cleaning solution on </a:t>
            </a:r>
            <a:br>
              <a:rPr lang="en-US" sz="2800" b="1" dirty="0"/>
            </a:br>
            <a:r>
              <a:rPr lang="en-US" sz="2800" b="1" dirty="0"/>
              <a:t>RTE </a:t>
            </a:r>
            <a:r>
              <a:rPr lang="en-US" sz="2800" b="1" dirty="0" smtClean="0"/>
              <a:t>TCS </a:t>
            </a:r>
            <a:r>
              <a:rPr lang="en-US" sz="2800" b="1" dirty="0" smtClean="0"/>
              <a:t>food</a:t>
            </a:r>
            <a:r>
              <a:rPr lang="en-US" sz="2800" dirty="0" smtClean="0"/>
              <a:t> </a:t>
            </a:r>
            <a:endParaRPr lang="en-US" sz="2800" dirty="0"/>
          </a:p>
          <a:p>
            <a:pPr algn="ctr">
              <a:lnSpc>
                <a:spcPct val="105000"/>
              </a:lnSpc>
              <a:spcBef>
                <a:spcPts val="300"/>
              </a:spcBef>
              <a:buFont typeface="Arial" charset="0"/>
              <a:buNone/>
            </a:pPr>
            <a:endParaRPr lang="en-US" sz="2800" dirty="0"/>
          </a:p>
        </p:txBody>
      </p:sp>
      <p:sp>
        <p:nvSpPr>
          <p:cNvPr id="35844"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35845"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dissolve">
                                      <p:cBhvr>
                                        <p:cTn id="7" dur="2000"/>
                                        <p:tgtEl>
                                          <p:spTgt spid="75780"/>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75781"/>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P spid="75781"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AutoShape 5"/>
          <p:cNvSpPr>
            <a:spLocks noChangeArrowheads="1"/>
          </p:cNvSpPr>
          <p:nvPr/>
        </p:nvSpPr>
        <p:spPr bwMode="auto">
          <a:xfrm>
            <a:off x="334566" y="1066800"/>
            <a:ext cx="8534400" cy="3352800"/>
          </a:xfrm>
          <a:prstGeom prst="wedgeRectCallout">
            <a:avLst>
              <a:gd name="adj1" fmla="val -46542"/>
              <a:gd name="adj2" fmla="val 101514"/>
            </a:avLst>
          </a:prstGeom>
          <a:solidFill>
            <a:srgbClr val="3DC1FF"/>
          </a:solidFill>
          <a:ln w="19050">
            <a:solidFill>
              <a:schemeClr val="bg1"/>
            </a:solidFill>
            <a:miter lim="800000"/>
            <a:headEnd/>
            <a:tailEnd/>
          </a:ln>
        </p:spPr>
        <p:txBody>
          <a:bodyPr wrap="none" anchor="ctr">
            <a:prstTxWarp prst="textNoShape">
              <a:avLst/>
            </a:prstTxWarp>
          </a:bodyPr>
          <a:lstStyle/>
          <a:p>
            <a:pPr algn="ctr"/>
            <a:endParaRPr lang="en-US" sz="1800">
              <a:solidFill>
                <a:srgbClr val="49FFA2"/>
              </a:solidFill>
            </a:endParaRPr>
          </a:p>
        </p:txBody>
      </p:sp>
      <p:sp>
        <p:nvSpPr>
          <p:cNvPr id="36867" name="Title 1"/>
          <p:cNvSpPr>
            <a:spLocks/>
          </p:cNvSpPr>
          <p:nvPr/>
        </p:nvSpPr>
        <p:spPr bwMode="auto">
          <a:xfrm>
            <a:off x="455613" y="304800"/>
            <a:ext cx="8232775" cy="914400"/>
          </a:xfrm>
          <a:prstGeom prst="rect">
            <a:avLst/>
          </a:prstGeom>
          <a:noFill/>
          <a:ln w="9525">
            <a:noFill/>
            <a:miter lim="800000"/>
            <a:headEnd/>
            <a:tailEnd/>
          </a:ln>
        </p:spPr>
        <p:txBody>
          <a:bodyPr>
            <a:prstTxWarp prst="textNoShape">
              <a:avLst/>
            </a:prstTxWarp>
          </a:bodyPr>
          <a:lstStyle/>
          <a:p>
            <a:pPr algn="ctr"/>
            <a:r>
              <a:rPr lang="en-US" sz="4000" b="1">
                <a:solidFill>
                  <a:srgbClr val="3DC1FF"/>
                </a:solidFill>
              </a:rPr>
              <a:t>Don’t get busted by the FBI</a:t>
            </a:r>
            <a:endParaRPr lang="en-US" sz="4000" b="1">
              <a:solidFill>
                <a:srgbClr val="3DC1FF"/>
              </a:solidFill>
              <a:latin typeface="Calibri" charset="0"/>
            </a:endParaRPr>
          </a:p>
        </p:txBody>
      </p:sp>
      <p:sp>
        <p:nvSpPr>
          <p:cNvPr id="36868"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3DC1FF"/>
          </a:solidFill>
          <a:ln w="9525">
            <a:noFill/>
            <a:miter lim="800000"/>
            <a:headEnd/>
            <a:tailEnd/>
          </a:ln>
        </p:spPr>
        <p:txBody>
          <a:bodyPr>
            <a:prstTxWarp prst="textNoShape">
              <a:avLst/>
            </a:prstTxWarp>
            <a:spAutoFit/>
          </a:bodyPr>
          <a:lstStyle/>
          <a:p>
            <a:pPr algn="ctr"/>
            <a:r>
              <a:rPr lang="en-US" sz="9200" b="1"/>
              <a:t>200</a:t>
            </a:r>
          </a:p>
        </p:txBody>
      </p:sp>
      <p:sp>
        <p:nvSpPr>
          <p:cNvPr id="36869" name="Content Placeholder 2"/>
          <p:cNvSpPr>
            <a:spLocks noGrp="1"/>
          </p:cNvSpPr>
          <p:nvPr>
            <p:ph idx="1"/>
          </p:nvPr>
        </p:nvSpPr>
        <p:spPr>
          <a:xfrm>
            <a:off x="539750" y="1798638"/>
            <a:ext cx="8143875" cy="2011362"/>
          </a:xfrm>
        </p:spPr>
        <p:txBody>
          <a:bodyPr/>
          <a:lstStyle/>
          <a:p>
            <a:pPr marL="0" indent="0" eaLnBrk="1" hangingPunct="1">
              <a:lnSpc>
                <a:spcPct val="105000"/>
              </a:lnSpc>
              <a:buFont typeface="Arial" charset="0"/>
              <a:buNone/>
            </a:pPr>
            <a:r>
              <a:rPr lang="en-GB" i="1" dirty="0">
                <a:latin typeface="Arial" charset="0"/>
                <a:ea typeface="ＭＳ Ｐゴシック" charset="-128"/>
                <a:cs typeface="ＭＳ Ｐゴシック" charset="-128"/>
              </a:rPr>
              <a:t>Salmonella</a:t>
            </a:r>
            <a:r>
              <a:rPr lang="en-US" i="1" dirty="0">
                <a:latin typeface="Arial" charset="0"/>
                <a:ea typeface="ＭＳ Ｐゴシック" charset="-128"/>
                <a:cs typeface="ＭＳ Ｐゴシック" charset="-128"/>
              </a:rPr>
              <a:t> </a:t>
            </a:r>
            <a:r>
              <a:rPr lang="en-US" dirty="0">
                <a:latin typeface="Arial" charset="0"/>
                <a:ea typeface="ＭＳ Ｐゴシック" charset="-128"/>
                <a:cs typeface="ＭＳ Ｐゴシック" charset="-128"/>
              </a:rPr>
              <a:t>is a</a:t>
            </a:r>
            <a:r>
              <a:rPr lang="en-US" i="1" dirty="0">
                <a:latin typeface="Arial" charset="0"/>
                <a:ea typeface="ＭＳ Ｐゴシック" charset="-128"/>
                <a:cs typeface="ＭＳ Ｐゴシック" charset="-128"/>
              </a:rPr>
              <a:t> </a:t>
            </a:r>
            <a:r>
              <a:rPr lang="en-US" dirty="0">
                <a:latin typeface="Arial" charset="0"/>
                <a:ea typeface="ＭＳ Ｐゴシック" charset="-128"/>
                <a:cs typeface="ＭＳ Ｐゴシック" charset="-128"/>
              </a:rPr>
              <a:t>non-spore-forming bacterium that is commonly associated with which </a:t>
            </a:r>
            <a:r>
              <a:rPr lang="en-US" dirty="0" smtClean="0">
                <a:latin typeface="Arial" charset="0"/>
                <a:ea typeface="ＭＳ Ｐゴシック" charset="-128"/>
                <a:cs typeface="ＭＳ Ｐゴシック" charset="-128"/>
              </a:rPr>
              <a:t>foods?</a:t>
            </a:r>
            <a:endParaRPr lang="en-US" dirty="0">
              <a:latin typeface="Arial" charset="0"/>
              <a:ea typeface="ＭＳ Ｐゴシック" charset="-128"/>
              <a:cs typeface="ＭＳ Ｐゴシック" charset="-128"/>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AutoShape 4">
            <a:hlinkClick r:id="rId3" action="ppaction://hlinksldjump"/>
          </p:cNvPr>
          <p:cNvSpPr>
            <a:spLocks noChangeArrowheads="1"/>
          </p:cNvSpPr>
          <p:nvPr/>
        </p:nvSpPr>
        <p:spPr bwMode="auto">
          <a:xfrm>
            <a:off x="1295400" y="1409700"/>
            <a:ext cx="6934200" cy="4038600"/>
          </a:xfrm>
          <a:prstGeom prst="irregularSeal1">
            <a:avLst/>
          </a:prstGeom>
          <a:gradFill rotWithShape="0">
            <a:gsLst>
              <a:gs pos="0">
                <a:schemeClr val="accent2"/>
              </a:gs>
              <a:gs pos="100000">
                <a:srgbClr val="3DC1FF"/>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75781" name="Rectangle 5"/>
          <p:cNvSpPr>
            <a:spLocks noChangeArrowheads="1"/>
          </p:cNvSpPr>
          <p:nvPr/>
        </p:nvSpPr>
        <p:spPr bwMode="auto">
          <a:xfrm>
            <a:off x="3071802" y="3000372"/>
            <a:ext cx="3329002" cy="544765"/>
          </a:xfrm>
          <a:prstGeom prst="rect">
            <a:avLst/>
          </a:prstGeom>
          <a:noFill/>
          <a:ln w="9525">
            <a:noFill/>
            <a:miter lim="800000"/>
            <a:headEnd/>
            <a:tailEnd/>
          </a:ln>
        </p:spPr>
        <p:txBody>
          <a:bodyPr wrap="square">
            <a:prstTxWarp prst="textNoShape">
              <a:avLst/>
            </a:prstTxWarp>
            <a:spAutoFit/>
          </a:bodyPr>
          <a:lstStyle/>
          <a:p>
            <a:pPr algn="ctr">
              <a:lnSpc>
                <a:spcPct val="105000"/>
              </a:lnSpc>
              <a:spcBef>
                <a:spcPct val="20000"/>
              </a:spcBef>
              <a:buFont typeface="Arial" charset="0"/>
              <a:buNone/>
            </a:pPr>
            <a:r>
              <a:rPr lang="en-GB" sz="2800" b="1" dirty="0"/>
              <a:t>Poultry and eggs</a:t>
            </a:r>
            <a:endParaRPr lang="en-US" sz="2800" b="1" dirty="0"/>
          </a:p>
        </p:txBody>
      </p:sp>
      <p:sp>
        <p:nvSpPr>
          <p:cNvPr id="37892"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37893"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dissolve">
                                      <p:cBhvr>
                                        <p:cTn id="7" dur="2000"/>
                                        <p:tgtEl>
                                          <p:spTgt spid="75780"/>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75781"/>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P spid="75781"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AutoShape 5"/>
          <p:cNvSpPr>
            <a:spLocks noChangeArrowheads="1"/>
          </p:cNvSpPr>
          <p:nvPr/>
        </p:nvSpPr>
        <p:spPr bwMode="auto">
          <a:xfrm>
            <a:off x="312217" y="1048891"/>
            <a:ext cx="8534400" cy="3352800"/>
          </a:xfrm>
          <a:prstGeom prst="wedgeRectCallout">
            <a:avLst>
              <a:gd name="adj1" fmla="val -46542"/>
              <a:gd name="adj2" fmla="val 101514"/>
            </a:avLst>
          </a:prstGeom>
          <a:solidFill>
            <a:srgbClr val="3DC1FF"/>
          </a:solidFill>
          <a:ln w="19050">
            <a:solidFill>
              <a:schemeClr val="bg1"/>
            </a:solidFill>
            <a:miter lim="800000"/>
            <a:headEnd/>
            <a:tailEnd/>
          </a:ln>
        </p:spPr>
        <p:txBody>
          <a:bodyPr wrap="none" anchor="ctr">
            <a:prstTxWarp prst="textNoShape">
              <a:avLst/>
            </a:prstTxWarp>
          </a:bodyPr>
          <a:lstStyle/>
          <a:p>
            <a:pPr algn="ctr"/>
            <a:endParaRPr lang="en-US" sz="1800">
              <a:solidFill>
                <a:srgbClr val="49FFA2"/>
              </a:solidFill>
            </a:endParaRPr>
          </a:p>
        </p:txBody>
      </p:sp>
      <p:sp>
        <p:nvSpPr>
          <p:cNvPr id="38915" name="Title 1"/>
          <p:cNvSpPr>
            <a:spLocks/>
          </p:cNvSpPr>
          <p:nvPr/>
        </p:nvSpPr>
        <p:spPr bwMode="auto">
          <a:xfrm>
            <a:off x="455613" y="304800"/>
            <a:ext cx="8232775" cy="914400"/>
          </a:xfrm>
          <a:prstGeom prst="rect">
            <a:avLst/>
          </a:prstGeom>
          <a:noFill/>
          <a:ln w="9525">
            <a:noFill/>
            <a:miter lim="800000"/>
            <a:headEnd/>
            <a:tailEnd/>
          </a:ln>
        </p:spPr>
        <p:txBody>
          <a:bodyPr>
            <a:prstTxWarp prst="textNoShape">
              <a:avLst/>
            </a:prstTxWarp>
          </a:bodyPr>
          <a:lstStyle/>
          <a:p>
            <a:pPr algn="ctr"/>
            <a:r>
              <a:rPr lang="en-US" sz="4000" b="1">
                <a:solidFill>
                  <a:srgbClr val="3DC1FF"/>
                </a:solidFill>
              </a:rPr>
              <a:t>Don’t get busted by the FBI</a:t>
            </a:r>
            <a:endParaRPr lang="en-US" sz="4000" b="1">
              <a:solidFill>
                <a:srgbClr val="3DC1FF"/>
              </a:solidFill>
              <a:latin typeface="Calibri" charset="0"/>
            </a:endParaRPr>
          </a:p>
        </p:txBody>
      </p:sp>
      <p:sp>
        <p:nvSpPr>
          <p:cNvPr id="38916"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3DC1FF"/>
          </a:solidFill>
          <a:ln w="9525">
            <a:noFill/>
            <a:miter lim="800000"/>
            <a:headEnd/>
            <a:tailEnd/>
          </a:ln>
        </p:spPr>
        <p:txBody>
          <a:bodyPr>
            <a:prstTxWarp prst="textNoShape">
              <a:avLst/>
            </a:prstTxWarp>
            <a:spAutoFit/>
          </a:bodyPr>
          <a:lstStyle/>
          <a:p>
            <a:pPr algn="ctr"/>
            <a:r>
              <a:rPr lang="en-US" sz="9200" b="1"/>
              <a:t>300</a:t>
            </a:r>
          </a:p>
        </p:txBody>
      </p:sp>
      <p:sp>
        <p:nvSpPr>
          <p:cNvPr id="38917" name="Content Placeholder 2"/>
          <p:cNvSpPr>
            <a:spLocks noGrp="1"/>
          </p:cNvSpPr>
          <p:nvPr>
            <p:ph idx="1"/>
          </p:nvPr>
        </p:nvSpPr>
        <p:spPr>
          <a:xfrm>
            <a:off x="539750" y="1798638"/>
            <a:ext cx="8143875" cy="1706562"/>
          </a:xfrm>
        </p:spPr>
        <p:txBody>
          <a:bodyPr/>
          <a:lstStyle/>
          <a:p>
            <a:pPr marL="0" indent="0" eaLnBrk="1" hangingPunct="1">
              <a:lnSpc>
                <a:spcPct val="105000"/>
              </a:lnSpc>
              <a:buFont typeface="Arial" charset="0"/>
              <a:buNone/>
            </a:pPr>
            <a:r>
              <a:rPr lang="en-US" dirty="0" smtClean="0">
                <a:latin typeface="Arial" charset="0"/>
                <a:ea typeface="ＭＳ Ｐゴシック" charset="-128"/>
                <a:cs typeface="ＭＳ Ｐゴシック" charset="-128"/>
              </a:rPr>
              <a:t>Name at least three common </a:t>
            </a:r>
            <a:r>
              <a:rPr lang="en-US" dirty="0">
                <a:latin typeface="Arial" charset="0"/>
                <a:ea typeface="ＭＳ Ｐゴシック" charset="-128"/>
                <a:cs typeface="ＭＳ Ｐゴシック" charset="-128"/>
              </a:rPr>
              <a:t>symptoms of </a:t>
            </a:r>
            <a:r>
              <a:rPr lang="en-US" dirty="0" smtClean="0">
                <a:latin typeface="Arial" charset="0"/>
                <a:ea typeface="ＭＳ Ｐゴシック" charset="-128"/>
                <a:cs typeface="ＭＳ Ｐゴシック" charset="-128"/>
              </a:rPr>
              <a:t>a </a:t>
            </a:r>
          </a:p>
          <a:p>
            <a:pPr marL="0" indent="0" eaLnBrk="1" hangingPunct="1">
              <a:lnSpc>
                <a:spcPct val="105000"/>
              </a:lnSpc>
              <a:buFont typeface="Arial" charset="0"/>
              <a:buNone/>
            </a:pPr>
            <a:r>
              <a:rPr lang="en-US" dirty="0" smtClean="0">
                <a:latin typeface="Arial" charset="0"/>
                <a:ea typeface="ＭＳ Ｐゴシック" charset="-128"/>
                <a:cs typeface="ＭＳ Ｐゴシック" charset="-128"/>
              </a:rPr>
              <a:t>food</a:t>
            </a:r>
            <a:r>
              <a:rPr lang="en-US" dirty="0" smtClean="0">
                <a:latin typeface="Arial" charset="0"/>
                <a:ea typeface="ＭＳ Ｐゴシック" charset="-128"/>
                <a:cs typeface="ＭＳ Ｐゴシック" charset="-128"/>
              </a:rPr>
              <a:t>-borne </a:t>
            </a:r>
            <a:r>
              <a:rPr lang="en-US" dirty="0">
                <a:latin typeface="Arial" charset="0"/>
                <a:ea typeface="ＭＳ Ｐゴシック" charset="-128"/>
                <a:cs typeface="ＭＳ Ｐゴシック" charset="-128"/>
              </a:rPr>
              <a:t>illness?</a:t>
            </a:r>
            <a:endParaRPr lang="en-GB" dirty="0">
              <a:latin typeface="Arial" charset="0"/>
              <a:ea typeface="ＭＳ Ｐゴシック" charset="-128"/>
              <a:cs typeface="ＭＳ Ｐゴシック" charset="-128"/>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AutoShape 2">
            <a:hlinkClick r:id="rId3" action="ppaction://hlinksldjump"/>
          </p:cNvPr>
          <p:cNvSpPr>
            <a:spLocks noChangeArrowheads="1"/>
          </p:cNvSpPr>
          <p:nvPr/>
        </p:nvSpPr>
        <p:spPr bwMode="auto">
          <a:xfrm>
            <a:off x="1676400" y="228600"/>
            <a:ext cx="5791200" cy="6629400"/>
          </a:xfrm>
          <a:prstGeom prst="irregularSeal1">
            <a:avLst/>
          </a:prstGeom>
          <a:gradFill rotWithShape="0">
            <a:gsLst>
              <a:gs pos="0">
                <a:schemeClr val="accent2"/>
              </a:gs>
              <a:gs pos="100000">
                <a:srgbClr val="3DC1FF"/>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79875" name="Rectangle 3"/>
          <p:cNvSpPr>
            <a:spLocks noChangeArrowheads="1"/>
          </p:cNvSpPr>
          <p:nvPr/>
        </p:nvSpPr>
        <p:spPr bwMode="auto">
          <a:xfrm>
            <a:off x="3286116" y="2071678"/>
            <a:ext cx="2378075" cy="2613023"/>
          </a:xfrm>
          <a:prstGeom prst="rect">
            <a:avLst/>
          </a:prstGeom>
          <a:noFill/>
          <a:ln w="9525">
            <a:noFill/>
            <a:miter lim="800000"/>
            <a:headEnd/>
            <a:tailEnd/>
          </a:ln>
        </p:spPr>
        <p:txBody>
          <a:bodyPr>
            <a:prstTxWarp prst="textNoShape">
              <a:avLst/>
            </a:prstTxWarp>
            <a:spAutoFit/>
          </a:bodyPr>
          <a:lstStyle/>
          <a:p>
            <a:pPr algn="ctr">
              <a:lnSpc>
                <a:spcPct val="105000"/>
              </a:lnSpc>
              <a:spcBef>
                <a:spcPct val="20000"/>
              </a:spcBef>
              <a:buFont typeface="Arial" pitchFamily="34" charset="0"/>
              <a:buChar char="•"/>
            </a:pPr>
            <a:r>
              <a:rPr lang="en-US" sz="2800" b="1" dirty="0" smtClean="0"/>
              <a:t> Vomiting</a:t>
            </a:r>
          </a:p>
          <a:p>
            <a:pPr algn="ctr">
              <a:lnSpc>
                <a:spcPct val="105000"/>
              </a:lnSpc>
              <a:spcBef>
                <a:spcPct val="20000"/>
              </a:spcBef>
              <a:buFont typeface="Arial" pitchFamily="34" charset="0"/>
              <a:buChar char="•"/>
            </a:pPr>
            <a:r>
              <a:rPr lang="en-US" sz="2800" b="1" dirty="0" smtClean="0"/>
              <a:t> Diarrhea</a:t>
            </a:r>
          </a:p>
          <a:p>
            <a:pPr algn="ctr">
              <a:lnSpc>
                <a:spcPct val="105000"/>
              </a:lnSpc>
              <a:spcBef>
                <a:spcPct val="20000"/>
              </a:spcBef>
              <a:buFont typeface="Arial" pitchFamily="34" charset="0"/>
              <a:buChar char="•"/>
            </a:pPr>
            <a:r>
              <a:rPr lang="en-US" sz="2800" b="1" dirty="0" smtClean="0"/>
              <a:t> Abdominal</a:t>
            </a:r>
            <a:r>
              <a:rPr lang="en-US" sz="2800" b="1" dirty="0"/>
              <a:t/>
            </a:r>
            <a:br>
              <a:rPr lang="en-US" sz="2800" b="1" dirty="0"/>
            </a:br>
            <a:r>
              <a:rPr lang="en-US" sz="2800" b="1" dirty="0" smtClean="0"/>
              <a:t>cramps</a:t>
            </a:r>
          </a:p>
          <a:p>
            <a:pPr algn="ctr">
              <a:lnSpc>
                <a:spcPct val="105000"/>
              </a:lnSpc>
              <a:spcBef>
                <a:spcPct val="20000"/>
              </a:spcBef>
              <a:buFont typeface="Arial" pitchFamily="34" charset="0"/>
              <a:buChar char="•"/>
            </a:pPr>
            <a:r>
              <a:rPr lang="en-US" sz="2800" b="1" dirty="0" smtClean="0"/>
              <a:t> Headache</a:t>
            </a:r>
            <a:endParaRPr lang="en-US" sz="2800" b="1" dirty="0"/>
          </a:p>
        </p:txBody>
      </p:sp>
      <p:sp>
        <p:nvSpPr>
          <p:cNvPr id="39940"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39941"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9874"/>
                                        </p:tgtEl>
                                        <p:attrNameLst>
                                          <p:attrName>style.visibility</p:attrName>
                                        </p:attrNameLst>
                                      </p:cBhvr>
                                      <p:to>
                                        <p:strVal val="visible"/>
                                      </p:to>
                                    </p:set>
                                    <p:animEffect transition="in" filter="dissolve">
                                      <p:cBhvr>
                                        <p:cTn id="7" dur="2000"/>
                                        <p:tgtEl>
                                          <p:spTgt spid="79874"/>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79875"/>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animBg="1"/>
      <p:bldP spid="79875"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AutoShape 5"/>
          <p:cNvSpPr>
            <a:spLocks noChangeArrowheads="1"/>
          </p:cNvSpPr>
          <p:nvPr/>
        </p:nvSpPr>
        <p:spPr bwMode="auto">
          <a:xfrm>
            <a:off x="304800" y="1066800"/>
            <a:ext cx="8534400" cy="3352800"/>
          </a:xfrm>
          <a:prstGeom prst="wedgeRectCallout">
            <a:avLst>
              <a:gd name="adj1" fmla="val -46542"/>
              <a:gd name="adj2" fmla="val 101514"/>
            </a:avLst>
          </a:prstGeom>
          <a:solidFill>
            <a:srgbClr val="3DC1FF"/>
          </a:solidFill>
          <a:ln w="19050">
            <a:solidFill>
              <a:schemeClr val="bg1"/>
            </a:solidFill>
            <a:miter lim="800000"/>
            <a:headEnd/>
            <a:tailEnd/>
          </a:ln>
        </p:spPr>
        <p:txBody>
          <a:bodyPr wrap="none" anchor="ctr">
            <a:prstTxWarp prst="textNoShape">
              <a:avLst/>
            </a:prstTxWarp>
          </a:bodyPr>
          <a:lstStyle/>
          <a:p>
            <a:pPr algn="ctr"/>
            <a:endParaRPr lang="en-US" sz="1800">
              <a:solidFill>
                <a:srgbClr val="49FFA2"/>
              </a:solidFill>
            </a:endParaRPr>
          </a:p>
        </p:txBody>
      </p:sp>
      <p:sp>
        <p:nvSpPr>
          <p:cNvPr id="40963" name="Title 1"/>
          <p:cNvSpPr>
            <a:spLocks/>
          </p:cNvSpPr>
          <p:nvPr/>
        </p:nvSpPr>
        <p:spPr bwMode="auto">
          <a:xfrm>
            <a:off x="455613" y="304800"/>
            <a:ext cx="8232775" cy="914400"/>
          </a:xfrm>
          <a:prstGeom prst="rect">
            <a:avLst/>
          </a:prstGeom>
          <a:noFill/>
          <a:ln w="9525">
            <a:noFill/>
            <a:miter lim="800000"/>
            <a:headEnd/>
            <a:tailEnd/>
          </a:ln>
        </p:spPr>
        <p:txBody>
          <a:bodyPr>
            <a:prstTxWarp prst="textNoShape">
              <a:avLst/>
            </a:prstTxWarp>
          </a:bodyPr>
          <a:lstStyle/>
          <a:p>
            <a:pPr algn="ctr"/>
            <a:r>
              <a:rPr lang="en-US" sz="4000" b="1">
                <a:solidFill>
                  <a:srgbClr val="3DC1FF"/>
                </a:solidFill>
              </a:rPr>
              <a:t>Don’t get busted by the FBI</a:t>
            </a:r>
            <a:endParaRPr lang="en-US" sz="4000" b="1">
              <a:solidFill>
                <a:srgbClr val="3DC1FF"/>
              </a:solidFill>
              <a:latin typeface="Calibri" charset="0"/>
            </a:endParaRPr>
          </a:p>
        </p:txBody>
      </p:sp>
      <p:sp>
        <p:nvSpPr>
          <p:cNvPr id="40964"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3DC1FF"/>
          </a:solidFill>
          <a:ln w="9525">
            <a:noFill/>
            <a:miter lim="800000"/>
            <a:headEnd/>
            <a:tailEnd/>
          </a:ln>
        </p:spPr>
        <p:txBody>
          <a:bodyPr>
            <a:prstTxWarp prst="textNoShape">
              <a:avLst/>
            </a:prstTxWarp>
            <a:spAutoFit/>
          </a:bodyPr>
          <a:lstStyle/>
          <a:p>
            <a:pPr algn="ctr"/>
            <a:r>
              <a:rPr lang="en-US" sz="9200" b="1"/>
              <a:t>400</a:t>
            </a:r>
          </a:p>
        </p:txBody>
      </p:sp>
      <p:sp>
        <p:nvSpPr>
          <p:cNvPr id="40965" name="Content Placeholder 2"/>
          <p:cNvSpPr>
            <a:spLocks noGrp="1"/>
          </p:cNvSpPr>
          <p:nvPr>
            <p:ph idx="1"/>
          </p:nvPr>
        </p:nvSpPr>
        <p:spPr>
          <a:xfrm>
            <a:off x="539750" y="1798638"/>
            <a:ext cx="8143875" cy="2209800"/>
          </a:xfrm>
        </p:spPr>
        <p:txBody>
          <a:bodyPr/>
          <a:lstStyle/>
          <a:p>
            <a:pPr marL="0" indent="0" eaLnBrk="1" hangingPunct="1">
              <a:spcBef>
                <a:spcPts val="675"/>
              </a:spcBef>
              <a:buFont typeface="Arial" charset="0"/>
              <a:buNone/>
            </a:pPr>
            <a:r>
              <a:rPr lang="en-US" i="1" dirty="0">
                <a:latin typeface="Arial" charset="0"/>
                <a:ea typeface="ＭＳ Ｐゴシック" charset="-128"/>
                <a:cs typeface="ＭＳ Ｐゴシック" charset="-128"/>
              </a:rPr>
              <a:t>Bacillus cereus</a:t>
            </a:r>
            <a:r>
              <a:rPr lang="en-US" dirty="0">
                <a:latin typeface="Arial" charset="0"/>
                <a:ea typeface="ＭＳ Ｐゴシック" charset="-128"/>
                <a:cs typeface="ＭＳ Ｐゴシック" charset="-128"/>
              </a:rPr>
              <a:t>, </a:t>
            </a:r>
            <a:r>
              <a:rPr lang="en-US" i="1" dirty="0">
                <a:latin typeface="Arial" charset="0"/>
                <a:ea typeface="ＭＳ Ｐゴシック" charset="-128"/>
                <a:cs typeface="ＭＳ Ｐゴシック" charset="-128"/>
              </a:rPr>
              <a:t>Clostridium </a:t>
            </a:r>
            <a:r>
              <a:rPr lang="en-US" i="1" dirty="0" err="1" smtClean="0">
                <a:latin typeface="Arial" charset="0"/>
                <a:ea typeface="ＭＳ Ｐゴシック" charset="-128"/>
                <a:cs typeface="ＭＳ Ｐゴシック" charset="-128"/>
              </a:rPr>
              <a:t>botulinum</a:t>
            </a:r>
            <a:r>
              <a:rPr lang="en-US" i="1" dirty="0" smtClean="0">
                <a:latin typeface="Arial" charset="0"/>
                <a:ea typeface="ＭＳ Ｐゴシック" charset="-128"/>
                <a:cs typeface="ＭＳ Ｐゴシック" charset="-128"/>
              </a:rPr>
              <a:t> </a:t>
            </a:r>
            <a:r>
              <a:rPr lang="en-US" dirty="0">
                <a:latin typeface="Arial" charset="0"/>
                <a:ea typeface="ＭＳ Ｐゴシック" charset="-128"/>
                <a:cs typeface="ＭＳ Ｐゴシック" charset="-128"/>
              </a:rPr>
              <a:t>and </a:t>
            </a:r>
            <a:r>
              <a:rPr lang="en-US" i="1" dirty="0">
                <a:latin typeface="Arial" charset="0"/>
                <a:ea typeface="ＭＳ Ｐゴシック" charset="-128"/>
                <a:cs typeface="ＭＳ Ｐゴシック" charset="-128"/>
              </a:rPr>
              <a:t>Clostridium </a:t>
            </a:r>
            <a:r>
              <a:rPr lang="en-US" i="1" dirty="0" err="1">
                <a:latin typeface="Arial" charset="0"/>
                <a:ea typeface="ＭＳ Ｐゴシック" charset="-128"/>
                <a:cs typeface="ＭＳ Ｐゴシック" charset="-128"/>
              </a:rPr>
              <a:t>perfringens</a:t>
            </a:r>
            <a:r>
              <a:rPr lang="en-US" i="1" dirty="0">
                <a:latin typeface="Arial" charset="0"/>
                <a:ea typeface="ＭＳ Ｐゴシック" charset="-128"/>
                <a:cs typeface="ＭＳ Ｐゴシック" charset="-128"/>
              </a:rPr>
              <a:t> </a:t>
            </a:r>
            <a:r>
              <a:rPr lang="en-US" dirty="0">
                <a:latin typeface="Arial" charset="0"/>
                <a:ea typeface="ＭＳ Ｐゴシック" charset="-128"/>
                <a:cs typeface="ＭＳ Ｐゴシック" charset="-128"/>
              </a:rPr>
              <a:t>are all spore-forming bacteria. </a:t>
            </a:r>
          </a:p>
          <a:p>
            <a:pPr marL="0" indent="0" eaLnBrk="1" hangingPunct="1">
              <a:spcBef>
                <a:spcPts val="675"/>
              </a:spcBef>
              <a:buFont typeface="Arial" charset="0"/>
              <a:buNone/>
            </a:pPr>
            <a:r>
              <a:rPr lang="en-US" dirty="0">
                <a:latin typeface="Arial" charset="0"/>
                <a:ea typeface="ＭＳ Ｐゴシック" charset="-128"/>
                <a:cs typeface="ＭＳ Ｐゴシック" charset="-128"/>
              </a:rPr>
              <a:t>How do spores</a:t>
            </a:r>
            <a:r>
              <a:rPr lang="en-US" b="1" dirty="0">
                <a:latin typeface="Arial" charset="0"/>
                <a:ea typeface="ＭＳ Ｐゴシック" charset="-128"/>
                <a:cs typeface="ＭＳ Ｐゴシック" charset="-128"/>
              </a:rPr>
              <a:t> </a:t>
            </a:r>
            <a:r>
              <a:rPr lang="en-US" dirty="0">
                <a:latin typeface="Arial" charset="0"/>
                <a:ea typeface="ＭＳ Ｐゴシック" charset="-128"/>
                <a:cs typeface="ＭＳ Ｐゴシック" charset="-128"/>
              </a:rPr>
              <a:t>cause </a:t>
            </a:r>
            <a:r>
              <a:rPr lang="en-US" dirty="0" smtClean="0">
                <a:latin typeface="Arial" charset="0"/>
                <a:ea typeface="ＭＳ Ｐゴシック" charset="-128"/>
                <a:cs typeface="ＭＳ Ｐゴシック" charset="-128"/>
              </a:rPr>
              <a:t>food-borne </a:t>
            </a:r>
            <a:r>
              <a:rPr lang="en-US" dirty="0">
                <a:latin typeface="Arial" charset="0"/>
                <a:ea typeface="ＭＳ Ｐゴシック" charset="-128"/>
                <a:cs typeface="ＭＳ Ｐゴシック" charset="-128"/>
              </a:rPr>
              <a:t>illness? </a:t>
            </a:r>
            <a:endParaRPr lang="en-US" i="1" dirty="0">
              <a:latin typeface="Arial" charset="0"/>
              <a:ea typeface="ＭＳ Ｐゴシック" charset="-128"/>
              <a:cs typeface="ＭＳ Ｐゴシック" charset="-128"/>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AutoShape 3">
            <a:hlinkClick r:id="rId3" action="ppaction://hlinksldjump"/>
          </p:cNvPr>
          <p:cNvSpPr>
            <a:spLocks noChangeArrowheads="1"/>
          </p:cNvSpPr>
          <p:nvPr/>
        </p:nvSpPr>
        <p:spPr bwMode="auto">
          <a:xfrm>
            <a:off x="1676400" y="1524000"/>
            <a:ext cx="6096000" cy="3657600"/>
          </a:xfrm>
          <a:prstGeom prst="irregularSeal1">
            <a:avLst/>
          </a:prstGeom>
          <a:gradFill rotWithShape="0">
            <a:gsLst>
              <a:gs pos="0">
                <a:schemeClr val="accent2"/>
              </a:gs>
              <a:gs pos="100000">
                <a:srgbClr val="FFB242"/>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73730" name="Rectangle 2"/>
          <p:cNvSpPr>
            <a:spLocks noChangeArrowheads="1"/>
          </p:cNvSpPr>
          <p:nvPr/>
        </p:nvSpPr>
        <p:spPr bwMode="auto">
          <a:xfrm>
            <a:off x="2714612" y="2786058"/>
            <a:ext cx="3760787" cy="1458913"/>
          </a:xfrm>
          <a:prstGeom prst="rect">
            <a:avLst/>
          </a:prstGeom>
          <a:noFill/>
          <a:ln w="9525">
            <a:noFill/>
            <a:miter lim="800000"/>
            <a:headEnd/>
            <a:tailEnd/>
          </a:ln>
        </p:spPr>
        <p:txBody>
          <a:bodyPr>
            <a:prstTxWarp prst="textNoShape">
              <a:avLst/>
            </a:prstTxWarp>
            <a:spAutoFit/>
          </a:bodyPr>
          <a:lstStyle/>
          <a:p>
            <a:pPr algn="ctr">
              <a:spcBef>
                <a:spcPct val="20000"/>
              </a:spcBef>
              <a:buFont typeface="Arial" charset="0"/>
              <a:buNone/>
            </a:pPr>
            <a:r>
              <a:rPr lang="en-GB" sz="2800" b="1" dirty="0" smtClean="0"/>
              <a:t>German </a:t>
            </a:r>
            <a:r>
              <a:rPr lang="en-GB" sz="2800" b="1" dirty="0"/>
              <a:t/>
            </a:r>
            <a:br>
              <a:rPr lang="en-GB" sz="2800" b="1" dirty="0"/>
            </a:br>
            <a:r>
              <a:rPr lang="en-GB" sz="2800" b="1" dirty="0" smtClean="0"/>
              <a:t>cockroaches</a:t>
            </a:r>
            <a:endParaRPr lang="en-US" sz="2800" dirty="0"/>
          </a:p>
          <a:p>
            <a:pPr algn="ctr">
              <a:spcBef>
                <a:spcPct val="20000"/>
              </a:spcBef>
              <a:buFont typeface="Arial" charset="0"/>
              <a:buNone/>
            </a:pPr>
            <a:endParaRPr lang="en-US" sz="2800" dirty="0">
              <a:latin typeface="Calibri" charset="0"/>
            </a:endParaRPr>
          </a:p>
        </p:txBody>
      </p:sp>
      <p:sp>
        <p:nvSpPr>
          <p:cNvPr id="5124"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5125"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7" name="TextBox 6">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3731"/>
                                        </p:tgtEl>
                                        <p:attrNameLst>
                                          <p:attrName>style.visibility</p:attrName>
                                        </p:attrNameLst>
                                      </p:cBhvr>
                                      <p:to>
                                        <p:strVal val="visible"/>
                                      </p:to>
                                    </p:set>
                                    <p:animEffect transition="in" filter="dissolve">
                                      <p:cBhvr>
                                        <p:cTn id="7" dur="2000"/>
                                        <p:tgtEl>
                                          <p:spTgt spid="73731"/>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73730"/>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animBg="1"/>
      <p:bldP spid="73730"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AutoShape 4">
            <a:hlinkClick r:id="rId3" action="ppaction://hlinksldjump"/>
          </p:cNvPr>
          <p:cNvSpPr>
            <a:spLocks noChangeArrowheads="1"/>
          </p:cNvSpPr>
          <p:nvPr/>
        </p:nvSpPr>
        <p:spPr bwMode="auto">
          <a:xfrm>
            <a:off x="-1219200" y="-1447800"/>
            <a:ext cx="11811000" cy="9677400"/>
          </a:xfrm>
          <a:prstGeom prst="irregularSeal1">
            <a:avLst/>
          </a:prstGeom>
          <a:gradFill rotWithShape="0">
            <a:gsLst>
              <a:gs pos="0">
                <a:schemeClr val="accent2"/>
              </a:gs>
              <a:gs pos="100000">
                <a:srgbClr val="3DC1FF"/>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75781" name="Rectangle 5"/>
          <p:cNvSpPr>
            <a:spLocks noChangeArrowheads="1"/>
          </p:cNvSpPr>
          <p:nvPr/>
        </p:nvSpPr>
        <p:spPr bwMode="auto">
          <a:xfrm>
            <a:off x="1187624" y="1556792"/>
            <a:ext cx="6912768" cy="3456384"/>
          </a:xfrm>
          <a:prstGeom prst="rect">
            <a:avLst/>
          </a:prstGeom>
          <a:noFill/>
          <a:ln w="9525">
            <a:noFill/>
            <a:miter lim="800000"/>
            <a:headEnd/>
            <a:tailEnd/>
          </a:ln>
        </p:spPr>
        <p:txBody>
          <a:bodyPr>
            <a:prstTxWarp prst="textNoShape">
              <a:avLst/>
            </a:prstTxWarp>
          </a:bodyPr>
          <a:lstStyle/>
          <a:p>
            <a:pPr algn="ctr">
              <a:lnSpc>
                <a:spcPts val="3500"/>
              </a:lnSpc>
              <a:buFont typeface="Arial" charset="0"/>
              <a:buNone/>
            </a:pPr>
            <a:r>
              <a:rPr lang="en-US" b="1" dirty="0"/>
              <a:t>Spores form when conditions become unfavorable. </a:t>
            </a:r>
            <a:r>
              <a:rPr lang="en-US" b="1" dirty="0" smtClean="0"/>
              <a:t>Spores </a:t>
            </a:r>
            <a:r>
              <a:rPr lang="en-US" b="1" dirty="0" smtClean="0"/>
              <a:t>are dormant </a:t>
            </a:r>
            <a:r>
              <a:rPr lang="en-US" b="1" dirty="0"/>
              <a:t>but when the conditions improve (when food is left in </a:t>
            </a:r>
            <a:r>
              <a:rPr lang="en-US" b="1" dirty="0" smtClean="0"/>
              <a:t>the TDZ) they become </a:t>
            </a:r>
            <a:r>
              <a:rPr lang="en-US" b="1" dirty="0"/>
              <a:t>active again and can restart the process of bacterial </a:t>
            </a:r>
            <a:r>
              <a:rPr lang="en-US" b="1" dirty="0" smtClean="0"/>
              <a:t>multiplication, </a:t>
            </a:r>
            <a:r>
              <a:rPr lang="en-US" b="1" dirty="0"/>
              <a:t>leading to </a:t>
            </a:r>
            <a:r>
              <a:rPr lang="en-US" b="1" dirty="0" smtClean="0"/>
              <a:t>harmful levels </a:t>
            </a:r>
            <a:r>
              <a:rPr lang="en-US" b="1" dirty="0"/>
              <a:t>of </a:t>
            </a:r>
            <a:r>
              <a:rPr lang="en-US" b="1" dirty="0" smtClean="0"/>
              <a:t>bacteria or the production of toxins in </a:t>
            </a:r>
            <a:r>
              <a:rPr lang="en-US" b="1" dirty="0"/>
              <a:t>food that can cause </a:t>
            </a:r>
            <a:r>
              <a:rPr lang="en-US" b="1" dirty="0" smtClean="0"/>
              <a:t>illness.</a:t>
            </a:r>
            <a:endParaRPr lang="en-US" b="1" dirty="0"/>
          </a:p>
          <a:p>
            <a:pPr algn="ctr">
              <a:lnSpc>
                <a:spcPts val="3500"/>
              </a:lnSpc>
              <a:spcBef>
                <a:spcPct val="20000"/>
              </a:spcBef>
              <a:buFont typeface="Arial" charset="0"/>
              <a:buNone/>
            </a:pPr>
            <a:endParaRPr lang="en-US" sz="2800" b="1" dirty="0"/>
          </a:p>
        </p:txBody>
      </p:sp>
      <p:sp>
        <p:nvSpPr>
          <p:cNvPr id="41988"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41989"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dissolve">
                                      <p:cBhvr>
                                        <p:cTn id="7" dur="2000"/>
                                        <p:tgtEl>
                                          <p:spTgt spid="75780"/>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75781"/>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P spid="75781"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AutoShape 5"/>
          <p:cNvSpPr>
            <a:spLocks noChangeArrowheads="1"/>
          </p:cNvSpPr>
          <p:nvPr/>
        </p:nvSpPr>
        <p:spPr bwMode="auto">
          <a:xfrm>
            <a:off x="304800" y="1066800"/>
            <a:ext cx="8534400" cy="3352800"/>
          </a:xfrm>
          <a:prstGeom prst="wedgeRectCallout">
            <a:avLst>
              <a:gd name="adj1" fmla="val -46542"/>
              <a:gd name="adj2" fmla="val 101514"/>
            </a:avLst>
          </a:prstGeom>
          <a:solidFill>
            <a:srgbClr val="3DC1FF"/>
          </a:solidFill>
          <a:ln w="19050">
            <a:solidFill>
              <a:schemeClr val="bg1"/>
            </a:solidFill>
            <a:miter lim="800000"/>
            <a:headEnd/>
            <a:tailEnd/>
          </a:ln>
        </p:spPr>
        <p:txBody>
          <a:bodyPr wrap="none" anchor="ctr">
            <a:prstTxWarp prst="textNoShape">
              <a:avLst/>
            </a:prstTxWarp>
          </a:bodyPr>
          <a:lstStyle/>
          <a:p>
            <a:pPr algn="ctr"/>
            <a:endParaRPr lang="en-US" sz="1800">
              <a:solidFill>
                <a:srgbClr val="49FFA2"/>
              </a:solidFill>
            </a:endParaRPr>
          </a:p>
        </p:txBody>
      </p:sp>
      <p:sp>
        <p:nvSpPr>
          <p:cNvPr id="43011" name="Title 1"/>
          <p:cNvSpPr>
            <a:spLocks/>
          </p:cNvSpPr>
          <p:nvPr/>
        </p:nvSpPr>
        <p:spPr bwMode="auto">
          <a:xfrm>
            <a:off x="455613" y="304800"/>
            <a:ext cx="8232775" cy="914400"/>
          </a:xfrm>
          <a:prstGeom prst="rect">
            <a:avLst/>
          </a:prstGeom>
          <a:noFill/>
          <a:ln w="9525">
            <a:noFill/>
            <a:miter lim="800000"/>
            <a:headEnd/>
            <a:tailEnd/>
          </a:ln>
        </p:spPr>
        <p:txBody>
          <a:bodyPr>
            <a:prstTxWarp prst="textNoShape">
              <a:avLst/>
            </a:prstTxWarp>
          </a:bodyPr>
          <a:lstStyle/>
          <a:p>
            <a:pPr algn="ctr"/>
            <a:r>
              <a:rPr lang="en-US" sz="4000" b="1">
                <a:solidFill>
                  <a:srgbClr val="3DC1FF"/>
                </a:solidFill>
              </a:rPr>
              <a:t>Don’t get busted by the FBI</a:t>
            </a:r>
            <a:endParaRPr lang="en-US" sz="4000" b="1">
              <a:solidFill>
                <a:srgbClr val="3DC1FF"/>
              </a:solidFill>
              <a:latin typeface="Calibri" charset="0"/>
            </a:endParaRPr>
          </a:p>
        </p:txBody>
      </p:sp>
      <p:sp>
        <p:nvSpPr>
          <p:cNvPr id="43012"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3DC1FF"/>
          </a:solidFill>
          <a:ln w="9525">
            <a:noFill/>
            <a:miter lim="800000"/>
            <a:headEnd/>
            <a:tailEnd/>
          </a:ln>
        </p:spPr>
        <p:txBody>
          <a:bodyPr>
            <a:prstTxWarp prst="textNoShape">
              <a:avLst/>
            </a:prstTxWarp>
            <a:spAutoFit/>
          </a:bodyPr>
          <a:lstStyle/>
          <a:p>
            <a:pPr algn="ctr"/>
            <a:r>
              <a:rPr lang="en-US" sz="9200" b="1"/>
              <a:t>500</a:t>
            </a:r>
          </a:p>
        </p:txBody>
      </p:sp>
      <p:sp>
        <p:nvSpPr>
          <p:cNvPr id="43013" name="Content Placeholder 2"/>
          <p:cNvSpPr>
            <a:spLocks noGrp="1"/>
          </p:cNvSpPr>
          <p:nvPr>
            <p:ph idx="1"/>
          </p:nvPr>
        </p:nvSpPr>
        <p:spPr>
          <a:xfrm>
            <a:off x="539750" y="1619250"/>
            <a:ext cx="8143875" cy="2571750"/>
          </a:xfrm>
        </p:spPr>
        <p:txBody>
          <a:bodyPr/>
          <a:lstStyle/>
          <a:p>
            <a:pPr marL="0" indent="0" eaLnBrk="1" hangingPunct="1">
              <a:buFont typeface="Arial" charset="0"/>
              <a:buNone/>
            </a:pPr>
            <a:r>
              <a:rPr lang="en-US" i="1">
                <a:latin typeface="Arial" charset="0"/>
                <a:ea typeface="ＭＳ Ｐゴシック" charset="-128"/>
                <a:cs typeface="ＭＳ Ｐゴシック" charset="-128"/>
              </a:rPr>
              <a:t>E. coli </a:t>
            </a:r>
            <a:r>
              <a:rPr lang="en-US">
                <a:latin typeface="Arial" charset="0"/>
                <a:ea typeface="ＭＳ Ｐゴシック" charset="-128"/>
                <a:cs typeface="ＭＳ Ｐゴシック" charset="-128"/>
              </a:rPr>
              <a:t>O157:H7 is a non-spore-forming bacterium that is most commonly associated with ground beef, but has been linked to raw spinach, raw unpasteurized milk and fruit juices. What is the most common source of </a:t>
            </a:r>
            <a:r>
              <a:rPr lang="en-US" i="1">
                <a:latin typeface="Arial" charset="0"/>
                <a:ea typeface="ＭＳ Ｐゴシック" charset="-128"/>
                <a:cs typeface="ＭＳ Ｐゴシック" charset="-128"/>
              </a:rPr>
              <a:t>E. coli </a:t>
            </a:r>
            <a:r>
              <a:rPr lang="en-US">
                <a:latin typeface="Arial" charset="0"/>
                <a:ea typeface="ＭＳ Ｐゴシック" charset="-128"/>
                <a:cs typeface="ＭＳ Ｐゴシック" charset="-128"/>
              </a:rPr>
              <a:t>contamination? </a:t>
            </a:r>
            <a:endParaRPr lang="en-GB">
              <a:latin typeface="Arial" charset="0"/>
              <a:ea typeface="ＭＳ Ｐゴシック" charset="-128"/>
              <a:cs typeface="ＭＳ Ｐゴシック" charset="-128"/>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AutoShape 2">
            <a:hlinkClick r:id="rId3" action="ppaction://hlinksldjump"/>
          </p:cNvPr>
          <p:cNvSpPr>
            <a:spLocks noChangeArrowheads="1"/>
          </p:cNvSpPr>
          <p:nvPr/>
        </p:nvSpPr>
        <p:spPr bwMode="auto">
          <a:xfrm>
            <a:off x="450850" y="838200"/>
            <a:ext cx="8232775" cy="5334000"/>
          </a:xfrm>
          <a:prstGeom prst="irregularSeal1">
            <a:avLst/>
          </a:prstGeom>
          <a:gradFill rotWithShape="0">
            <a:gsLst>
              <a:gs pos="0">
                <a:schemeClr val="accent2"/>
              </a:gs>
              <a:gs pos="100000">
                <a:srgbClr val="3DC1FF"/>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81923" name="Rectangle 3"/>
          <p:cNvSpPr>
            <a:spLocks noChangeArrowheads="1"/>
          </p:cNvSpPr>
          <p:nvPr/>
        </p:nvSpPr>
        <p:spPr bwMode="auto">
          <a:xfrm>
            <a:off x="2000232" y="2857496"/>
            <a:ext cx="5181600" cy="997196"/>
          </a:xfrm>
          <a:prstGeom prst="rect">
            <a:avLst/>
          </a:prstGeom>
          <a:noFill/>
          <a:ln w="9525">
            <a:noFill/>
            <a:miter lim="800000"/>
            <a:headEnd/>
            <a:tailEnd/>
          </a:ln>
        </p:spPr>
        <p:txBody>
          <a:bodyPr>
            <a:prstTxWarp prst="textNoShape">
              <a:avLst/>
            </a:prstTxWarp>
            <a:spAutoFit/>
          </a:bodyPr>
          <a:lstStyle/>
          <a:p>
            <a:pPr algn="ctr">
              <a:lnSpc>
                <a:spcPct val="105000"/>
              </a:lnSpc>
              <a:spcBef>
                <a:spcPct val="20000"/>
              </a:spcBef>
              <a:buFont typeface="Arial" charset="0"/>
              <a:buNone/>
            </a:pPr>
            <a:r>
              <a:rPr lang="en-US" sz="2800" b="1" dirty="0"/>
              <a:t>Poop/fecal </a:t>
            </a:r>
            <a:r>
              <a:rPr lang="en-US" sz="2800" b="1" dirty="0" smtClean="0"/>
              <a:t>material and </a:t>
            </a:r>
            <a:r>
              <a:rPr lang="en-US" sz="2800" b="1" dirty="0"/>
              <a:t>untreated sources </a:t>
            </a:r>
            <a:r>
              <a:rPr lang="en-US" sz="2800" b="1" dirty="0" smtClean="0"/>
              <a:t>of </a:t>
            </a:r>
            <a:r>
              <a:rPr lang="en-US" sz="2800" b="1" dirty="0"/>
              <a:t>water</a:t>
            </a:r>
            <a:r>
              <a:rPr lang="en-US" sz="2800" dirty="0"/>
              <a:t> </a:t>
            </a:r>
          </a:p>
        </p:txBody>
      </p:sp>
      <p:sp>
        <p:nvSpPr>
          <p:cNvPr id="44036"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44037"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81922"/>
                                        </p:tgtEl>
                                        <p:attrNameLst>
                                          <p:attrName>style.visibility</p:attrName>
                                        </p:attrNameLst>
                                      </p:cBhvr>
                                      <p:to>
                                        <p:strVal val="visible"/>
                                      </p:to>
                                    </p:set>
                                    <p:animEffect transition="in" filter="dissolve">
                                      <p:cBhvr>
                                        <p:cTn id="7" dur="2000"/>
                                        <p:tgtEl>
                                          <p:spTgt spid="81922"/>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81923"/>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animBg="1"/>
      <p:bldP spid="81923"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AutoShape 5"/>
          <p:cNvSpPr>
            <a:spLocks noChangeArrowheads="1"/>
          </p:cNvSpPr>
          <p:nvPr/>
        </p:nvSpPr>
        <p:spPr bwMode="auto">
          <a:xfrm>
            <a:off x="304800" y="1066800"/>
            <a:ext cx="8534400" cy="3352800"/>
          </a:xfrm>
          <a:prstGeom prst="wedgeRectCallout">
            <a:avLst>
              <a:gd name="adj1" fmla="val -46542"/>
              <a:gd name="adj2" fmla="val 101514"/>
            </a:avLst>
          </a:prstGeom>
          <a:solidFill>
            <a:srgbClr val="E452FF"/>
          </a:solidFill>
          <a:ln w="19050">
            <a:solidFill>
              <a:schemeClr val="bg1"/>
            </a:solidFill>
            <a:miter lim="800000"/>
            <a:headEnd/>
            <a:tailEnd/>
          </a:ln>
        </p:spPr>
        <p:txBody>
          <a:bodyPr wrap="none" anchor="ctr">
            <a:prstTxWarp prst="textNoShape">
              <a:avLst/>
            </a:prstTxWarp>
          </a:bodyPr>
          <a:lstStyle/>
          <a:p>
            <a:pPr algn="ctr"/>
            <a:endParaRPr lang="en-US" sz="1800">
              <a:solidFill>
                <a:srgbClr val="49FFA2"/>
              </a:solidFill>
            </a:endParaRPr>
          </a:p>
        </p:txBody>
      </p:sp>
      <p:sp>
        <p:nvSpPr>
          <p:cNvPr id="45059" name="Title 1"/>
          <p:cNvSpPr>
            <a:spLocks/>
          </p:cNvSpPr>
          <p:nvPr/>
        </p:nvSpPr>
        <p:spPr bwMode="auto">
          <a:xfrm>
            <a:off x="455613" y="304800"/>
            <a:ext cx="8232775" cy="914400"/>
          </a:xfrm>
          <a:prstGeom prst="rect">
            <a:avLst/>
          </a:prstGeom>
          <a:noFill/>
          <a:ln w="9525">
            <a:noFill/>
            <a:miter lim="800000"/>
            <a:headEnd/>
            <a:tailEnd/>
          </a:ln>
        </p:spPr>
        <p:txBody>
          <a:bodyPr>
            <a:prstTxWarp prst="textNoShape">
              <a:avLst/>
            </a:prstTxWarp>
          </a:bodyPr>
          <a:lstStyle/>
          <a:p>
            <a:pPr algn="ctr"/>
            <a:r>
              <a:rPr lang="en-US" sz="4000" b="1">
                <a:solidFill>
                  <a:srgbClr val="E452FF"/>
                </a:solidFill>
              </a:rPr>
              <a:t>Clean it! Sanitize it!</a:t>
            </a:r>
            <a:endParaRPr lang="en-US" sz="4000" b="1">
              <a:solidFill>
                <a:srgbClr val="E452FF"/>
              </a:solidFill>
              <a:latin typeface="Calibri" charset="0"/>
            </a:endParaRPr>
          </a:p>
        </p:txBody>
      </p:sp>
      <p:sp>
        <p:nvSpPr>
          <p:cNvPr id="45060"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E452FF"/>
          </a:solidFill>
          <a:ln w="9525">
            <a:noFill/>
            <a:miter lim="800000"/>
            <a:headEnd/>
            <a:tailEnd/>
          </a:ln>
        </p:spPr>
        <p:txBody>
          <a:bodyPr>
            <a:prstTxWarp prst="textNoShape">
              <a:avLst/>
            </a:prstTxWarp>
            <a:spAutoFit/>
          </a:bodyPr>
          <a:lstStyle/>
          <a:p>
            <a:pPr algn="ctr"/>
            <a:r>
              <a:rPr lang="en-US" sz="9200" b="1"/>
              <a:t>100</a:t>
            </a:r>
          </a:p>
        </p:txBody>
      </p:sp>
      <p:sp>
        <p:nvSpPr>
          <p:cNvPr id="45061" name="Content Placeholder 2"/>
          <p:cNvSpPr>
            <a:spLocks noGrp="1"/>
          </p:cNvSpPr>
          <p:nvPr>
            <p:ph idx="1"/>
          </p:nvPr>
        </p:nvSpPr>
        <p:spPr>
          <a:xfrm>
            <a:off x="539750" y="1798638"/>
            <a:ext cx="8143875" cy="2239962"/>
          </a:xfrm>
        </p:spPr>
        <p:txBody>
          <a:bodyPr/>
          <a:lstStyle/>
          <a:p>
            <a:pPr marL="0" indent="0" eaLnBrk="1" hangingPunct="1">
              <a:lnSpc>
                <a:spcPts val="3500"/>
              </a:lnSpc>
              <a:buFont typeface="Arial" charset="0"/>
              <a:buNone/>
            </a:pPr>
            <a:r>
              <a:rPr lang="en-US" dirty="0" smtClean="0">
                <a:latin typeface="Arial" charset="0"/>
                <a:ea typeface="ＭＳ Ｐゴシック" charset="-128"/>
                <a:cs typeface="ＭＳ Ｐゴシック" charset="-128"/>
              </a:rPr>
              <a:t>‘Clean</a:t>
            </a:r>
            <a:r>
              <a:rPr lang="en-US" dirty="0">
                <a:latin typeface="Arial" charset="0"/>
                <a:ea typeface="ＭＳ Ｐゴシック" charset="-128"/>
                <a:cs typeface="ＭＳ Ｐゴシック" charset="-128"/>
              </a:rPr>
              <a:t>’ means to be free of visible soil and </a:t>
            </a:r>
            <a:br>
              <a:rPr lang="en-US" dirty="0">
                <a:latin typeface="Arial" charset="0"/>
                <a:ea typeface="ＭＳ Ｐゴシック" charset="-128"/>
                <a:cs typeface="ＭＳ Ｐゴシック" charset="-128"/>
              </a:rPr>
            </a:br>
            <a:r>
              <a:rPr lang="en-US" dirty="0" smtClean="0">
                <a:latin typeface="Arial" charset="0"/>
                <a:ea typeface="ＭＳ Ｐゴシック" charset="-128"/>
                <a:cs typeface="ＭＳ Ｐゴシック" charset="-128"/>
              </a:rPr>
              <a:t>debris. ‘Sterile</a:t>
            </a:r>
            <a:r>
              <a:rPr lang="en-US" dirty="0">
                <a:latin typeface="Arial" charset="0"/>
                <a:ea typeface="ＭＳ Ｐゴシック" charset="-128"/>
                <a:cs typeface="ＭＳ Ｐゴシック" charset="-128"/>
              </a:rPr>
              <a:t>’ means to be free of all living </a:t>
            </a:r>
            <a:r>
              <a:rPr lang="en-US" dirty="0" smtClean="0">
                <a:latin typeface="Arial" charset="0"/>
                <a:ea typeface="ＭＳ Ｐゴシック" charset="-128"/>
                <a:cs typeface="ＭＳ Ｐゴシック" charset="-128"/>
              </a:rPr>
              <a:t/>
            </a:r>
            <a:br>
              <a:rPr lang="en-US" dirty="0" smtClean="0">
                <a:latin typeface="Arial" charset="0"/>
                <a:ea typeface="ＭＳ Ｐゴシック" charset="-128"/>
                <a:cs typeface="ＭＳ Ｐゴシック" charset="-128"/>
              </a:rPr>
            </a:br>
            <a:r>
              <a:rPr lang="en-US" dirty="0" smtClean="0">
                <a:latin typeface="Arial" charset="0"/>
                <a:ea typeface="ＭＳ Ｐゴシック" charset="-128"/>
                <a:cs typeface="ＭＳ Ｐゴシック" charset="-128"/>
              </a:rPr>
              <a:t>micro-organisms.</a:t>
            </a:r>
          </a:p>
          <a:p>
            <a:pPr marL="0" indent="0" eaLnBrk="1" hangingPunct="1">
              <a:lnSpc>
                <a:spcPts val="3500"/>
              </a:lnSpc>
              <a:buFont typeface="Arial" charset="0"/>
              <a:buNone/>
            </a:pPr>
            <a:r>
              <a:rPr lang="en-US" dirty="0" smtClean="0">
                <a:latin typeface="Arial" charset="0"/>
                <a:ea typeface="ＭＳ Ｐゴシック" charset="-128"/>
                <a:cs typeface="ＭＳ Ｐゴシック" charset="-128"/>
              </a:rPr>
              <a:t>What </a:t>
            </a:r>
            <a:r>
              <a:rPr lang="en-US" dirty="0">
                <a:latin typeface="Arial" charset="0"/>
                <a:ea typeface="ＭＳ Ｐゴシック" charset="-128"/>
                <a:cs typeface="ＭＳ Ｐゴシック" charset="-128"/>
              </a:rPr>
              <a:t>is the meaning of the term ‘sanitary’? </a:t>
            </a:r>
            <a:endParaRPr lang="en-GB" dirty="0">
              <a:latin typeface="Arial" charset="0"/>
              <a:ea typeface="ＭＳ Ｐゴシック" charset="-128"/>
              <a:cs typeface="ＭＳ Ｐゴシック" charset="-128"/>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AutoShape 3">
            <a:hlinkClick r:id="rId3" action="ppaction://hlinksldjump"/>
          </p:cNvPr>
          <p:cNvSpPr>
            <a:spLocks noChangeArrowheads="1"/>
          </p:cNvSpPr>
          <p:nvPr/>
        </p:nvSpPr>
        <p:spPr bwMode="auto">
          <a:xfrm>
            <a:off x="1371600" y="1447800"/>
            <a:ext cx="6400800" cy="3810000"/>
          </a:xfrm>
          <a:prstGeom prst="irregularSeal1">
            <a:avLst/>
          </a:prstGeom>
          <a:gradFill rotWithShape="0">
            <a:gsLst>
              <a:gs pos="0">
                <a:schemeClr val="accent2"/>
              </a:gs>
              <a:gs pos="100000">
                <a:srgbClr val="E452FF"/>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73730" name="Rectangle 2"/>
          <p:cNvSpPr>
            <a:spLocks noChangeArrowheads="1"/>
          </p:cNvSpPr>
          <p:nvPr/>
        </p:nvSpPr>
        <p:spPr bwMode="auto">
          <a:xfrm>
            <a:off x="2571736" y="2786058"/>
            <a:ext cx="3905264" cy="954107"/>
          </a:xfrm>
          <a:prstGeom prst="rect">
            <a:avLst/>
          </a:prstGeom>
          <a:noFill/>
          <a:ln w="9525">
            <a:noFill/>
            <a:miter lim="800000"/>
            <a:headEnd/>
            <a:tailEnd/>
          </a:ln>
        </p:spPr>
        <p:txBody>
          <a:bodyPr wrap="square">
            <a:prstTxWarp prst="textNoShape">
              <a:avLst/>
            </a:prstTxWarp>
            <a:spAutoFit/>
          </a:bodyPr>
          <a:lstStyle/>
          <a:p>
            <a:pPr algn="ctr">
              <a:spcBef>
                <a:spcPct val="20000"/>
              </a:spcBef>
              <a:buFont typeface="Arial" charset="0"/>
              <a:buNone/>
            </a:pPr>
            <a:r>
              <a:rPr lang="en-GB" sz="2800" b="1" dirty="0" smtClean="0"/>
              <a:t>Free </a:t>
            </a:r>
            <a:r>
              <a:rPr lang="en-GB" sz="2800" b="1" dirty="0"/>
              <a:t>of harmful levels of </a:t>
            </a:r>
            <a:r>
              <a:rPr lang="en-GB" sz="2800" b="1" dirty="0" smtClean="0"/>
              <a:t>pathogens</a:t>
            </a:r>
            <a:endParaRPr lang="en-US" sz="2800" b="1" dirty="0"/>
          </a:p>
        </p:txBody>
      </p:sp>
      <p:sp>
        <p:nvSpPr>
          <p:cNvPr id="46084"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46085"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3731"/>
                                        </p:tgtEl>
                                        <p:attrNameLst>
                                          <p:attrName>style.visibility</p:attrName>
                                        </p:attrNameLst>
                                      </p:cBhvr>
                                      <p:to>
                                        <p:strVal val="visible"/>
                                      </p:to>
                                    </p:set>
                                    <p:animEffect transition="in" filter="dissolve">
                                      <p:cBhvr>
                                        <p:cTn id="7" dur="2000"/>
                                        <p:tgtEl>
                                          <p:spTgt spid="73731"/>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73730"/>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animBg="1"/>
      <p:bldP spid="73730"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AutoShape 5"/>
          <p:cNvSpPr>
            <a:spLocks noChangeArrowheads="1"/>
          </p:cNvSpPr>
          <p:nvPr/>
        </p:nvSpPr>
        <p:spPr bwMode="auto">
          <a:xfrm>
            <a:off x="304800" y="1066800"/>
            <a:ext cx="8534400" cy="3352800"/>
          </a:xfrm>
          <a:prstGeom prst="wedgeRectCallout">
            <a:avLst>
              <a:gd name="adj1" fmla="val -46542"/>
              <a:gd name="adj2" fmla="val 101514"/>
            </a:avLst>
          </a:prstGeom>
          <a:solidFill>
            <a:srgbClr val="E452FF"/>
          </a:solidFill>
          <a:ln w="19050">
            <a:solidFill>
              <a:schemeClr val="bg1"/>
            </a:solidFill>
            <a:miter lim="800000"/>
            <a:headEnd/>
            <a:tailEnd/>
          </a:ln>
        </p:spPr>
        <p:txBody>
          <a:bodyPr wrap="none" anchor="ctr">
            <a:prstTxWarp prst="textNoShape">
              <a:avLst/>
            </a:prstTxWarp>
          </a:bodyPr>
          <a:lstStyle/>
          <a:p>
            <a:pPr algn="ctr"/>
            <a:endParaRPr lang="en-US" sz="1800">
              <a:solidFill>
                <a:srgbClr val="49FFA2"/>
              </a:solidFill>
            </a:endParaRPr>
          </a:p>
        </p:txBody>
      </p:sp>
      <p:sp>
        <p:nvSpPr>
          <p:cNvPr id="47107" name="Title 1"/>
          <p:cNvSpPr>
            <a:spLocks/>
          </p:cNvSpPr>
          <p:nvPr/>
        </p:nvSpPr>
        <p:spPr bwMode="auto">
          <a:xfrm>
            <a:off x="455613" y="304800"/>
            <a:ext cx="8232775" cy="914400"/>
          </a:xfrm>
          <a:prstGeom prst="rect">
            <a:avLst/>
          </a:prstGeom>
          <a:noFill/>
          <a:ln w="9525">
            <a:noFill/>
            <a:miter lim="800000"/>
            <a:headEnd/>
            <a:tailEnd/>
          </a:ln>
        </p:spPr>
        <p:txBody>
          <a:bodyPr>
            <a:prstTxWarp prst="textNoShape">
              <a:avLst/>
            </a:prstTxWarp>
          </a:bodyPr>
          <a:lstStyle/>
          <a:p>
            <a:pPr algn="ctr"/>
            <a:r>
              <a:rPr lang="en-US" sz="4000" b="1">
                <a:solidFill>
                  <a:srgbClr val="E452FF"/>
                </a:solidFill>
              </a:rPr>
              <a:t>Clean it! Sanitize it!</a:t>
            </a:r>
            <a:endParaRPr lang="en-US" sz="4000" b="1">
              <a:solidFill>
                <a:srgbClr val="E452FF"/>
              </a:solidFill>
              <a:latin typeface="Calibri" charset="0"/>
            </a:endParaRPr>
          </a:p>
        </p:txBody>
      </p:sp>
      <p:sp>
        <p:nvSpPr>
          <p:cNvPr id="47108"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E452FF"/>
          </a:solidFill>
          <a:ln w="9525">
            <a:noFill/>
            <a:miter lim="800000"/>
            <a:headEnd/>
            <a:tailEnd/>
          </a:ln>
        </p:spPr>
        <p:txBody>
          <a:bodyPr>
            <a:prstTxWarp prst="textNoShape">
              <a:avLst/>
            </a:prstTxWarp>
            <a:spAutoFit/>
          </a:bodyPr>
          <a:lstStyle/>
          <a:p>
            <a:pPr algn="ctr"/>
            <a:r>
              <a:rPr lang="en-US" sz="9200" b="1"/>
              <a:t>200</a:t>
            </a:r>
          </a:p>
        </p:txBody>
      </p:sp>
      <p:sp>
        <p:nvSpPr>
          <p:cNvPr id="47109" name="Content Placeholder 2"/>
          <p:cNvSpPr>
            <a:spLocks noGrp="1"/>
          </p:cNvSpPr>
          <p:nvPr>
            <p:ph idx="1"/>
          </p:nvPr>
        </p:nvSpPr>
        <p:spPr>
          <a:xfrm>
            <a:off x="539750" y="1798638"/>
            <a:ext cx="8143875" cy="2316162"/>
          </a:xfrm>
        </p:spPr>
        <p:txBody>
          <a:bodyPr/>
          <a:lstStyle/>
          <a:p>
            <a:pPr marL="0" indent="0" eaLnBrk="1" hangingPunct="1">
              <a:buFont typeface="Arial" charset="0"/>
              <a:buNone/>
            </a:pPr>
            <a:r>
              <a:rPr lang="en-US" dirty="0">
                <a:latin typeface="Arial" charset="0"/>
                <a:ea typeface="ＭＳ Ｐゴシック" charset="-128"/>
                <a:cs typeface="ＭＳ Ｐゴシック" charset="-128"/>
              </a:rPr>
              <a:t>What are the correct </a:t>
            </a:r>
            <a:r>
              <a:rPr lang="en-US" dirty="0" smtClean="0">
                <a:latin typeface="Arial" charset="0"/>
                <a:ea typeface="ＭＳ Ｐゴシック" charset="-128"/>
                <a:cs typeface="ＭＳ Ｐゴシック" charset="-128"/>
              </a:rPr>
              <a:t>concentration levels </a:t>
            </a:r>
            <a:r>
              <a:rPr lang="en-US" dirty="0">
                <a:latin typeface="Arial" charset="0"/>
                <a:ea typeface="ＭＳ Ｐゴシック" charset="-128"/>
                <a:cs typeface="ＭＳ Ｐゴシック" charset="-128"/>
              </a:rPr>
              <a:t>for </a:t>
            </a:r>
            <a:r>
              <a:rPr lang="en-US" dirty="0" smtClean="0">
                <a:latin typeface="Arial" charset="0"/>
                <a:ea typeface="ＭＳ Ｐゴシック" charset="-128"/>
                <a:cs typeface="ＭＳ Ｐゴシック" charset="-128"/>
              </a:rPr>
              <a:t>a sanitizing solution containing each of the following: </a:t>
            </a:r>
            <a:r>
              <a:rPr lang="en-US" dirty="0" err="1" smtClean="0">
                <a:latin typeface="Arial" charset="0"/>
                <a:ea typeface="ＭＳ Ｐゴシック" charset="-128"/>
                <a:cs typeface="ＭＳ Ｐゴシック" charset="-128"/>
              </a:rPr>
              <a:t>i</a:t>
            </a:r>
            <a:r>
              <a:rPr lang="en-GB" dirty="0" err="1" smtClean="0">
                <a:latin typeface="Arial" charset="0"/>
                <a:ea typeface="ＭＳ Ｐゴシック" charset="-128"/>
                <a:cs typeface="ＭＳ Ｐゴシック" charset="-128"/>
              </a:rPr>
              <a:t>odine</a:t>
            </a:r>
            <a:r>
              <a:rPr lang="en-GB" dirty="0">
                <a:latin typeface="Arial" charset="0"/>
                <a:ea typeface="ＭＳ Ｐゴシック" charset="-128"/>
                <a:cs typeface="ＭＳ Ｐゴシック" charset="-128"/>
              </a:rPr>
              <a:t>, chlorine and </a:t>
            </a:r>
            <a:r>
              <a:rPr lang="en-GB" dirty="0" err="1">
                <a:latin typeface="Arial" charset="0"/>
                <a:ea typeface="ＭＳ Ｐゴシック" charset="-128"/>
                <a:cs typeface="ＭＳ Ｐゴシック" charset="-128"/>
              </a:rPr>
              <a:t>quats</a:t>
            </a:r>
            <a:r>
              <a:rPr lang="en-GB" dirty="0">
                <a:latin typeface="Arial" charset="0"/>
                <a:ea typeface="ＭＳ Ｐゴシック" charset="-128"/>
                <a:cs typeface="ＭＳ Ｐゴシック" charset="-128"/>
              </a:rPr>
              <a:t>?</a:t>
            </a: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AutoShape 2">
            <a:hlinkClick r:id="rId3" action="ppaction://hlinksldjump"/>
          </p:cNvPr>
          <p:cNvSpPr>
            <a:spLocks noChangeArrowheads="1"/>
          </p:cNvSpPr>
          <p:nvPr/>
        </p:nvSpPr>
        <p:spPr bwMode="auto">
          <a:xfrm>
            <a:off x="450850" y="63500"/>
            <a:ext cx="8232775" cy="6946900"/>
          </a:xfrm>
          <a:prstGeom prst="irregularSeal1">
            <a:avLst/>
          </a:prstGeom>
          <a:gradFill rotWithShape="0">
            <a:gsLst>
              <a:gs pos="0">
                <a:schemeClr val="accent2"/>
              </a:gs>
              <a:gs pos="100000">
                <a:srgbClr val="E452FF"/>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81923" name="Rectangle 3"/>
          <p:cNvSpPr>
            <a:spLocks noChangeArrowheads="1"/>
          </p:cNvSpPr>
          <p:nvPr/>
        </p:nvSpPr>
        <p:spPr bwMode="auto">
          <a:xfrm>
            <a:off x="1981200" y="2133600"/>
            <a:ext cx="5181600" cy="2819400"/>
          </a:xfrm>
          <a:prstGeom prst="rect">
            <a:avLst/>
          </a:prstGeom>
          <a:noFill/>
          <a:ln w="9525">
            <a:noFill/>
            <a:miter lim="800000"/>
            <a:headEnd/>
            <a:tailEnd/>
          </a:ln>
        </p:spPr>
        <p:txBody>
          <a:bodyPr>
            <a:prstTxWarp prst="textNoShape">
              <a:avLst/>
            </a:prstTxWarp>
          </a:bodyPr>
          <a:lstStyle/>
          <a:p>
            <a:pPr algn="ctr">
              <a:buFont typeface="Arial" charset="0"/>
              <a:buNone/>
            </a:pPr>
            <a:r>
              <a:rPr lang="en-US" sz="2800" b="1" dirty="0"/>
              <a:t>Iodine </a:t>
            </a:r>
            <a:r>
              <a:rPr lang="en-US" sz="2800" b="1" dirty="0" smtClean="0"/>
              <a:t>12.5–25 </a:t>
            </a:r>
            <a:r>
              <a:rPr lang="en-US" sz="2800" b="1" dirty="0" err="1" smtClean="0"/>
              <a:t>ppm</a:t>
            </a:r>
            <a:endParaRPr lang="en-US" sz="2800" b="1" dirty="0"/>
          </a:p>
          <a:p>
            <a:pPr algn="ctr">
              <a:buFont typeface="Arial" charset="0"/>
              <a:buNone/>
            </a:pPr>
            <a:r>
              <a:rPr lang="en-US" sz="2800" b="1" dirty="0"/>
              <a:t>Chlorine </a:t>
            </a:r>
            <a:r>
              <a:rPr lang="en-US" sz="2800" b="1" dirty="0" smtClean="0"/>
              <a:t>50–100 </a:t>
            </a:r>
            <a:r>
              <a:rPr lang="en-US" sz="2800" b="1" dirty="0" err="1"/>
              <a:t>ppm</a:t>
            </a:r>
            <a:endParaRPr lang="en-US" sz="2800" b="1" dirty="0"/>
          </a:p>
          <a:p>
            <a:pPr algn="ctr">
              <a:buFont typeface="Arial" charset="0"/>
              <a:buNone/>
            </a:pPr>
            <a:r>
              <a:rPr lang="en-US" sz="2800" b="1" dirty="0" err="1"/>
              <a:t>Quats</a:t>
            </a:r>
            <a:r>
              <a:rPr lang="en-US" sz="2800" b="1" dirty="0"/>
              <a:t> 200 </a:t>
            </a:r>
            <a:r>
              <a:rPr lang="en-US" sz="2800" b="1" dirty="0" err="1"/>
              <a:t>ppm</a:t>
            </a:r>
            <a:r>
              <a:rPr lang="en-US" sz="2800" b="1" dirty="0"/>
              <a:t> (except for products that allow for range per manufacturer's guidelines)  </a:t>
            </a:r>
          </a:p>
        </p:txBody>
      </p:sp>
      <p:sp>
        <p:nvSpPr>
          <p:cNvPr id="48132"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48133"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81922"/>
                                        </p:tgtEl>
                                        <p:attrNameLst>
                                          <p:attrName>style.visibility</p:attrName>
                                        </p:attrNameLst>
                                      </p:cBhvr>
                                      <p:to>
                                        <p:strVal val="visible"/>
                                      </p:to>
                                    </p:set>
                                    <p:animEffect transition="in" filter="dissolve">
                                      <p:cBhvr>
                                        <p:cTn id="7" dur="2000"/>
                                        <p:tgtEl>
                                          <p:spTgt spid="81922"/>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81923"/>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animBg="1"/>
      <p:bldP spid="81923"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AutoShape 5"/>
          <p:cNvSpPr>
            <a:spLocks noChangeArrowheads="1"/>
          </p:cNvSpPr>
          <p:nvPr/>
        </p:nvSpPr>
        <p:spPr bwMode="auto">
          <a:xfrm>
            <a:off x="304800" y="1066800"/>
            <a:ext cx="8534400" cy="3352800"/>
          </a:xfrm>
          <a:prstGeom prst="wedgeRectCallout">
            <a:avLst>
              <a:gd name="adj1" fmla="val -46542"/>
              <a:gd name="adj2" fmla="val 101514"/>
            </a:avLst>
          </a:prstGeom>
          <a:solidFill>
            <a:srgbClr val="E452FF"/>
          </a:solidFill>
          <a:ln w="19050">
            <a:solidFill>
              <a:schemeClr val="bg1"/>
            </a:solidFill>
            <a:miter lim="800000"/>
            <a:headEnd/>
            <a:tailEnd/>
          </a:ln>
        </p:spPr>
        <p:txBody>
          <a:bodyPr wrap="none" anchor="ctr">
            <a:prstTxWarp prst="textNoShape">
              <a:avLst/>
            </a:prstTxWarp>
          </a:bodyPr>
          <a:lstStyle/>
          <a:p>
            <a:pPr algn="ctr"/>
            <a:endParaRPr lang="en-US" sz="1800">
              <a:solidFill>
                <a:srgbClr val="49FFA2"/>
              </a:solidFill>
            </a:endParaRPr>
          </a:p>
        </p:txBody>
      </p:sp>
      <p:sp>
        <p:nvSpPr>
          <p:cNvPr id="49155" name="Title 1"/>
          <p:cNvSpPr>
            <a:spLocks/>
          </p:cNvSpPr>
          <p:nvPr/>
        </p:nvSpPr>
        <p:spPr bwMode="auto">
          <a:xfrm>
            <a:off x="455613" y="304800"/>
            <a:ext cx="8232775" cy="914400"/>
          </a:xfrm>
          <a:prstGeom prst="rect">
            <a:avLst/>
          </a:prstGeom>
          <a:noFill/>
          <a:ln w="9525">
            <a:noFill/>
            <a:miter lim="800000"/>
            <a:headEnd/>
            <a:tailEnd/>
          </a:ln>
        </p:spPr>
        <p:txBody>
          <a:bodyPr>
            <a:prstTxWarp prst="textNoShape">
              <a:avLst/>
            </a:prstTxWarp>
          </a:bodyPr>
          <a:lstStyle/>
          <a:p>
            <a:pPr algn="ctr"/>
            <a:r>
              <a:rPr lang="en-US" sz="4000" b="1">
                <a:solidFill>
                  <a:srgbClr val="E452FF"/>
                </a:solidFill>
              </a:rPr>
              <a:t>Clean it! Sanitize it!</a:t>
            </a:r>
            <a:endParaRPr lang="en-US" sz="4000" b="1">
              <a:solidFill>
                <a:srgbClr val="E452FF"/>
              </a:solidFill>
              <a:latin typeface="Calibri" charset="0"/>
            </a:endParaRPr>
          </a:p>
        </p:txBody>
      </p:sp>
      <p:sp>
        <p:nvSpPr>
          <p:cNvPr id="49156"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E452FF"/>
          </a:solidFill>
          <a:ln w="9525">
            <a:noFill/>
            <a:miter lim="800000"/>
            <a:headEnd/>
            <a:tailEnd/>
          </a:ln>
        </p:spPr>
        <p:txBody>
          <a:bodyPr>
            <a:prstTxWarp prst="textNoShape">
              <a:avLst/>
            </a:prstTxWarp>
            <a:spAutoFit/>
          </a:bodyPr>
          <a:lstStyle/>
          <a:p>
            <a:pPr algn="ctr"/>
            <a:r>
              <a:rPr lang="en-US" sz="9200" b="1"/>
              <a:t>300</a:t>
            </a:r>
          </a:p>
        </p:txBody>
      </p:sp>
      <p:sp>
        <p:nvSpPr>
          <p:cNvPr id="49157" name="Content Placeholder 2"/>
          <p:cNvSpPr>
            <a:spLocks noGrp="1"/>
          </p:cNvSpPr>
          <p:nvPr>
            <p:ph idx="1"/>
          </p:nvPr>
        </p:nvSpPr>
        <p:spPr>
          <a:xfrm>
            <a:off x="539750" y="1798638"/>
            <a:ext cx="8229600" cy="2087562"/>
          </a:xfrm>
        </p:spPr>
        <p:txBody>
          <a:bodyPr/>
          <a:lstStyle/>
          <a:p>
            <a:pPr marL="0" indent="0" eaLnBrk="1" hangingPunct="1">
              <a:lnSpc>
                <a:spcPct val="105000"/>
              </a:lnSpc>
              <a:buFont typeface="Arial" charset="0"/>
              <a:buNone/>
            </a:pPr>
            <a:r>
              <a:rPr lang="en-US">
                <a:latin typeface="Arial" charset="0"/>
                <a:ea typeface="ＭＳ Ｐゴシック" charset="-128"/>
                <a:cs typeface="ＭＳ Ｐゴシック" charset="-128"/>
              </a:rPr>
              <a:t>For manual warewashing, should the three-compartment sink be set up from right to left </a:t>
            </a:r>
            <a:br>
              <a:rPr lang="en-US">
                <a:latin typeface="Arial" charset="0"/>
                <a:ea typeface="ＭＳ Ｐゴシック" charset="-128"/>
                <a:cs typeface="ＭＳ Ｐゴシック" charset="-128"/>
              </a:rPr>
            </a:br>
            <a:r>
              <a:rPr lang="en-US">
                <a:latin typeface="Arial" charset="0"/>
                <a:ea typeface="ＭＳ Ｐゴシック" charset="-128"/>
                <a:cs typeface="ＭＳ Ｐゴシック" charset="-128"/>
              </a:rPr>
              <a:t>or from left to right? </a:t>
            </a:r>
            <a:endParaRPr lang="en-GB">
              <a:latin typeface="Arial" charset="0"/>
              <a:ea typeface="ＭＳ Ｐゴシック" charset="-128"/>
              <a:cs typeface="ＭＳ Ｐゴシック" charset="-128"/>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AutoShape 4">
            <a:hlinkClick r:id="rId3" action="ppaction://hlinksldjump"/>
          </p:cNvPr>
          <p:cNvSpPr>
            <a:spLocks noChangeArrowheads="1"/>
          </p:cNvSpPr>
          <p:nvPr/>
        </p:nvSpPr>
        <p:spPr bwMode="auto">
          <a:xfrm>
            <a:off x="-609600" y="-457200"/>
            <a:ext cx="10744200" cy="7315200"/>
          </a:xfrm>
          <a:prstGeom prst="irregularSeal1">
            <a:avLst/>
          </a:prstGeom>
          <a:gradFill rotWithShape="0">
            <a:gsLst>
              <a:gs pos="0">
                <a:schemeClr val="accent2"/>
              </a:gs>
              <a:gs pos="100000">
                <a:srgbClr val="E452FF"/>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75781" name="Rectangle 5"/>
          <p:cNvSpPr>
            <a:spLocks noChangeArrowheads="1"/>
          </p:cNvSpPr>
          <p:nvPr/>
        </p:nvSpPr>
        <p:spPr bwMode="auto">
          <a:xfrm>
            <a:off x="990600" y="2133600"/>
            <a:ext cx="7239000" cy="2279650"/>
          </a:xfrm>
          <a:prstGeom prst="rect">
            <a:avLst/>
          </a:prstGeom>
          <a:noFill/>
          <a:ln w="9525">
            <a:noFill/>
            <a:miter lim="800000"/>
            <a:headEnd/>
            <a:tailEnd/>
          </a:ln>
        </p:spPr>
        <p:txBody>
          <a:bodyPr>
            <a:prstTxWarp prst="textNoShape">
              <a:avLst/>
            </a:prstTxWarp>
          </a:bodyPr>
          <a:lstStyle/>
          <a:p>
            <a:pPr marL="457200" indent="-457200" algn="ctr">
              <a:lnSpc>
                <a:spcPct val="105000"/>
              </a:lnSpc>
              <a:spcBef>
                <a:spcPct val="30000"/>
              </a:spcBef>
              <a:buFont typeface="Arial" charset="0"/>
              <a:buNone/>
            </a:pPr>
            <a:r>
              <a:rPr lang="en-GB" sz="2800" b="1" dirty="0"/>
              <a:t>It doesn’t </a:t>
            </a:r>
            <a:r>
              <a:rPr lang="en-GB" sz="2800" b="1" dirty="0" smtClean="0"/>
              <a:t>matter, </a:t>
            </a:r>
            <a:r>
              <a:rPr lang="en-GB" sz="2800" b="1" dirty="0"/>
              <a:t>as long as the correct order is followed – i.e. PWRSA:</a:t>
            </a:r>
          </a:p>
          <a:p>
            <a:pPr marL="457200" indent="-457200" algn="ctr">
              <a:lnSpc>
                <a:spcPct val="105000"/>
              </a:lnSpc>
              <a:spcBef>
                <a:spcPct val="30000"/>
              </a:spcBef>
            </a:pPr>
            <a:r>
              <a:rPr lang="en-GB" sz="2800" b="1" dirty="0"/>
              <a:t>	1. Pre-</a:t>
            </a:r>
            <a:r>
              <a:rPr lang="en-GB" sz="2800" b="1" dirty="0" smtClean="0"/>
              <a:t>wash  2</a:t>
            </a:r>
            <a:r>
              <a:rPr lang="en-GB" sz="2800" b="1" dirty="0"/>
              <a:t>. </a:t>
            </a:r>
            <a:r>
              <a:rPr lang="en-GB" sz="2800" b="1" dirty="0" smtClean="0"/>
              <a:t>Wash  3</a:t>
            </a:r>
            <a:r>
              <a:rPr lang="en-GB" sz="2800" b="1" dirty="0"/>
              <a:t>. </a:t>
            </a:r>
            <a:r>
              <a:rPr lang="en-GB" sz="2800" b="1" dirty="0" smtClean="0"/>
              <a:t>Rinse</a:t>
            </a:r>
            <a:r>
              <a:rPr lang="en-GB" sz="2800" b="1" dirty="0"/>
              <a:t> </a:t>
            </a:r>
            <a:endParaRPr lang="en-GB" sz="2800" b="1" dirty="0" smtClean="0"/>
          </a:p>
          <a:p>
            <a:pPr marL="457200" indent="-457200" algn="ctr">
              <a:lnSpc>
                <a:spcPct val="105000"/>
              </a:lnSpc>
              <a:spcBef>
                <a:spcPct val="30000"/>
              </a:spcBef>
            </a:pPr>
            <a:r>
              <a:rPr lang="en-GB" sz="2800" b="1" dirty="0" smtClean="0"/>
              <a:t>4</a:t>
            </a:r>
            <a:r>
              <a:rPr lang="en-GB" sz="2800" b="1" dirty="0"/>
              <a:t>. </a:t>
            </a:r>
            <a:r>
              <a:rPr lang="en-GB" sz="2800" b="1" dirty="0" smtClean="0"/>
              <a:t>Sanitize  5</a:t>
            </a:r>
            <a:r>
              <a:rPr lang="en-GB" sz="2800" b="1" dirty="0"/>
              <a:t>. Air dry</a:t>
            </a:r>
            <a:endParaRPr lang="en-US" sz="2800" b="1" dirty="0"/>
          </a:p>
        </p:txBody>
      </p:sp>
      <p:sp>
        <p:nvSpPr>
          <p:cNvPr id="50180"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50181"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dissolve">
                                      <p:cBhvr>
                                        <p:cTn id="7" dur="2000"/>
                                        <p:tgtEl>
                                          <p:spTgt spid="75780"/>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75781"/>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P spid="75781"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AutoShape 5"/>
          <p:cNvSpPr>
            <a:spLocks noChangeArrowheads="1"/>
          </p:cNvSpPr>
          <p:nvPr/>
        </p:nvSpPr>
        <p:spPr bwMode="auto">
          <a:xfrm>
            <a:off x="304800" y="1066800"/>
            <a:ext cx="8534400" cy="3352800"/>
          </a:xfrm>
          <a:prstGeom prst="wedgeRectCallout">
            <a:avLst>
              <a:gd name="adj1" fmla="val -46542"/>
              <a:gd name="adj2" fmla="val 101514"/>
            </a:avLst>
          </a:prstGeom>
          <a:solidFill>
            <a:srgbClr val="E452FF"/>
          </a:solidFill>
          <a:ln w="19050">
            <a:solidFill>
              <a:schemeClr val="bg1"/>
            </a:solidFill>
            <a:miter lim="800000"/>
            <a:headEnd/>
            <a:tailEnd/>
          </a:ln>
        </p:spPr>
        <p:txBody>
          <a:bodyPr wrap="none" anchor="ctr">
            <a:prstTxWarp prst="textNoShape">
              <a:avLst/>
            </a:prstTxWarp>
          </a:bodyPr>
          <a:lstStyle/>
          <a:p>
            <a:pPr algn="ctr"/>
            <a:endParaRPr lang="en-US" sz="1800">
              <a:solidFill>
                <a:srgbClr val="49FFA2"/>
              </a:solidFill>
            </a:endParaRPr>
          </a:p>
        </p:txBody>
      </p:sp>
      <p:sp>
        <p:nvSpPr>
          <p:cNvPr id="51203"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E452FF"/>
          </a:solidFill>
          <a:ln w="9525">
            <a:noFill/>
            <a:miter lim="800000"/>
            <a:headEnd/>
            <a:tailEnd/>
          </a:ln>
        </p:spPr>
        <p:txBody>
          <a:bodyPr>
            <a:prstTxWarp prst="textNoShape">
              <a:avLst/>
            </a:prstTxWarp>
            <a:spAutoFit/>
          </a:bodyPr>
          <a:lstStyle/>
          <a:p>
            <a:pPr algn="ctr"/>
            <a:r>
              <a:rPr lang="en-US" sz="9200" b="1"/>
              <a:t>400</a:t>
            </a:r>
          </a:p>
        </p:txBody>
      </p:sp>
      <p:sp>
        <p:nvSpPr>
          <p:cNvPr id="51204" name="Content Placeholder 2"/>
          <p:cNvSpPr>
            <a:spLocks noGrp="1"/>
          </p:cNvSpPr>
          <p:nvPr>
            <p:ph idx="1"/>
          </p:nvPr>
        </p:nvSpPr>
        <p:spPr>
          <a:xfrm>
            <a:off x="457200" y="1798638"/>
            <a:ext cx="8299450" cy="1706562"/>
          </a:xfrm>
        </p:spPr>
        <p:txBody>
          <a:bodyPr/>
          <a:lstStyle/>
          <a:p>
            <a:pPr marL="0" indent="0" eaLnBrk="1" hangingPunct="1">
              <a:lnSpc>
                <a:spcPct val="105000"/>
              </a:lnSpc>
              <a:buNone/>
            </a:pPr>
            <a:r>
              <a:rPr lang="en-US" dirty="0"/>
              <a:t>When using a high temperature dish </a:t>
            </a:r>
            <a:r>
              <a:rPr lang="en-US" dirty="0" smtClean="0"/>
              <a:t>machine, </a:t>
            </a:r>
            <a:r>
              <a:rPr lang="en-US" dirty="0"/>
              <a:t>what is the proper concentration level for a chemical </a:t>
            </a:r>
            <a:r>
              <a:rPr lang="en-US" dirty="0" smtClean="0"/>
              <a:t>sanitizer</a:t>
            </a:r>
            <a:r>
              <a:rPr lang="en-US" dirty="0" smtClean="0">
                <a:latin typeface="Arial" charset="0"/>
                <a:ea typeface="ＭＳ Ｐゴシック" charset="-128"/>
                <a:cs typeface="ＭＳ Ｐゴシック" charset="-128"/>
              </a:rPr>
              <a:t>?</a:t>
            </a:r>
            <a:endParaRPr lang="en-US" dirty="0">
              <a:latin typeface="Arial" charset="0"/>
              <a:ea typeface="ＭＳ Ｐゴシック" charset="-128"/>
              <a:cs typeface="ＭＳ Ｐゴシック" charset="-128"/>
            </a:endParaRPr>
          </a:p>
        </p:txBody>
      </p:sp>
      <p:sp>
        <p:nvSpPr>
          <p:cNvPr id="51205" name="Title 1"/>
          <p:cNvSpPr>
            <a:spLocks/>
          </p:cNvSpPr>
          <p:nvPr/>
        </p:nvSpPr>
        <p:spPr bwMode="auto">
          <a:xfrm>
            <a:off x="455613" y="304800"/>
            <a:ext cx="8232775" cy="914400"/>
          </a:xfrm>
          <a:prstGeom prst="rect">
            <a:avLst/>
          </a:prstGeom>
          <a:noFill/>
          <a:ln w="9525">
            <a:noFill/>
            <a:miter lim="800000"/>
            <a:headEnd/>
            <a:tailEnd/>
          </a:ln>
        </p:spPr>
        <p:txBody>
          <a:bodyPr>
            <a:prstTxWarp prst="textNoShape">
              <a:avLst/>
            </a:prstTxWarp>
          </a:bodyPr>
          <a:lstStyle/>
          <a:p>
            <a:pPr algn="ctr"/>
            <a:r>
              <a:rPr lang="en-US" sz="4000" b="1">
                <a:solidFill>
                  <a:srgbClr val="E452FF"/>
                </a:solidFill>
              </a:rPr>
              <a:t>Clean it! Sanitize it!</a:t>
            </a:r>
            <a:endParaRPr lang="en-US" sz="4000" b="1">
              <a:solidFill>
                <a:srgbClr val="E452FF"/>
              </a:solidFill>
              <a:latin typeface="Calibri" charset="0"/>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5"/>
          <p:cNvSpPr>
            <a:spLocks noChangeArrowheads="1"/>
          </p:cNvSpPr>
          <p:nvPr/>
        </p:nvSpPr>
        <p:spPr bwMode="auto">
          <a:xfrm>
            <a:off x="304800" y="1066800"/>
            <a:ext cx="8534400" cy="3352800"/>
          </a:xfrm>
          <a:prstGeom prst="wedgeRectCallout">
            <a:avLst>
              <a:gd name="adj1" fmla="val -46542"/>
              <a:gd name="adj2" fmla="val 101514"/>
            </a:avLst>
          </a:prstGeom>
          <a:solidFill>
            <a:srgbClr val="FFB242"/>
          </a:solidFill>
          <a:ln w="19050">
            <a:solidFill>
              <a:schemeClr val="bg1"/>
            </a:solidFill>
            <a:miter lim="800000"/>
            <a:headEnd/>
            <a:tailEnd/>
          </a:ln>
        </p:spPr>
        <p:txBody>
          <a:bodyPr wrap="none" anchor="ctr">
            <a:prstTxWarp prst="textNoShape">
              <a:avLst/>
            </a:prstTxWarp>
          </a:bodyPr>
          <a:lstStyle/>
          <a:p>
            <a:pPr algn="ctr"/>
            <a:endParaRPr lang="en-US" sz="1800">
              <a:solidFill>
                <a:srgbClr val="FFB242"/>
              </a:solidFill>
            </a:endParaRPr>
          </a:p>
        </p:txBody>
      </p:sp>
      <p:sp>
        <p:nvSpPr>
          <p:cNvPr id="6147" name="Content Placeholder 2"/>
          <p:cNvSpPr>
            <a:spLocks noGrp="1"/>
          </p:cNvSpPr>
          <p:nvPr>
            <p:ph idx="1"/>
          </p:nvPr>
        </p:nvSpPr>
        <p:spPr>
          <a:xfrm>
            <a:off x="539750" y="1798638"/>
            <a:ext cx="8143875" cy="1828800"/>
          </a:xfrm>
        </p:spPr>
        <p:txBody>
          <a:bodyPr/>
          <a:lstStyle/>
          <a:p>
            <a:pPr marL="0" indent="0" eaLnBrk="1" hangingPunct="1">
              <a:buFont typeface="Arial" charset="0"/>
              <a:buNone/>
            </a:pPr>
            <a:r>
              <a:rPr lang="en-US">
                <a:latin typeface="Arial" charset="0"/>
                <a:ea typeface="ＭＳ Ｐゴシック" charset="-128"/>
                <a:cs typeface="ＭＳ Ｐゴシック" charset="-128"/>
              </a:rPr>
              <a:t>What three things attract pests to food premises and encourage them to stay?</a:t>
            </a:r>
          </a:p>
        </p:txBody>
      </p:sp>
      <p:sp>
        <p:nvSpPr>
          <p:cNvPr id="6148" name="Title 1"/>
          <p:cNvSpPr>
            <a:spLocks/>
          </p:cNvSpPr>
          <p:nvPr/>
        </p:nvSpPr>
        <p:spPr bwMode="auto">
          <a:xfrm>
            <a:off x="457200" y="274638"/>
            <a:ext cx="8229600" cy="1143000"/>
          </a:xfrm>
          <a:prstGeom prst="rect">
            <a:avLst/>
          </a:prstGeom>
          <a:noFill/>
          <a:ln w="9525">
            <a:noFill/>
            <a:miter lim="800000"/>
            <a:headEnd/>
            <a:tailEnd/>
          </a:ln>
        </p:spPr>
        <p:txBody>
          <a:bodyPr anchor="ctr">
            <a:prstTxWarp prst="textNoShape">
              <a:avLst/>
            </a:prstTxWarp>
          </a:bodyPr>
          <a:lstStyle/>
          <a:p>
            <a:pPr algn="ctr"/>
            <a:r>
              <a:rPr lang="en-GB" sz="4000" b="1" dirty="0">
                <a:solidFill>
                  <a:srgbClr val="FFB242"/>
                </a:solidFill>
              </a:rPr>
              <a:t>Don’t bug </a:t>
            </a:r>
            <a:r>
              <a:rPr lang="en-GB" sz="4000" b="1" dirty="0" smtClean="0">
                <a:solidFill>
                  <a:srgbClr val="FFB242"/>
                </a:solidFill>
              </a:rPr>
              <a:t>me, </a:t>
            </a:r>
            <a:r>
              <a:rPr lang="en-GB" sz="4000" b="1" dirty="0">
                <a:solidFill>
                  <a:srgbClr val="FFB242"/>
                </a:solidFill>
              </a:rPr>
              <a:t>you pest</a:t>
            </a:r>
            <a:r>
              <a:rPr lang="en-US" sz="4000" b="1" dirty="0">
                <a:solidFill>
                  <a:srgbClr val="FFB242"/>
                </a:solidFill>
              </a:rPr>
              <a:t/>
            </a:r>
            <a:br>
              <a:rPr lang="en-US" sz="4000" b="1" dirty="0">
                <a:solidFill>
                  <a:srgbClr val="FFB242"/>
                </a:solidFill>
              </a:rPr>
            </a:br>
            <a:endParaRPr lang="en-US" sz="4000" dirty="0">
              <a:latin typeface="Calibri" charset="0"/>
            </a:endParaRPr>
          </a:p>
        </p:txBody>
      </p:sp>
      <p:sp>
        <p:nvSpPr>
          <p:cNvPr id="6149" name="TextBox 5">
            <a:hlinkClick r:id="" action="ppaction://hlinkshowjump?jump=nextslide"/>
          </p:cNvPr>
          <p:cNvSpPr txBox="1">
            <a:spLocks noChangeArrowheads="1"/>
          </p:cNvSpPr>
          <p:nvPr/>
        </p:nvSpPr>
        <p:spPr bwMode="auto">
          <a:xfrm>
            <a:off x="6629400" y="5029200"/>
            <a:ext cx="2212975" cy="1493838"/>
          </a:xfrm>
          <a:prstGeom prst="rect">
            <a:avLst/>
          </a:prstGeom>
          <a:solidFill>
            <a:srgbClr val="FFB242"/>
          </a:solidFill>
          <a:ln w="9525">
            <a:noFill/>
            <a:miter lim="800000"/>
            <a:headEnd/>
            <a:tailEnd/>
          </a:ln>
        </p:spPr>
        <p:txBody>
          <a:bodyPr>
            <a:prstTxWarp prst="textNoShape">
              <a:avLst/>
            </a:prstTxWarp>
            <a:spAutoFit/>
          </a:bodyPr>
          <a:lstStyle/>
          <a:p>
            <a:pPr algn="ctr"/>
            <a:r>
              <a:rPr lang="en-US" sz="9200" b="1"/>
              <a:t>200</a:t>
            </a: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AutoShape 4">
            <a:hlinkClick r:id="rId3" action="ppaction://hlinksldjump"/>
          </p:cNvPr>
          <p:cNvSpPr>
            <a:spLocks noChangeArrowheads="1"/>
          </p:cNvSpPr>
          <p:nvPr/>
        </p:nvSpPr>
        <p:spPr bwMode="auto">
          <a:xfrm>
            <a:off x="228600" y="-304800"/>
            <a:ext cx="8686800" cy="7696200"/>
          </a:xfrm>
          <a:prstGeom prst="irregularSeal1">
            <a:avLst/>
          </a:prstGeom>
          <a:gradFill rotWithShape="0">
            <a:gsLst>
              <a:gs pos="0">
                <a:schemeClr val="accent2"/>
              </a:gs>
              <a:gs pos="100000">
                <a:srgbClr val="E452FF"/>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75781" name="Rectangle 5"/>
          <p:cNvSpPr>
            <a:spLocks noChangeArrowheads="1"/>
          </p:cNvSpPr>
          <p:nvPr/>
        </p:nvSpPr>
        <p:spPr bwMode="auto">
          <a:xfrm>
            <a:off x="1619672" y="1844824"/>
            <a:ext cx="6019800" cy="2227263"/>
          </a:xfrm>
          <a:prstGeom prst="rect">
            <a:avLst/>
          </a:prstGeom>
          <a:noFill/>
          <a:ln w="9525">
            <a:noFill/>
            <a:miter lim="800000"/>
            <a:headEnd/>
            <a:tailEnd/>
          </a:ln>
        </p:spPr>
        <p:txBody>
          <a:bodyPr>
            <a:prstTxWarp prst="textNoShape">
              <a:avLst/>
            </a:prstTxWarp>
          </a:bodyPr>
          <a:lstStyle/>
          <a:p>
            <a:pPr algn="ctr">
              <a:buFont typeface="Arial" charset="0"/>
              <a:buNone/>
            </a:pPr>
            <a:r>
              <a:rPr lang="en-US" sz="2800" b="1" dirty="0" smtClean="0"/>
              <a:t>There is no need to use a chemical sanitizer with a high temperature dish machine. The temperature </a:t>
            </a:r>
            <a:r>
              <a:rPr lang="en-US" sz="2800" b="1" dirty="0"/>
              <a:t>of the hot water is </a:t>
            </a:r>
            <a:r>
              <a:rPr lang="en-US" sz="2800" b="1" dirty="0" smtClean="0"/>
              <a:t>enough </a:t>
            </a:r>
            <a:r>
              <a:rPr lang="en-US" sz="2800" b="1" dirty="0"/>
              <a:t>to sanitize </a:t>
            </a:r>
            <a:r>
              <a:rPr lang="en-US" sz="2800" b="1" dirty="0" smtClean="0"/>
              <a:t>and </a:t>
            </a:r>
            <a:r>
              <a:rPr lang="en-US" sz="2800" b="1" dirty="0"/>
              <a:t>would break down </a:t>
            </a:r>
            <a:r>
              <a:rPr lang="en-US" sz="2800" b="1" dirty="0" smtClean="0"/>
              <a:t>chemical </a:t>
            </a:r>
            <a:r>
              <a:rPr lang="en-US" sz="2800" b="1" dirty="0"/>
              <a:t>and/or </a:t>
            </a:r>
            <a:r>
              <a:rPr lang="en-US" sz="2800" b="1" dirty="0" smtClean="0"/>
              <a:t>cause it to evaporate.</a:t>
            </a:r>
            <a:endParaRPr lang="en-US" sz="2800" b="1" dirty="0"/>
          </a:p>
        </p:txBody>
      </p:sp>
      <p:sp>
        <p:nvSpPr>
          <p:cNvPr id="52228"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52229"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dissolve">
                                      <p:cBhvr>
                                        <p:cTn id="7" dur="2000"/>
                                        <p:tgtEl>
                                          <p:spTgt spid="75780"/>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75781"/>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P spid="75781"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p:cNvSpPr>
          <p:nvPr/>
        </p:nvSpPr>
        <p:spPr bwMode="auto">
          <a:xfrm>
            <a:off x="455613" y="304800"/>
            <a:ext cx="8232775" cy="914400"/>
          </a:xfrm>
          <a:prstGeom prst="rect">
            <a:avLst/>
          </a:prstGeom>
          <a:noFill/>
          <a:ln w="9525">
            <a:noFill/>
            <a:miter lim="800000"/>
            <a:headEnd/>
            <a:tailEnd/>
          </a:ln>
        </p:spPr>
        <p:txBody>
          <a:bodyPr>
            <a:prstTxWarp prst="textNoShape">
              <a:avLst/>
            </a:prstTxWarp>
          </a:bodyPr>
          <a:lstStyle/>
          <a:p>
            <a:pPr algn="ctr"/>
            <a:r>
              <a:rPr lang="en-US" sz="4000" b="1">
                <a:solidFill>
                  <a:srgbClr val="E452FF"/>
                </a:solidFill>
              </a:rPr>
              <a:t>Clean it! Sanitize it!</a:t>
            </a:r>
            <a:endParaRPr lang="en-US" sz="4000" b="1">
              <a:solidFill>
                <a:srgbClr val="E452FF"/>
              </a:solidFill>
              <a:latin typeface="Calibri" charset="0"/>
            </a:endParaRPr>
          </a:p>
        </p:txBody>
      </p:sp>
      <p:sp>
        <p:nvSpPr>
          <p:cNvPr id="53251" name="AutoShape 5"/>
          <p:cNvSpPr>
            <a:spLocks noChangeArrowheads="1"/>
          </p:cNvSpPr>
          <p:nvPr/>
        </p:nvSpPr>
        <p:spPr bwMode="auto">
          <a:xfrm>
            <a:off x="304800" y="1066800"/>
            <a:ext cx="8534400" cy="3352800"/>
          </a:xfrm>
          <a:prstGeom prst="wedgeRectCallout">
            <a:avLst>
              <a:gd name="adj1" fmla="val -46542"/>
              <a:gd name="adj2" fmla="val 101514"/>
            </a:avLst>
          </a:prstGeom>
          <a:solidFill>
            <a:srgbClr val="E452FF"/>
          </a:solidFill>
          <a:ln w="19050">
            <a:solidFill>
              <a:schemeClr val="bg1"/>
            </a:solidFill>
            <a:miter lim="800000"/>
            <a:headEnd/>
            <a:tailEnd/>
          </a:ln>
        </p:spPr>
        <p:txBody>
          <a:bodyPr wrap="none" anchor="ctr">
            <a:prstTxWarp prst="textNoShape">
              <a:avLst/>
            </a:prstTxWarp>
          </a:bodyPr>
          <a:lstStyle/>
          <a:p>
            <a:pPr algn="ctr"/>
            <a:endParaRPr lang="en-US" sz="1800">
              <a:solidFill>
                <a:srgbClr val="49FFA2"/>
              </a:solidFill>
            </a:endParaRPr>
          </a:p>
        </p:txBody>
      </p:sp>
      <p:sp>
        <p:nvSpPr>
          <p:cNvPr id="53252" name="Content Placeholder 2"/>
          <p:cNvSpPr>
            <a:spLocks noGrp="1"/>
          </p:cNvSpPr>
          <p:nvPr>
            <p:ph idx="1"/>
          </p:nvPr>
        </p:nvSpPr>
        <p:spPr>
          <a:xfrm>
            <a:off x="450850" y="1798638"/>
            <a:ext cx="8388350" cy="1630362"/>
          </a:xfrm>
        </p:spPr>
        <p:txBody>
          <a:bodyPr/>
          <a:lstStyle/>
          <a:p>
            <a:pPr marL="0" indent="0" eaLnBrk="1" hangingPunct="1">
              <a:lnSpc>
                <a:spcPts val="3500"/>
              </a:lnSpc>
              <a:buFont typeface="Arial" charset="0"/>
              <a:buNone/>
            </a:pPr>
            <a:r>
              <a:rPr lang="en-US">
                <a:latin typeface="Arial" charset="0"/>
                <a:ea typeface="ＭＳ Ｐゴシック" charset="-128"/>
                <a:cs typeface="ＭＳ Ｐゴシック" charset="-128"/>
              </a:rPr>
              <a:t>Why is it a violation and dangerous to use sanitizers at too high a concentration level?</a:t>
            </a:r>
          </a:p>
        </p:txBody>
      </p:sp>
      <p:sp>
        <p:nvSpPr>
          <p:cNvPr id="53253"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E452FF"/>
          </a:solidFill>
          <a:ln w="9525">
            <a:noFill/>
            <a:miter lim="800000"/>
            <a:headEnd/>
            <a:tailEnd/>
          </a:ln>
        </p:spPr>
        <p:txBody>
          <a:bodyPr>
            <a:prstTxWarp prst="textNoShape">
              <a:avLst/>
            </a:prstTxWarp>
            <a:spAutoFit/>
          </a:bodyPr>
          <a:lstStyle/>
          <a:p>
            <a:pPr algn="ctr"/>
            <a:r>
              <a:rPr lang="en-US" sz="9200" b="1"/>
              <a:t>500</a:t>
            </a: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AutoShape 4">
            <a:hlinkClick r:id="rId3" action="ppaction://hlinksldjump"/>
          </p:cNvPr>
          <p:cNvSpPr>
            <a:spLocks noChangeArrowheads="1"/>
          </p:cNvSpPr>
          <p:nvPr/>
        </p:nvSpPr>
        <p:spPr bwMode="auto">
          <a:xfrm>
            <a:off x="228600" y="-76200"/>
            <a:ext cx="8686800" cy="6934200"/>
          </a:xfrm>
          <a:prstGeom prst="irregularSeal1">
            <a:avLst/>
          </a:prstGeom>
          <a:gradFill rotWithShape="0">
            <a:gsLst>
              <a:gs pos="0">
                <a:schemeClr val="accent2"/>
              </a:gs>
              <a:gs pos="100000">
                <a:srgbClr val="E452FF"/>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75781" name="Rectangle 5"/>
          <p:cNvSpPr>
            <a:spLocks noChangeArrowheads="1"/>
          </p:cNvSpPr>
          <p:nvPr/>
        </p:nvSpPr>
        <p:spPr bwMode="auto">
          <a:xfrm>
            <a:off x="1371600" y="2743200"/>
            <a:ext cx="6324600" cy="2133600"/>
          </a:xfrm>
          <a:prstGeom prst="rect">
            <a:avLst/>
          </a:prstGeom>
          <a:noFill/>
          <a:ln w="9525">
            <a:noFill/>
            <a:miter lim="800000"/>
            <a:headEnd/>
            <a:tailEnd/>
          </a:ln>
        </p:spPr>
        <p:txBody>
          <a:bodyPr>
            <a:prstTxWarp prst="textNoShape">
              <a:avLst/>
            </a:prstTxWarp>
          </a:bodyPr>
          <a:lstStyle/>
          <a:p>
            <a:pPr algn="ctr">
              <a:lnSpc>
                <a:spcPts val="3500"/>
              </a:lnSpc>
            </a:pPr>
            <a:r>
              <a:rPr lang="en-GB" sz="2800" b="1" dirty="0"/>
              <a:t>It could leave a toxic residue </a:t>
            </a:r>
            <a:br>
              <a:rPr lang="en-GB" sz="2800" b="1" dirty="0"/>
            </a:br>
            <a:r>
              <a:rPr lang="en-GB" sz="2800" b="1" dirty="0"/>
              <a:t>on a </a:t>
            </a:r>
            <a:r>
              <a:rPr lang="en-GB" sz="2800" b="1" dirty="0" smtClean="0"/>
              <a:t>food-contact </a:t>
            </a:r>
            <a:r>
              <a:rPr lang="en-GB" sz="2800" b="1" dirty="0"/>
              <a:t>surface</a:t>
            </a:r>
            <a:r>
              <a:rPr lang="en-US" sz="2800" b="1" dirty="0"/>
              <a:t> </a:t>
            </a:r>
          </a:p>
        </p:txBody>
      </p:sp>
      <p:sp>
        <p:nvSpPr>
          <p:cNvPr id="54276"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54277"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dissolve">
                                      <p:cBhvr>
                                        <p:cTn id="7" dur="2000"/>
                                        <p:tgtEl>
                                          <p:spTgt spid="75780"/>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75781"/>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P spid="75781"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AutoShape 5"/>
          <p:cNvSpPr>
            <a:spLocks noChangeArrowheads="1"/>
          </p:cNvSpPr>
          <p:nvPr/>
        </p:nvSpPr>
        <p:spPr bwMode="auto">
          <a:xfrm>
            <a:off x="304800" y="1066800"/>
            <a:ext cx="8534400" cy="3352800"/>
          </a:xfrm>
          <a:prstGeom prst="wedgeRectCallout">
            <a:avLst>
              <a:gd name="adj1" fmla="val -46542"/>
              <a:gd name="adj2" fmla="val 101514"/>
            </a:avLst>
          </a:prstGeom>
          <a:solidFill>
            <a:schemeClr val="accent1"/>
          </a:solidFill>
          <a:ln w="19050">
            <a:noFill/>
            <a:miter lim="800000"/>
            <a:headEnd/>
            <a:tailEnd/>
          </a:ln>
        </p:spPr>
        <p:txBody>
          <a:bodyPr wrap="none" anchor="ctr">
            <a:prstTxWarp prst="textNoShape">
              <a:avLst/>
            </a:prstTxWarp>
          </a:bodyPr>
          <a:lstStyle/>
          <a:p>
            <a:pPr algn="ctr"/>
            <a:endParaRPr lang="en-US" sz="1800">
              <a:solidFill>
                <a:srgbClr val="49FFA2"/>
              </a:solidFill>
            </a:endParaRPr>
          </a:p>
        </p:txBody>
      </p:sp>
      <p:sp>
        <p:nvSpPr>
          <p:cNvPr id="55299" name="Title 1"/>
          <p:cNvSpPr>
            <a:spLocks/>
          </p:cNvSpPr>
          <p:nvPr/>
        </p:nvSpPr>
        <p:spPr bwMode="auto">
          <a:xfrm>
            <a:off x="455613" y="304800"/>
            <a:ext cx="8232775" cy="914400"/>
          </a:xfrm>
          <a:prstGeom prst="rect">
            <a:avLst/>
          </a:prstGeom>
          <a:noFill/>
          <a:ln w="9525">
            <a:noFill/>
            <a:miter lim="800000"/>
            <a:headEnd/>
            <a:tailEnd/>
          </a:ln>
        </p:spPr>
        <p:txBody>
          <a:bodyPr>
            <a:prstTxWarp prst="textNoShape">
              <a:avLst/>
            </a:prstTxWarp>
          </a:bodyPr>
          <a:lstStyle/>
          <a:p>
            <a:pPr algn="ctr"/>
            <a:r>
              <a:rPr lang="en-GB" sz="4000" b="1">
                <a:solidFill>
                  <a:schemeClr val="bg1"/>
                </a:solidFill>
              </a:rPr>
              <a:t>Bonus question 1</a:t>
            </a:r>
            <a:endParaRPr lang="en-US" sz="4000" b="1">
              <a:solidFill>
                <a:schemeClr val="bg1"/>
              </a:solidFill>
              <a:latin typeface="Calibri" charset="0"/>
            </a:endParaRPr>
          </a:p>
        </p:txBody>
      </p:sp>
      <p:sp>
        <p:nvSpPr>
          <p:cNvPr id="55300" name="TextBox 6">
            <a:hlinkClick r:id="" action="ppaction://hlinkshowjump?jump=nextslide"/>
          </p:cNvPr>
          <p:cNvSpPr txBox="1">
            <a:spLocks noChangeArrowheads="1"/>
          </p:cNvSpPr>
          <p:nvPr/>
        </p:nvSpPr>
        <p:spPr bwMode="auto">
          <a:xfrm>
            <a:off x="6629400" y="5029200"/>
            <a:ext cx="2212975" cy="1676400"/>
          </a:xfrm>
          <a:prstGeom prst="rect">
            <a:avLst/>
          </a:prstGeom>
          <a:solidFill>
            <a:schemeClr val="bg1"/>
          </a:solidFill>
          <a:ln w="9525">
            <a:noFill/>
            <a:miter lim="800000"/>
            <a:headEnd/>
            <a:tailEnd/>
          </a:ln>
        </p:spPr>
        <p:txBody>
          <a:bodyPr wrap="none" bIns="36000">
            <a:prstTxWarp prst="textNoShape">
              <a:avLst/>
            </a:prstTxWarp>
          </a:bodyPr>
          <a:lstStyle/>
          <a:p>
            <a:pPr algn="ctr"/>
            <a:r>
              <a:rPr lang="en-US" sz="3600" b="1" dirty="0"/>
              <a:t>Points</a:t>
            </a:r>
          </a:p>
          <a:p>
            <a:pPr algn="ctr">
              <a:lnSpc>
                <a:spcPts val="8838"/>
              </a:lnSpc>
            </a:pPr>
            <a:r>
              <a:rPr lang="en-US" sz="9200" b="1" dirty="0" smtClean="0">
                <a:solidFill>
                  <a:srgbClr val="4F81BD"/>
                </a:solidFill>
              </a:rPr>
              <a:t>x2</a:t>
            </a:r>
            <a:endParaRPr lang="en-US" sz="9200" b="1" dirty="0">
              <a:solidFill>
                <a:srgbClr val="4F81BD"/>
              </a:solidFill>
            </a:endParaRPr>
          </a:p>
        </p:txBody>
      </p:sp>
      <p:sp>
        <p:nvSpPr>
          <p:cNvPr id="6" name="AutoShape 5"/>
          <p:cNvSpPr>
            <a:spLocks noChangeArrowheads="1"/>
          </p:cNvSpPr>
          <p:nvPr/>
        </p:nvSpPr>
        <p:spPr bwMode="auto">
          <a:xfrm>
            <a:off x="285720" y="1071546"/>
            <a:ext cx="8534400" cy="3352800"/>
          </a:xfrm>
          <a:prstGeom prst="wedgeRectCallout">
            <a:avLst>
              <a:gd name="adj1" fmla="val -46542"/>
              <a:gd name="adj2" fmla="val 101514"/>
            </a:avLst>
          </a:prstGeom>
          <a:solidFill>
            <a:srgbClr val="4F81BD"/>
          </a:solidFill>
          <a:ln w="19050">
            <a:solidFill>
              <a:schemeClr val="bg1"/>
            </a:solidFill>
            <a:miter lim="800000"/>
            <a:headEnd/>
            <a:tailEnd/>
          </a:ln>
        </p:spPr>
        <p:txBody>
          <a:bodyPr wrap="none" anchor="ctr">
            <a:prstTxWarp prst="textNoShape">
              <a:avLst/>
            </a:prstTxWarp>
          </a:bodyPr>
          <a:lstStyle/>
          <a:p>
            <a:pPr algn="ctr"/>
            <a:endParaRPr lang="en-US" sz="1800">
              <a:solidFill>
                <a:srgbClr val="49FFA2"/>
              </a:solidFill>
            </a:endParaRPr>
          </a:p>
        </p:txBody>
      </p:sp>
      <p:sp>
        <p:nvSpPr>
          <p:cNvPr id="9" name="Content Placeholder 2"/>
          <p:cNvSpPr>
            <a:spLocks noGrp="1"/>
          </p:cNvSpPr>
          <p:nvPr>
            <p:ph idx="1"/>
          </p:nvPr>
        </p:nvSpPr>
        <p:spPr/>
        <p:txBody>
          <a:bodyPr/>
          <a:lstStyle/>
          <a:p>
            <a:pPr marL="0" indent="0">
              <a:lnSpc>
                <a:spcPts val="3500"/>
              </a:lnSpc>
              <a:spcBef>
                <a:spcPct val="0"/>
              </a:spcBef>
              <a:spcAft>
                <a:spcPts val="600"/>
              </a:spcAft>
              <a:buFont typeface="Arial" charset="0"/>
              <a:buNone/>
            </a:pPr>
            <a:r>
              <a:rPr lang="en-GB" dirty="0">
                <a:latin typeface="Arial" charset="0"/>
                <a:ea typeface="ＭＳ Ｐゴシック" charset="-128"/>
                <a:cs typeface="ＭＳ Ｐゴシック" charset="-128"/>
              </a:rPr>
              <a:t>What does FATTOM stand for and why is it important?</a:t>
            </a: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xplosion 2 4"/>
          <p:cNvSpPr>
            <a:spLocks noChangeArrowheads="1"/>
          </p:cNvSpPr>
          <p:nvPr/>
        </p:nvSpPr>
        <p:spPr bwMode="auto">
          <a:xfrm>
            <a:off x="-609600" y="-1371600"/>
            <a:ext cx="11582400" cy="9677400"/>
          </a:xfrm>
          <a:prstGeom prst="irregularSeal2">
            <a:avLst/>
          </a:prstGeom>
          <a:gradFill rotWithShape="1">
            <a:gsLst>
              <a:gs pos="0">
                <a:schemeClr val="bg1"/>
              </a:gs>
              <a:gs pos="100000">
                <a:schemeClr val="accent1"/>
              </a:gs>
            </a:gsLst>
            <a:path path="shape">
              <a:fillToRect l="50000" t="50000" r="50000" b="50000"/>
            </a:path>
          </a:gradFill>
          <a:ln w="9525">
            <a:solidFill>
              <a:srgbClr val="4A7EBB"/>
            </a:solidFill>
            <a:miter lim="800000"/>
            <a:headEnd/>
            <a:tailEnd/>
          </a:ln>
          <a:effectLst>
            <a:outerShdw dist="23000" dir="5400000" rotWithShape="0">
              <a:srgbClr val="808080">
                <a:alpha val="34998"/>
              </a:srgbClr>
            </a:outerShdw>
          </a:effectLst>
        </p:spPr>
        <p:txBody>
          <a:bodyPr anchor="ctr"/>
          <a:lstStyle/>
          <a:p>
            <a:pPr algn="ctr">
              <a:defRPr/>
            </a:pPr>
            <a:r>
              <a:rPr lang="en-US" sz="1800">
                <a:solidFill>
                  <a:srgbClr val="FFFFFF"/>
                </a:solidFill>
                <a:latin typeface="Calibri" pitchFamily="34" charset="0"/>
                <a:ea typeface="ＭＳ Ｐゴシック" pitchFamily="94" charset="-128"/>
                <a:cs typeface="+mn-cs"/>
              </a:rPr>
              <a:t> </a:t>
            </a:r>
          </a:p>
        </p:txBody>
      </p:sp>
      <p:sp>
        <p:nvSpPr>
          <p:cNvPr id="56323" name="Rectangle 3"/>
          <p:cNvSpPr>
            <a:spLocks noChangeArrowheads="1"/>
          </p:cNvSpPr>
          <p:nvPr/>
        </p:nvSpPr>
        <p:spPr bwMode="auto">
          <a:xfrm>
            <a:off x="1335089" y="1133475"/>
            <a:ext cx="5665803" cy="5504071"/>
          </a:xfrm>
          <a:prstGeom prst="rect">
            <a:avLst/>
          </a:prstGeom>
          <a:noFill/>
          <a:ln w="9525">
            <a:noFill/>
            <a:miter lim="800000"/>
            <a:headEnd/>
            <a:tailEnd/>
          </a:ln>
        </p:spPr>
        <p:txBody>
          <a:bodyPr wrap="square">
            <a:prstTxWarp prst="textNoShape">
              <a:avLst/>
            </a:prstTxWarp>
            <a:spAutoFit/>
          </a:bodyPr>
          <a:lstStyle/>
          <a:p>
            <a:pPr>
              <a:lnSpc>
                <a:spcPts val="3200"/>
              </a:lnSpc>
            </a:pPr>
            <a:r>
              <a:rPr lang="en-GB" sz="2800" b="1" dirty="0"/>
              <a:t>			F</a:t>
            </a:r>
            <a:r>
              <a:rPr lang="en-GB" sz="2800" dirty="0"/>
              <a:t> – Food</a:t>
            </a:r>
          </a:p>
          <a:p>
            <a:pPr>
              <a:lnSpc>
                <a:spcPts val="3200"/>
              </a:lnSpc>
            </a:pPr>
            <a:r>
              <a:rPr lang="en-GB" sz="2800" b="1" dirty="0"/>
              <a:t>			A </a:t>
            </a:r>
            <a:r>
              <a:rPr lang="en-GB" sz="2800" dirty="0"/>
              <a:t>– </a:t>
            </a:r>
            <a:r>
              <a:rPr lang="en-GB" sz="2800" dirty="0" smtClean="0"/>
              <a:t>Acidity level</a:t>
            </a:r>
            <a:endParaRPr lang="en-GB" sz="2800" dirty="0"/>
          </a:p>
          <a:p>
            <a:pPr>
              <a:lnSpc>
                <a:spcPts val="3200"/>
              </a:lnSpc>
            </a:pPr>
            <a:r>
              <a:rPr lang="en-GB" sz="2800" b="1" dirty="0"/>
              <a:t>			T </a:t>
            </a:r>
            <a:r>
              <a:rPr lang="en-GB" sz="2800" dirty="0"/>
              <a:t>– Time</a:t>
            </a:r>
          </a:p>
          <a:p>
            <a:pPr>
              <a:lnSpc>
                <a:spcPts val="3200"/>
              </a:lnSpc>
            </a:pPr>
            <a:r>
              <a:rPr lang="en-GB" sz="2800" b="1" dirty="0"/>
              <a:t>			T </a:t>
            </a:r>
            <a:r>
              <a:rPr lang="en-GB" sz="2800" dirty="0"/>
              <a:t>– Temperature</a:t>
            </a:r>
          </a:p>
          <a:p>
            <a:pPr>
              <a:lnSpc>
                <a:spcPts val="3200"/>
              </a:lnSpc>
            </a:pPr>
            <a:r>
              <a:rPr lang="en-GB" sz="2800" b="1" dirty="0"/>
              <a:t>			O </a:t>
            </a:r>
            <a:r>
              <a:rPr lang="en-GB" sz="2800" dirty="0"/>
              <a:t>– Oxygen</a:t>
            </a:r>
          </a:p>
          <a:p>
            <a:pPr>
              <a:lnSpc>
                <a:spcPts val="3200"/>
              </a:lnSpc>
              <a:spcAft>
                <a:spcPts val="600"/>
              </a:spcAft>
            </a:pPr>
            <a:r>
              <a:rPr lang="en-GB" sz="2800" b="1" dirty="0"/>
              <a:t>			M </a:t>
            </a:r>
            <a:r>
              <a:rPr lang="en-GB" sz="2800" dirty="0"/>
              <a:t>– Moisture</a:t>
            </a:r>
          </a:p>
          <a:p>
            <a:pPr algn="ctr">
              <a:lnSpc>
                <a:spcPts val="3200"/>
              </a:lnSpc>
            </a:pPr>
            <a:r>
              <a:rPr lang="en-GB" sz="2800" b="1" dirty="0" smtClean="0"/>
              <a:t>These are recognized as the six factors that affect the growth of bacteria. When each of these is at an optimum level, disease-causing bacteria may multiply to dangerous levels.</a:t>
            </a:r>
            <a:endParaRPr lang="en-US" sz="2800" b="1" dirty="0" smtClean="0"/>
          </a:p>
          <a:p>
            <a:pPr algn="ctr">
              <a:lnSpc>
                <a:spcPts val="3200"/>
              </a:lnSpc>
            </a:pPr>
            <a:endParaRPr lang="en-US" sz="2800" b="1" dirty="0"/>
          </a:p>
        </p:txBody>
      </p:sp>
      <p:sp>
        <p:nvSpPr>
          <p:cNvPr id="4" name="TextBox 3">
            <a:hlinkClick r:id="rId3" action="ppaction://hlinksldjump"/>
          </p:cNvPr>
          <p:cNvSpPr txBox="1">
            <a:spLocks noChangeArrowheads="1"/>
          </p:cNvSpPr>
          <p:nvPr/>
        </p:nvSpPr>
        <p:spPr bwMode="auto">
          <a:xfrm>
            <a:off x="3465512" y="62484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AutoShape 5"/>
          <p:cNvSpPr>
            <a:spLocks noChangeArrowheads="1"/>
          </p:cNvSpPr>
          <p:nvPr/>
        </p:nvSpPr>
        <p:spPr bwMode="auto">
          <a:xfrm>
            <a:off x="304800" y="1066800"/>
            <a:ext cx="8534400" cy="3352800"/>
          </a:xfrm>
          <a:prstGeom prst="wedgeRectCallout">
            <a:avLst>
              <a:gd name="adj1" fmla="val -46542"/>
              <a:gd name="adj2" fmla="val 101514"/>
            </a:avLst>
          </a:prstGeom>
          <a:solidFill>
            <a:srgbClr val="4F81BD"/>
          </a:solidFill>
          <a:ln w="19050">
            <a:solidFill>
              <a:schemeClr val="bg1"/>
            </a:solidFill>
            <a:miter lim="800000"/>
            <a:headEnd/>
            <a:tailEnd/>
          </a:ln>
        </p:spPr>
        <p:txBody>
          <a:bodyPr wrap="none" anchor="ctr">
            <a:prstTxWarp prst="textNoShape">
              <a:avLst/>
            </a:prstTxWarp>
          </a:bodyPr>
          <a:lstStyle/>
          <a:p>
            <a:pPr algn="ctr"/>
            <a:endParaRPr lang="en-US" sz="1800">
              <a:solidFill>
                <a:srgbClr val="49FFA2"/>
              </a:solidFill>
            </a:endParaRPr>
          </a:p>
        </p:txBody>
      </p:sp>
      <p:sp>
        <p:nvSpPr>
          <p:cNvPr id="57347" name="Content Placeholder 2"/>
          <p:cNvSpPr>
            <a:spLocks noGrp="1"/>
          </p:cNvSpPr>
          <p:nvPr>
            <p:ph idx="1"/>
          </p:nvPr>
        </p:nvSpPr>
        <p:spPr>
          <a:xfrm>
            <a:off x="539750" y="1798638"/>
            <a:ext cx="8143875" cy="1782762"/>
          </a:xfrm>
        </p:spPr>
        <p:txBody>
          <a:bodyPr/>
          <a:lstStyle/>
          <a:p>
            <a:pPr marL="0" indent="0" eaLnBrk="1" hangingPunct="1">
              <a:lnSpc>
                <a:spcPct val="105000"/>
              </a:lnSpc>
              <a:buFont typeface="Arial" charset="0"/>
              <a:buNone/>
            </a:pPr>
            <a:r>
              <a:rPr lang="en-US">
                <a:latin typeface="Arial" charset="0"/>
                <a:ea typeface="ＭＳ Ｐゴシック" charset="-128"/>
                <a:cs typeface="ＭＳ Ｐゴシック" charset="-128"/>
              </a:rPr>
              <a:t>What is a ‘carrier’ and why is it important for all food handlers to understand this concept? </a:t>
            </a:r>
          </a:p>
        </p:txBody>
      </p:sp>
      <p:sp>
        <p:nvSpPr>
          <p:cNvPr id="57348" name="Title 1"/>
          <p:cNvSpPr>
            <a:spLocks/>
          </p:cNvSpPr>
          <p:nvPr/>
        </p:nvSpPr>
        <p:spPr bwMode="auto">
          <a:xfrm>
            <a:off x="455613" y="304800"/>
            <a:ext cx="8232775" cy="914400"/>
          </a:xfrm>
          <a:prstGeom prst="rect">
            <a:avLst/>
          </a:prstGeom>
          <a:noFill/>
          <a:ln w="9525">
            <a:noFill/>
            <a:miter lim="800000"/>
            <a:headEnd/>
            <a:tailEnd/>
          </a:ln>
        </p:spPr>
        <p:txBody>
          <a:bodyPr>
            <a:prstTxWarp prst="textNoShape">
              <a:avLst/>
            </a:prstTxWarp>
          </a:bodyPr>
          <a:lstStyle/>
          <a:p>
            <a:pPr algn="ctr"/>
            <a:r>
              <a:rPr lang="en-GB" sz="4000" b="1">
                <a:solidFill>
                  <a:schemeClr val="bg1"/>
                </a:solidFill>
              </a:rPr>
              <a:t>Bonus question 2</a:t>
            </a:r>
            <a:endParaRPr lang="en-US" sz="4000" b="1">
              <a:solidFill>
                <a:schemeClr val="bg1"/>
              </a:solidFill>
              <a:latin typeface="Calibri" charset="0"/>
            </a:endParaRPr>
          </a:p>
        </p:txBody>
      </p:sp>
      <p:sp>
        <p:nvSpPr>
          <p:cNvPr id="57349" name="TextBox 6">
            <a:hlinkClick r:id="" action="ppaction://hlinkshowjump?jump=nextslide"/>
          </p:cNvPr>
          <p:cNvSpPr txBox="1">
            <a:spLocks noChangeArrowheads="1"/>
          </p:cNvSpPr>
          <p:nvPr/>
        </p:nvSpPr>
        <p:spPr bwMode="auto">
          <a:xfrm>
            <a:off x="6629400" y="5029200"/>
            <a:ext cx="2212975" cy="1676400"/>
          </a:xfrm>
          <a:prstGeom prst="rect">
            <a:avLst/>
          </a:prstGeom>
          <a:solidFill>
            <a:schemeClr val="bg1"/>
          </a:solidFill>
          <a:ln w="9525">
            <a:noFill/>
            <a:miter lim="800000"/>
            <a:headEnd/>
            <a:tailEnd/>
          </a:ln>
        </p:spPr>
        <p:txBody>
          <a:bodyPr wrap="none" bIns="36000">
            <a:prstTxWarp prst="textNoShape">
              <a:avLst/>
            </a:prstTxWarp>
          </a:bodyPr>
          <a:lstStyle/>
          <a:p>
            <a:pPr algn="ctr"/>
            <a:r>
              <a:rPr lang="en-US" sz="3600" b="1" dirty="0"/>
              <a:t>Points</a:t>
            </a:r>
          </a:p>
          <a:p>
            <a:pPr algn="ctr">
              <a:lnSpc>
                <a:spcPts val="8838"/>
              </a:lnSpc>
            </a:pPr>
            <a:r>
              <a:rPr lang="en-US" sz="9200" b="1" dirty="0" smtClean="0">
                <a:solidFill>
                  <a:srgbClr val="4F81BD"/>
                </a:solidFill>
              </a:rPr>
              <a:t>x3</a:t>
            </a:r>
            <a:endParaRPr lang="en-US" sz="9200" b="1" dirty="0">
              <a:solidFill>
                <a:srgbClr val="4F81BD"/>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xplosion 2 4"/>
          <p:cNvSpPr>
            <a:spLocks noChangeArrowheads="1"/>
          </p:cNvSpPr>
          <p:nvPr/>
        </p:nvSpPr>
        <p:spPr bwMode="auto">
          <a:xfrm>
            <a:off x="-304800" y="-609600"/>
            <a:ext cx="9982200" cy="8610600"/>
          </a:xfrm>
          <a:prstGeom prst="irregularSeal2">
            <a:avLst/>
          </a:prstGeom>
          <a:gradFill rotWithShape="1">
            <a:gsLst>
              <a:gs pos="0">
                <a:schemeClr val="bg1"/>
              </a:gs>
              <a:gs pos="100000">
                <a:schemeClr val="accent1"/>
              </a:gs>
            </a:gsLst>
            <a:path path="shape">
              <a:fillToRect l="50000" t="50000" r="50000" b="50000"/>
            </a:path>
          </a:gradFill>
          <a:ln w="9525">
            <a:solidFill>
              <a:srgbClr val="4A7EBB"/>
            </a:solidFill>
            <a:miter lim="800000"/>
            <a:headEnd/>
            <a:tailEnd/>
          </a:ln>
          <a:effectLst>
            <a:outerShdw dist="23000" dir="5400000" rotWithShape="0">
              <a:srgbClr val="808080">
                <a:alpha val="34998"/>
              </a:srgbClr>
            </a:outerShdw>
          </a:effectLst>
        </p:spPr>
        <p:txBody>
          <a:bodyPr anchor="ctr"/>
          <a:lstStyle/>
          <a:p>
            <a:pPr algn="ctr">
              <a:defRPr/>
            </a:pPr>
            <a:r>
              <a:rPr lang="en-US" sz="1800">
                <a:solidFill>
                  <a:srgbClr val="FFFFFF"/>
                </a:solidFill>
                <a:latin typeface="Calibri" pitchFamily="34" charset="0"/>
                <a:ea typeface="ＭＳ Ｐゴシック" pitchFamily="94" charset="-128"/>
                <a:cs typeface="+mn-cs"/>
              </a:rPr>
              <a:t> </a:t>
            </a:r>
          </a:p>
        </p:txBody>
      </p:sp>
      <p:sp>
        <p:nvSpPr>
          <p:cNvPr id="58371" name="Rectangle 3"/>
          <p:cNvSpPr>
            <a:spLocks noChangeArrowheads="1"/>
          </p:cNvSpPr>
          <p:nvPr/>
        </p:nvSpPr>
        <p:spPr bwMode="auto">
          <a:xfrm>
            <a:off x="1905000" y="1854200"/>
            <a:ext cx="5334000" cy="3255963"/>
          </a:xfrm>
          <a:prstGeom prst="rect">
            <a:avLst/>
          </a:prstGeom>
          <a:noFill/>
          <a:ln w="9525">
            <a:noFill/>
            <a:miter lim="800000"/>
            <a:headEnd/>
            <a:tailEnd/>
          </a:ln>
        </p:spPr>
        <p:txBody>
          <a:bodyPr>
            <a:prstTxWarp prst="textNoShape">
              <a:avLst/>
            </a:prstTxWarp>
            <a:spAutoFit/>
          </a:bodyPr>
          <a:lstStyle/>
          <a:p>
            <a:pPr algn="ctr">
              <a:lnSpc>
                <a:spcPct val="105000"/>
              </a:lnSpc>
            </a:pPr>
            <a:r>
              <a:rPr lang="en-US" sz="2800" b="1" dirty="0"/>
              <a:t>Someone who is carrying </a:t>
            </a:r>
            <a:r>
              <a:rPr lang="en-US" sz="2800" b="1" dirty="0" smtClean="0"/>
              <a:t>a pathogen </a:t>
            </a:r>
            <a:r>
              <a:rPr lang="en-US" sz="2800" b="1" dirty="0"/>
              <a:t>but does not experience or display the symptoms normally caused by that pathogen. A carrier can easily contaminate food and cause </a:t>
            </a:r>
            <a:r>
              <a:rPr lang="en-US" sz="2800" b="1" dirty="0" smtClean="0"/>
              <a:t>food-borne illness.  </a:t>
            </a:r>
            <a:endParaRPr lang="en-US" sz="2800" b="1" i="1" dirty="0"/>
          </a:p>
        </p:txBody>
      </p:sp>
      <p:sp>
        <p:nvSpPr>
          <p:cNvPr id="4" name="TextBox 3">
            <a:hlinkClick r:id="rId3" action="ppaction://hlinksldjump"/>
          </p:cNvPr>
          <p:cNvSpPr txBox="1">
            <a:spLocks noChangeArrowheads="1"/>
          </p:cNvSpPr>
          <p:nvPr/>
        </p:nvSpPr>
        <p:spPr bwMode="auto">
          <a:xfrm>
            <a:off x="3465512" y="62484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grpId="0" nodeType="withEffect">
                                  <p:stCondLst>
                                    <p:cond delay="0"/>
                                  </p:stCondLst>
                                  <p:childTnLst>
                                    <p:animScale>
                                      <p:cBhvr>
                                        <p:cTn id="6" dur="1000" fill="hold"/>
                                        <p:tgtEl>
                                          <p:spTgt spid="5"/>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AutoShape 4">
            <a:hlinkClick r:id="rId3" action="ppaction://hlinksldjump"/>
          </p:cNvPr>
          <p:cNvSpPr>
            <a:spLocks noChangeArrowheads="1"/>
          </p:cNvSpPr>
          <p:nvPr/>
        </p:nvSpPr>
        <p:spPr bwMode="auto">
          <a:xfrm>
            <a:off x="1295400" y="1409700"/>
            <a:ext cx="6934200" cy="4038600"/>
          </a:xfrm>
          <a:prstGeom prst="irregularSeal1">
            <a:avLst/>
          </a:prstGeom>
          <a:gradFill rotWithShape="0">
            <a:gsLst>
              <a:gs pos="0">
                <a:schemeClr val="accent2"/>
              </a:gs>
              <a:gs pos="100000">
                <a:srgbClr val="FFB242"/>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75781" name="Rectangle 5"/>
          <p:cNvSpPr>
            <a:spLocks noChangeArrowheads="1"/>
          </p:cNvSpPr>
          <p:nvPr/>
        </p:nvSpPr>
        <p:spPr bwMode="auto">
          <a:xfrm>
            <a:off x="3314700" y="2819400"/>
            <a:ext cx="2516188" cy="1458913"/>
          </a:xfrm>
          <a:prstGeom prst="rect">
            <a:avLst/>
          </a:prstGeom>
          <a:noFill/>
          <a:ln w="9525">
            <a:noFill/>
            <a:miter lim="800000"/>
            <a:headEnd/>
            <a:tailEnd/>
          </a:ln>
        </p:spPr>
        <p:txBody>
          <a:bodyPr>
            <a:prstTxWarp prst="textNoShape">
              <a:avLst/>
            </a:prstTxWarp>
            <a:spAutoFit/>
          </a:bodyPr>
          <a:lstStyle/>
          <a:p>
            <a:pPr algn="ctr">
              <a:spcBef>
                <a:spcPct val="20000"/>
              </a:spcBef>
              <a:buFont typeface="Arial" charset="0"/>
              <a:buNone/>
            </a:pPr>
            <a:r>
              <a:rPr lang="en-GB" sz="2800" b="1"/>
              <a:t>Food, shelter </a:t>
            </a:r>
            <a:br>
              <a:rPr lang="en-GB" sz="2800" b="1"/>
            </a:br>
            <a:r>
              <a:rPr lang="en-GB" sz="2800" b="1"/>
              <a:t>and water</a:t>
            </a:r>
            <a:endParaRPr lang="en-US" sz="2800" b="1"/>
          </a:p>
          <a:p>
            <a:pPr algn="ctr">
              <a:spcBef>
                <a:spcPct val="20000"/>
              </a:spcBef>
              <a:buFont typeface="Arial" charset="0"/>
              <a:buNone/>
            </a:pPr>
            <a:endParaRPr lang="en-US" sz="2800"/>
          </a:p>
        </p:txBody>
      </p:sp>
      <p:sp>
        <p:nvSpPr>
          <p:cNvPr id="7172"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7173"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dissolve">
                                      <p:cBhvr>
                                        <p:cTn id="7" dur="2000"/>
                                        <p:tgtEl>
                                          <p:spTgt spid="75780"/>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75781"/>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P spid="7578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5"/>
          <p:cNvSpPr>
            <a:spLocks noChangeArrowheads="1"/>
          </p:cNvSpPr>
          <p:nvPr/>
        </p:nvSpPr>
        <p:spPr bwMode="auto">
          <a:xfrm>
            <a:off x="304800" y="1066800"/>
            <a:ext cx="8534400" cy="3352800"/>
          </a:xfrm>
          <a:prstGeom prst="wedgeRectCallout">
            <a:avLst>
              <a:gd name="adj1" fmla="val -46542"/>
              <a:gd name="adj2" fmla="val 101514"/>
            </a:avLst>
          </a:prstGeom>
          <a:solidFill>
            <a:srgbClr val="FFB242"/>
          </a:solidFill>
          <a:ln w="19050">
            <a:solidFill>
              <a:schemeClr val="bg1"/>
            </a:solidFill>
            <a:miter lim="800000"/>
            <a:headEnd/>
            <a:tailEnd/>
          </a:ln>
        </p:spPr>
        <p:txBody>
          <a:bodyPr wrap="none" anchor="ctr">
            <a:prstTxWarp prst="textNoShape">
              <a:avLst/>
            </a:prstTxWarp>
          </a:bodyPr>
          <a:lstStyle/>
          <a:p>
            <a:pPr algn="ctr"/>
            <a:endParaRPr lang="en-US" sz="1800">
              <a:solidFill>
                <a:srgbClr val="FFB242"/>
              </a:solidFill>
            </a:endParaRPr>
          </a:p>
        </p:txBody>
      </p:sp>
      <p:sp>
        <p:nvSpPr>
          <p:cNvPr id="8195" name="Content Placeholder 2"/>
          <p:cNvSpPr>
            <a:spLocks noGrp="1"/>
          </p:cNvSpPr>
          <p:nvPr>
            <p:ph idx="1"/>
          </p:nvPr>
        </p:nvSpPr>
        <p:spPr>
          <a:xfrm>
            <a:off x="500034" y="1428736"/>
            <a:ext cx="8032778" cy="2667000"/>
          </a:xfrm>
        </p:spPr>
        <p:txBody>
          <a:bodyPr/>
          <a:lstStyle/>
          <a:p>
            <a:pPr marL="0" indent="0" eaLnBrk="1" hangingPunct="1">
              <a:buFont typeface="Arial" charset="0"/>
              <a:buNone/>
            </a:pPr>
            <a:r>
              <a:rPr lang="en-US" dirty="0">
                <a:latin typeface="Arial" charset="0"/>
                <a:ea typeface="ＭＳ Ｐゴシック" charset="-128"/>
                <a:cs typeface="ＭＳ Ｐゴシック" charset="-128"/>
              </a:rPr>
              <a:t>My snout is blunt, I burrow in the ground, I can climb straight up a brick wall and squeeze through a hole the size of a quarter. I have a weak bladder and dribble urine on food-contact </a:t>
            </a:r>
            <a:r>
              <a:rPr lang="en-US" dirty="0" smtClean="0">
                <a:latin typeface="Arial" charset="0"/>
                <a:ea typeface="ＭＳ Ｐゴシック" charset="-128"/>
                <a:cs typeface="ＭＳ Ｐゴシック" charset="-128"/>
              </a:rPr>
              <a:t>surfaces.</a:t>
            </a:r>
          </a:p>
          <a:p>
            <a:pPr marL="0" indent="0" eaLnBrk="1" hangingPunct="1">
              <a:buFont typeface="Arial" charset="0"/>
              <a:buNone/>
            </a:pPr>
            <a:r>
              <a:rPr lang="en-US" dirty="0" smtClean="0">
                <a:latin typeface="Arial" charset="0"/>
                <a:ea typeface="ＭＳ Ｐゴシック" charset="-128"/>
                <a:cs typeface="ＭＳ Ｐゴシック" charset="-128"/>
              </a:rPr>
              <a:t>What </a:t>
            </a:r>
            <a:r>
              <a:rPr lang="en-US" dirty="0">
                <a:latin typeface="Arial" charset="0"/>
                <a:ea typeface="ＭＳ Ｐゴシック" charset="-128"/>
                <a:cs typeface="ＭＳ Ｐゴシック" charset="-128"/>
              </a:rPr>
              <a:t>am I?</a:t>
            </a:r>
          </a:p>
        </p:txBody>
      </p:sp>
      <p:sp>
        <p:nvSpPr>
          <p:cNvPr id="8196" name="Title 1"/>
          <p:cNvSpPr>
            <a:spLocks/>
          </p:cNvSpPr>
          <p:nvPr/>
        </p:nvSpPr>
        <p:spPr bwMode="auto">
          <a:xfrm>
            <a:off x="457200" y="274638"/>
            <a:ext cx="8229600" cy="1143000"/>
          </a:xfrm>
          <a:prstGeom prst="rect">
            <a:avLst/>
          </a:prstGeom>
          <a:noFill/>
          <a:ln w="9525">
            <a:noFill/>
            <a:miter lim="800000"/>
            <a:headEnd/>
            <a:tailEnd/>
          </a:ln>
        </p:spPr>
        <p:txBody>
          <a:bodyPr anchor="ctr">
            <a:prstTxWarp prst="textNoShape">
              <a:avLst/>
            </a:prstTxWarp>
          </a:bodyPr>
          <a:lstStyle/>
          <a:p>
            <a:pPr algn="ctr"/>
            <a:r>
              <a:rPr lang="en-GB" sz="4000" b="1" dirty="0">
                <a:solidFill>
                  <a:srgbClr val="FFB242"/>
                </a:solidFill>
              </a:rPr>
              <a:t>Don’t bug </a:t>
            </a:r>
            <a:r>
              <a:rPr lang="en-GB" sz="4000" b="1" dirty="0" smtClean="0">
                <a:solidFill>
                  <a:srgbClr val="FFB242"/>
                </a:solidFill>
              </a:rPr>
              <a:t>me, </a:t>
            </a:r>
            <a:r>
              <a:rPr lang="en-GB" sz="4000" b="1" dirty="0">
                <a:solidFill>
                  <a:srgbClr val="FFB242"/>
                </a:solidFill>
              </a:rPr>
              <a:t>you pest</a:t>
            </a:r>
            <a:r>
              <a:rPr lang="en-US" sz="4000" b="1" dirty="0">
                <a:solidFill>
                  <a:srgbClr val="FFB242"/>
                </a:solidFill>
              </a:rPr>
              <a:t/>
            </a:r>
            <a:br>
              <a:rPr lang="en-US" sz="4000" b="1" dirty="0">
                <a:solidFill>
                  <a:srgbClr val="FFB242"/>
                </a:solidFill>
              </a:rPr>
            </a:br>
            <a:endParaRPr lang="en-US" sz="4000" dirty="0">
              <a:latin typeface="Calibri" charset="0"/>
            </a:endParaRPr>
          </a:p>
        </p:txBody>
      </p:sp>
      <p:sp>
        <p:nvSpPr>
          <p:cNvPr id="6" name="WordArt 6">
            <a:hlinkClick r:id="" action="ppaction://hlinkshowjump?jump=nextslide">
              <a:snd r:embed="rId3" name="Arrow"/>
            </a:hlinkClick>
          </p:cNvPr>
          <p:cNvSpPr>
            <a:spLocks noChangeArrowheads="1" noChangeShapeType="1" noTextEdit="1"/>
          </p:cNvSpPr>
          <p:nvPr/>
        </p:nvSpPr>
        <p:spPr bwMode="auto">
          <a:xfrm rot="-82731">
            <a:off x="6873875" y="5127625"/>
            <a:ext cx="1905000" cy="1349375"/>
          </a:xfrm>
          <a:prstGeom prst="rect">
            <a:avLst/>
          </a:prstGeom>
        </p:spPr>
        <p:txBody>
          <a:bodyPr wrap="none" fromWordArt="1">
            <a:prstTxWarp prst="textDeflateBottom">
              <a:avLst>
                <a:gd name="adj" fmla="val 100000"/>
              </a:avLst>
            </a:prstTxWarp>
            <a:scene3d>
              <a:camera prst="legacyPerspectiveFront">
                <a:rot lat="21149990" lon="20114990" rev="0"/>
              </a:camera>
              <a:lightRig rig="legacyNormal2" dir="t"/>
            </a:scene3d>
            <a:sp3d extrusionH="354000" prstMaterial="legacyMatte">
              <a:extrusionClr>
                <a:srgbClr val="939676"/>
              </a:extrusionClr>
            </a:sp3d>
          </a:bodyPr>
          <a:lstStyle/>
          <a:p>
            <a:pPr algn="ctr"/>
            <a:r>
              <a:rPr lang="en-US" sz="3600" b="1" kern="10" normalizeH="1">
                <a:ln w="9525">
                  <a:round/>
                  <a:headEnd/>
                  <a:tailEnd/>
                </a:ln>
                <a:gradFill rotWithShape="1">
                  <a:gsLst>
                    <a:gs pos="0">
                      <a:schemeClr val="tx1"/>
                    </a:gs>
                    <a:gs pos="50000">
                      <a:srgbClr val="FFFFFF"/>
                    </a:gs>
                    <a:gs pos="100000">
                      <a:schemeClr val="tx1"/>
                    </a:gs>
                  </a:gsLst>
                  <a:lin ang="2760000" scaled="1"/>
                </a:gradFill>
                <a:latin typeface="Arial"/>
                <a:ea typeface="Arial"/>
                <a:cs typeface="Arial"/>
              </a:rPr>
              <a:t>   </a:t>
            </a:r>
          </a:p>
        </p:txBody>
      </p:sp>
      <p:sp>
        <p:nvSpPr>
          <p:cNvPr id="8198"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FFB242"/>
          </a:solidFill>
          <a:ln w="9525">
            <a:noFill/>
            <a:miter lim="800000"/>
            <a:headEnd/>
            <a:tailEnd/>
          </a:ln>
        </p:spPr>
        <p:txBody>
          <a:bodyPr>
            <a:prstTxWarp prst="textNoShape">
              <a:avLst/>
            </a:prstTxWarp>
            <a:spAutoFit/>
          </a:bodyPr>
          <a:lstStyle/>
          <a:p>
            <a:pPr algn="ctr"/>
            <a:r>
              <a:rPr lang="en-US" sz="9200" b="1"/>
              <a:t>300</a:t>
            </a: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AutoShape 2">
            <a:hlinkClick r:id="rId3" action="ppaction://hlinksldjump"/>
          </p:cNvPr>
          <p:cNvSpPr>
            <a:spLocks noChangeArrowheads="1"/>
          </p:cNvSpPr>
          <p:nvPr/>
        </p:nvSpPr>
        <p:spPr bwMode="auto">
          <a:xfrm>
            <a:off x="762000" y="990600"/>
            <a:ext cx="7696200" cy="4572000"/>
          </a:xfrm>
          <a:prstGeom prst="irregularSeal1">
            <a:avLst/>
          </a:prstGeom>
          <a:gradFill rotWithShape="0">
            <a:gsLst>
              <a:gs pos="0">
                <a:schemeClr val="accent2"/>
              </a:gs>
              <a:gs pos="100000">
                <a:srgbClr val="FFB242"/>
              </a:gs>
            </a:gsLst>
            <a:path path="shape">
              <a:fillToRect l="50000" t="50000" r="50000" b="50000"/>
            </a:path>
          </a:gradFill>
          <a:ln w="9525">
            <a:solidFill>
              <a:schemeClr val="tx1"/>
            </a:solidFill>
            <a:miter lim="800000"/>
            <a:headEnd/>
            <a:tailEnd/>
          </a:ln>
        </p:spPr>
        <p:txBody>
          <a:bodyPr wrap="none" anchor="ctr">
            <a:prstTxWarp prst="textNoShape">
              <a:avLst/>
            </a:prstTxWarp>
          </a:bodyPr>
          <a:lstStyle/>
          <a:p>
            <a:endParaRPr lang="en-US" sz="1800"/>
          </a:p>
        </p:txBody>
      </p:sp>
      <p:sp>
        <p:nvSpPr>
          <p:cNvPr id="79875" name="Rectangle 3"/>
          <p:cNvSpPr>
            <a:spLocks noChangeArrowheads="1"/>
          </p:cNvSpPr>
          <p:nvPr/>
        </p:nvSpPr>
        <p:spPr bwMode="auto">
          <a:xfrm>
            <a:off x="3382963" y="2895600"/>
            <a:ext cx="2378075" cy="1031875"/>
          </a:xfrm>
          <a:prstGeom prst="rect">
            <a:avLst/>
          </a:prstGeom>
          <a:noFill/>
          <a:ln w="9525">
            <a:noFill/>
            <a:miter lim="800000"/>
            <a:headEnd/>
            <a:tailEnd/>
          </a:ln>
        </p:spPr>
        <p:txBody>
          <a:bodyPr>
            <a:prstTxWarp prst="textNoShape">
              <a:avLst/>
            </a:prstTxWarp>
            <a:spAutoFit/>
          </a:bodyPr>
          <a:lstStyle/>
          <a:p>
            <a:pPr>
              <a:spcBef>
                <a:spcPct val="20000"/>
              </a:spcBef>
              <a:buFont typeface="Arial" charset="0"/>
              <a:buNone/>
            </a:pPr>
            <a:r>
              <a:rPr lang="en-GB" sz="2800" b="1"/>
              <a:t>A Norway rat</a:t>
            </a:r>
            <a:endParaRPr lang="en-US" sz="2800"/>
          </a:p>
          <a:p>
            <a:pPr>
              <a:spcBef>
                <a:spcPct val="20000"/>
              </a:spcBef>
              <a:buFont typeface="Arial" charset="0"/>
              <a:buNone/>
            </a:pPr>
            <a:endParaRPr lang="en-US" sz="2800"/>
          </a:p>
        </p:txBody>
      </p:sp>
      <p:sp>
        <p:nvSpPr>
          <p:cNvPr id="9220" name="AutoShape 4">
            <a:hlinkClick r:id="" action="ppaction://noaction" highlightClick="1">
              <a:snd r:embed="rId4" name="Applause"/>
            </a:hlinkClick>
          </p:cNvPr>
          <p:cNvSpPr>
            <a:spLocks noChangeArrowheads="1"/>
          </p:cNvSpPr>
          <p:nvPr/>
        </p:nvSpPr>
        <p:spPr bwMode="auto">
          <a:xfrm>
            <a:off x="8302625"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9221" name="AutoShape 6">
            <a:hlinkClick r:id="" action="ppaction://noaction" highlightClick="1">
              <a:snd r:embed="rId5" name="Breaking Glass"/>
            </a:hlinkClick>
          </p:cNvPr>
          <p:cNvSpPr>
            <a:spLocks noChangeArrowheads="1"/>
          </p:cNvSpPr>
          <p:nvPr/>
        </p:nvSpPr>
        <p:spPr bwMode="auto">
          <a:xfrm rot="10800000">
            <a:off x="450850" y="6248400"/>
            <a:ext cx="381000" cy="304800"/>
          </a:xfrm>
          <a:prstGeom prst="actionButtonSound">
            <a:avLst/>
          </a:prstGeom>
          <a:solidFill>
            <a:schemeClr val="bg2"/>
          </a:solidFill>
          <a:ln w="9525">
            <a:solidFill>
              <a:schemeClr val="tx1"/>
            </a:solidFill>
            <a:miter lim="800000"/>
            <a:headEnd/>
            <a:tailEnd/>
          </a:ln>
        </p:spPr>
        <p:txBody>
          <a:bodyPr wrap="none" anchor="ctr">
            <a:prstTxWarp prst="textNoShape">
              <a:avLst/>
            </a:prstTxWarp>
          </a:bodyPr>
          <a:lstStyle/>
          <a:p>
            <a:endParaRPr lang="en-US" sz="1800"/>
          </a:p>
        </p:txBody>
      </p:sp>
      <p:sp>
        <p:nvSpPr>
          <p:cNvPr id="6" name="TextBox 5">
            <a:hlinkClick r:id="rId3" action="ppaction://hlinksldjump"/>
          </p:cNvPr>
          <p:cNvSpPr txBox="1">
            <a:spLocks noChangeArrowheads="1"/>
          </p:cNvSpPr>
          <p:nvPr/>
        </p:nvSpPr>
        <p:spPr bwMode="auto">
          <a:xfrm>
            <a:off x="3465512" y="6019800"/>
            <a:ext cx="2212975" cy="533400"/>
          </a:xfrm>
          <a:prstGeom prst="rect">
            <a:avLst/>
          </a:prstGeom>
          <a:solidFill>
            <a:schemeClr val="bg1">
              <a:lumMod val="65000"/>
              <a:alpha val="65881"/>
            </a:schemeClr>
          </a:solidFill>
          <a:ln w="9525">
            <a:noFill/>
            <a:miter lim="800000"/>
            <a:headEnd/>
            <a:tailEnd/>
          </a:ln>
          <a:scene3d>
            <a:camera prst="orthographicFront"/>
            <a:lightRig rig="threePt" dir="t"/>
          </a:scene3d>
          <a:sp3d>
            <a:bevelT w="25400"/>
          </a:sp3d>
        </p:spPr>
        <p:txBody>
          <a:bodyPr wrap="none" lIns="0" tIns="0" rIns="0" bIns="46800" anchor="ctr" anchorCtr="1">
            <a:prstTxWarp prst="textNoShape">
              <a:avLst/>
            </a:prstTxWarp>
          </a:bodyPr>
          <a:lstStyle/>
          <a:p>
            <a:pPr algn="ctr"/>
            <a:r>
              <a:rPr lang="en-GB" sz="1800" b="1" dirty="0" smtClean="0">
                <a:solidFill>
                  <a:schemeClr val="bg2"/>
                </a:solidFill>
              </a:rPr>
              <a:t>Back to</a:t>
            </a:r>
            <a:r>
              <a:rPr lang="en-US" sz="1800" b="1" dirty="0" smtClean="0">
                <a:solidFill>
                  <a:schemeClr val="bg2"/>
                </a:solidFill>
                <a:latin typeface="Calibri" charset="0"/>
              </a:rPr>
              <a:t> </a:t>
            </a:r>
            <a:r>
              <a:rPr lang="en-US" sz="1800" b="1" dirty="0" smtClean="0">
                <a:solidFill>
                  <a:schemeClr val="bg2"/>
                </a:solidFill>
              </a:rPr>
              <a:t>questions</a:t>
            </a:r>
            <a:endParaRPr lang="en-US" sz="1800" b="1" dirty="0">
              <a:solidFill>
                <a:schemeClr val="bg2"/>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9874"/>
                                        </p:tgtEl>
                                        <p:attrNameLst>
                                          <p:attrName>style.visibility</p:attrName>
                                        </p:attrNameLst>
                                      </p:cBhvr>
                                      <p:to>
                                        <p:strVal val="visible"/>
                                      </p:to>
                                    </p:set>
                                    <p:animEffect transition="in" filter="dissolve">
                                      <p:cBhvr>
                                        <p:cTn id="7" dur="2000"/>
                                        <p:tgtEl>
                                          <p:spTgt spid="79874"/>
                                        </p:tgtEl>
                                      </p:cBhvr>
                                    </p:animEffect>
                                  </p:childTnLst>
                                </p:cTn>
                              </p:par>
                              <p:par>
                                <p:cTn id="8" presetID="3" presetClass="emph" presetSubtype="2" fill="hold" grpId="0" nodeType="withEffect">
                                  <p:stCondLst>
                                    <p:cond delay="0"/>
                                  </p:stCondLst>
                                  <p:childTnLst>
                                    <p:animClr clrSpc="rgb" dir="cw">
                                      <p:cBhvr override="childStyle">
                                        <p:cTn id="9" dur="3000" fill="hold"/>
                                        <p:tgtEl>
                                          <p:spTgt spid="79875"/>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animBg="1"/>
      <p:bldP spid="7987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4"/>
          <p:cNvSpPr>
            <a:spLocks noChangeArrowheads="1"/>
          </p:cNvSpPr>
          <p:nvPr/>
        </p:nvSpPr>
        <p:spPr bwMode="auto">
          <a:xfrm>
            <a:off x="304800" y="1066800"/>
            <a:ext cx="8534400" cy="3352800"/>
          </a:xfrm>
          <a:prstGeom prst="wedgeRectCallout">
            <a:avLst>
              <a:gd name="adj1" fmla="val -46542"/>
              <a:gd name="adj2" fmla="val 101514"/>
            </a:avLst>
          </a:prstGeom>
          <a:solidFill>
            <a:srgbClr val="FFB242"/>
          </a:solidFill>
          <a:ln w="19050">
            <a:solidFill>
              <a:schemeClr val="bg1"/>
            </a:solidFill>
            <a:miter lim="800000"/>
            <a:headEnd/>
            <a:tailEnd/>
          </a:ln>
        </p:spPr>
        <p:txBody>
          <a:bodyPr wrap="none" anchor="ctr">
            <a:prstTxWarp prst="textNoShape">
              <a:avLst/>
            </a:prstTxWarp>
          </a:bodyPr>
          <a:lstStyle/>
          <a:p>
            <a:pPr algn="ctr"/>
            <a:endParaRPr lang="en-US" sz="1800">
              <a:solidFill>
                <a:srgbClr val="FFB242"/>
              </a:solidFill>
            </a:endParaRPr>
          </a:p>
        </p:txBody>
      </p:sp>
      <p:sp>
        <p:nvSpPr>
          <p:cNvPr id="10243" name="Content Placeholder 2"/>
          <p:cNvSpPr>
            <a:spLocks noGrp="1"/>
          </p:cNvSpPr>
          <p:nvPr>
            <p:ph idx="1"/>
          </p:nvPr>
        </p:nvSpPr>
        <p:spPr>
          <a:xfrm>
            <a:off x="539750" y="1798638"/>
            <a:ext cx="8143875" cy="944562"/>
          </a:xfrm>
        </p:spPr>
        <p:txBody>
          <a:bodyPr/>
          <a:lstStyle/>
          <a:p>
            <a:pPr marL="0" indent="0" eaLnBrk="1" hangingPunct="1">
              <a:buFont typeface="Arial" charset="0"/>
              <a:buNone/>
            </a:pPr>
            <a:r>
              <a:rPr lang="en-US">
                <a:latin typeface="Arial" charset="0"/>
                <a:ea typeface="ＭＳ Ｐゴシック" charset="-128"/>
                <a:cs typeface="ＭＳ Ｐゴシック" charset="-128"/>
              </a:rPr>
              <a:t>Why are house flies also known as ‘filth flies’?</a:t>
            </a:r>
          </a:p>
        </p:txBody>
      </p:sp>
      <p:sp>
        <p:nvSpPr>
          <p:cNvPr id="10244" name="Title 1"/>
          <p:cNvSpPr>
            <a:spLocks/>
          </p:cNvSpPr>
          <p:nvPr/>
        </p:nvSpPr>
        <p:spPr bwMode="auto">
          <a:xfrm>
            <a:off x="457200" y="274638"/>
            <a:ext cx="8229600" cy="1143000"/>
          </a:xfrm>
          <a:prstGeom prst="rect">
            <a:avLst/>
          </a:prstGeom>
          <a:noFill/>
          <a:ln w="9525">
            <a:noFill/>
            <a:miter lim="800000"/>
            <a:headEnd/>
            <a:tailEnd/>
          </a:ln>
        </p:spPr>
        <p:txBody>
          <a:bodyPr anchor="ctr">
            <a:prstTxWarp prst="textNoShape">
              <a:avLst/>
            </a:prstTxWarp>
          </a:bodyPr>
          <a:lstStyle/>
          <a:p>
            <a:pPr algn="ctr"/>
            <a:r>
              <a:rPr lang="en-GB" sz="4000" b="1" dirty="0">
                <a:solidFill>
                  <a:srgbClr val="FFB242"/>
                </a:solidFill>
              </a:rPr>
              <a:t>Don’t bug </a:t>
            </a:r>
            <a:r>
              <a:rPr lang="en-GB" sz="4000" b="1" dirty="0" smtClean="0">
                <a:solidFill>
                  <a:srgbClr val="FFB242"/>
                </a:solidFill>
              </a:rPr>
              <a:t>me, </a:t>
            </a:r>
            <a:r>
              <a:rPr lang="en-GB" sz="4000" b="1" dirty="0">
                <a:solidFill>
                  <a:srgbClr val="FFB242"/>
                </a:solidFill>
              </a:rPr>
              <a:t>you pest</a:t>
            </a:r>
            <a:r>
              <a:rPr lang="en-US" sz="4000" b="1" dirty="0">
                <a:solidFill>
                  <a:srgbClr val="FFB242"/>
                </a:solidFill>
              </a:rPr>
              <a:t/>
            </a:r>
            <a:br>
              <a:rPr lang="en-US" sz="4000" b="1" dirty="0">
                <a:solidFill>
                  <a:srgbClr val="FFB242"/>
                </a:solidFill>
              </a:rPr>
            </a:br>
            <a:endParaRPr lang="en-US" sz="4000" dirty="0">
              <a:latin typeface="Calibri" charset="0"/>
            </a:endParaRPr>
          </a:p>
        </p:txBody>
      </p:sp>
      <p:sp>
        <p:nvSpPr>
          <p:cNvPr id="6" name="WordArt 6">
            <a:hlinkClick r:id="" action="ppaction://hlinkshowjump?jump=nextslide">
              <a:snd r:embed="rId3" name="Arrow"/>
            </a:hlinkClick>
          </p:cNvPr>
          <p:cNvSpPr>
            <a:spLocks noChangeArrowheads="1" noChangeShapeType="1" noTextEdit="1"/>
          </p:cNvSpPr>
          <p:nvPr/>
        </p:nvSpPr>
        <p:spPr bwMode="auto">
          <a:xfrm rot="-82731">
            <a:off x="6873875" y="5127625"/>
            <a:ext cx="1905000" cy="1349375"/>
          </a:xfrm>
          <a:prstGeom prst="rect">
            <a:avLst/>
          </a:prstGeom>
        </p:spPr>
        <p:txBody>
          <a:bodyPr wrap="none" fromWordArt="1">
            <a:prstTxWarp prst="textDeflateBottom">
              <a:avLst>
                <a:gd name="adj" fmla="val 100000"/>
              </a:avLst>
            </a:prstTxWarp>
            <a:scene3d>
              <a:camera prst="legacyPerspectiveFront">
                <a:rot lat="21149990" lon="20114990" rev="0"/>
              </a:camera>
              <a:lightRig rig="legacyNormal2" dir="t"/>
            </a:scene3d>
            <a:sp3d extrusionH="354000" prstMaterial="legacyMatte">
              <a:extrusionClr>
                <a:srgbClr val="939676"/>
              </a:extrusionClr>
            </a:sp3d>
          </a:bodyPr>
          <a:lstStyle/>
          <a:p>
            <a:pPr algn="ctr"/>
            <a:r>
              <a:rPr lang="en-US" sz="3600" b="1" kern="10" normalizeH="1">
                <a:ln w="9525">
                  <a:round/>
                  <a:headEnd/>
                  <a:tailEnd/>
                </a:ln>
                <a:gradFill rotWithShape="1">
                  <a:gsLst>
                    <a:gs pos="0">
                      <a:schemeClr val="tx1"/>
                    </a:gs>
                    <a:gs pos="50000">
                      <a:srgbClr val="FFFFFF"/>
                    </a:gs>
                    <a:gs pos="100000">
                      <a:schemeClr val="tx1"/>
                    </a:gs>
                  </a:gsLst>
                  <a:lin ang="2760000" scaled="1"/>
                </a:gradFill>
                <a:latin typeface="Arial"/>
                <a:ea typeface="Arial"/>
                <a:cs typeface="Arial"/>
              </a:rPr>
              <a:t>   </a:t>
            </a:r>
          </a:p>
        </p:txBody>
      </p:sp>
      <p:sp>
        <p:nvSpPr>
          <p:cNvPr id="10246" name="TextBox 6">
            <a:hlinkClick r:id="" action="ppaction://hlinkshowjump?jump=nextslide"/>
          </p:cNvPr>
          <p:cNvSpPr txBox="1">
            <a:spLocks noChangeArrowheads="1"/>
          </p:cNvSpPr>
          <p:nvPr/>
        </p:nvSpPr>
        <p:spPr bwMode="auto">
          <a:xfrm>
            <a:off x="6629400" y="5029200"/>
            <a:ext cx="2212975" cy="1493838"/>
          </a:xfrm>
          <a:prstGeom prst="rect">
            <a:avLst/>
          </a:prstGeom>
          <a:solidFill>
            <a:srgbClr val="FFB242"/>
          </a:solidFill>
          <a:ln w="9525">
            <a:noFill/>
            <a:miter lim="800000"/>
            <a:headEnd/>
            <a:tailEnd/>
          </a:ln>
        </p:spPr>
        <p:txBody>
          <a:bodyPr>
            <a:prstTxWarp prst="textNoShape">
              <a:avLst/>
            </a:prstTxWarp>
            <a:spAutoFit/>
          </a:bodyPr>
          <a:lstStyle/>
          <a:p>
            <a:pPr algn="ctr"/>
            <a:r>
              <a:rPr lang="en-US" sz="9200" b="1"/>
              <a:t>400</a:t>
            </a: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SWS2-HD:Applications:Microsoft Office 2004:Templates:Presentations:Designs:Blue Horizon</Template>
  <TotalTime>938</TotalTime>
  <Words>3338</Words>
  <Application>Microsoft Macintosh PowerPoint</Application>
  <PresentationFormat>On-screen Show (4:3)</PresentationFormat>
  <Paragraphs>280</Paragraphs>
  <Slides>56</Slides>
  <Notes>56</Notes>
  <HiddenSlides>0</HiddenSlides>
  <MMClips>0</MMClips>
  <ScaleCrop>false</ScaleCrop>
  <HeadingPairs>
    <vt:vector size="4" baseType="variant">
      <vt:variant>
        <vt:lpstr>Theme</vt:lpstr>
      </vt:variant>
      <vt:variant>
        <vt:i4>1</vt:i4>
      </vt:variant>
      <vt:variant>
        <vt:lpstr>Slide Titles</vt:lpstr>
      </vt:variant>
      <vt:variant>
        <vt:i4>56</vt:i4>
      </vt:variant>
    </vt:vector>
  </HeadingPairs>
  <TitlesOfParts>
    <vt:vector size="57" baseType="lpstr">
      <vt:lpstr>Office Theme</vt:lpstr>
      <vt:lpstr>Food Safety Basics </vt:lpstr>
      <vt:lpstr>Food Safety Basics Blow-out</vt:lpstr>
      <vt:lpstr>Don’t bug me, you pest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steve woosnam-savage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Food Safety Basics</dc:title>
  <dc:creator>steve woosnam-savage</dc:creator>
  <cp:lastModifiedBy>Anna Howells</cp:lastModifiedBy>
  <cp:revision>143</cp:revision>
  <dcterms:created xsi:type="dcterms:W3CDTF">2010-05-14T09:33:44Z</dcterms:created>
  <dcterms:modified xsi:type="dcterms:W3CDTF">2015-06-05T11:42:13Z</dcterms:modified>
</cp:coreProperties>
</file>