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Lst>
  <p:notesMasterIdLst>
    <p:notesMasterId r:id="rId106"/>
  </p:notesMasterIdLst>
  <p:sldIdLst>
    <p:sldId id="256" r:id="rId3"/>
    <p:sldId id="258" r:id="rId4"/>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90"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90"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90"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90"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90" charset="-128"/>
        <a:cs typeface="+mn-cs"/>
      </a:defRPr>
    </a:lvl5pPr>
    <a:lvl6pPr marL="2286000" algn="l" defTabSz="914400" rtl="0" eaLnBrk="1" latinLnBrk="0" hangingPunct="1">
      <a:defRPr sz="2400" kern="1200">
        <a:solidFill>
          <a:schemeClr val="tx1"/>
        </a:solidFill>
        <a:latin typeface="Arial" charset="0"/>
        <a:ea typeface="ＭＳ Ｐゴシック" pitchFamily="-90" charset="-128"/>
        <a:cs typeface="+mn-cs"/>
      </a:defRPr>
    </a:lvl6pPr>
    <a:lvl7pPr marL="2743200" algn="l" defTabSz="914400" rtl="0" eaLnBrk="1" latinLnBrk="0" hangingPunct="1">
      <a:defRPr sz="2400" kern="1200">
        <a:solidFill>
          <a:schemeClr val="tx1"/>
        </a:solidFill>
        <a:latin typeface="Arial" charset="0"/>
        <a:ea typeface="ＭＳ Ｐゴシック" pitchFamily="-90" charset="-128"/>
        <a:cs typeface="+mn-cs"/>
      </a:defRPr>
    </a:lvl7pPr>
    <a:lvl8pPr marL="3200400" algn="l" defTabSz="914400" rtl="0" eaLnBrk="1" latinLnBrk="0" hangingPunct="1">
      <a:defRPr sz="2400" kern="1200">
        <a:solidFill>
          <a:schemeClr val="tx1"/>
        </a:solidFill>
        <a:latin typeface="Arial" charset="0"/>
        <a:ea typeface="ＭＳ Ｐゴシック" pitchFamily="-90" charset="-128"/>
        <a:cs typeface="+mn-cs"/>
      </a:defRPr>
    </a:lvl8pPr>
    <a:lvl9pPr marL="3657600" algn="l" defTabSz="914400" rtl="0" eaLnBrk="1" latinLnBrk="0" hangingPunct="1">
      <a:defRPr sz="2400" kern="1200">
        <a:solidFill>
          <a:schemeClr val="tx1"/>
        </a:solidFill>
        <a:latin typeface="Arial" charset="0"/>
        <a:ea typeface="ＭＳ Ｐゴシック" pitchFamily="-90" charset="-128"/>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1248">
          <p15:clr>
            <a:srgbClr val="A4A3A4"/>
          </p15:clr>
        </p15:guide>
        <p15:guide id="3" orient="horz" pos="2064">
          <p15:clr>
            <a:srgbClr val="A4A3A4"/>
          </p15:clr>
        </p15:guide>
        <p15:guide id="4" orient="horz" pos="2389">
          <p15:clr>
            <a:srgbClr val="A4A3A4"/>
          </p15:clr>
        </p15:guide>
        <p15:guide id="5" pos="2880">
          <p15:clr>
            <a:srgbClr val="A4A3A4"/>
          </p15:clr>
        </p15:guide>
        <p15:guide id="6" pos="43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klare, Steven" initials="SS" lastIdx="110" clrIdx="0"/>
  <p:cmAuthor id="1" name="Anna Howells"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04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53" autoAdjust="0"/>
    <p:restoredTop sz="90909" autoAdjust="0"/>
  </p:normalViewPr>
  <p:slideViewPr>
    <p:cSldViewPr>
      <p:cViewPr varScale="1">
        <p:scale>
          <a:sx n="181" d="100"/>
          <a:sy n="181" d="100"/>
        </p:scale>
        <p:origin x="-3680" y="-104"/>
      </p:cViewPr>
      <p:guideLst>
        <p:guide orient="horz" pos="2160"/>
        <p:guide orient="horz" pos="1248"/>
        <p:guide orient="horz" pos="2064"/>
        <p:guide orient="horz" pos="2389"/>
        <p:guide pos="2880"/>
        <p:guide pos="432"/>
      </p:guideLst>
    </p:cSldViewPr>
  </p:slideViewPr>
  <p:outlineViewPr>
    <p:cViewPr>
      <p:scale>
        <a:sx n="33" d="100"/>
        <a:sy n="33" d="100"/>
      </p:scale>
      <p:origin x="0" y="9904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notesMaster" Target="notesMasters/notes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commentAuthors" Target="commentAuthors.xml"/><Relationship Id="rId109"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viewProps" Target="viewProps.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31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5FF1F17A-7C4E-498F-B077-83E881650659}" type="slidenum">
              <a:rPr lang="en-US"/>
              <a:pPr>
                <a:defRPr/>
              </a:pPr>
              <a:t>‹#›</a:t>
            </a:fld>
            <a:endParaRPr lang="en-US"/>
          </a:p>
        </p:txBody>
      </p:sp>
    </p:spTree>
    <p:extLst>
      <p:ext uri="{BB962C8B-B14F-4D97-AF65-F5344CB8AC3E}">
        <p14:creationId xmlns:p14="http://schemas.microsoft.com/office/powerpoint/2010/main" val="27248378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90"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90"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90"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90"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9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4AA81921-6F0D-46DE-8D53-E8CE21F79174}" type="slidenum">
              <a:rPr lang="en-US"/>
              <a:pPr/>
              <a:t>1</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30130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787FA123-5990-42D2-AF3F-3EDB6CFCD0A7}" type="slidenum">
              <a:rPr lang="en-US"/>
              <a:pPr/>
              <a:t>10</a:t>
            </a:fld>
            <a:endParaRPr lang="en-US"/>
          </a:p>
        </p:txBody>
      </p:sp>
      <p:sp>
        <p:nvSpPr>
          <p:cNvPr id="14131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CC90BEC-D3C5-4D5E-B5DE-B2B94ECB5B5B}" type="slidenum">
              <a:rPr lang="en-GB" sz="1200">
                <a:latin typeface="Times" pitchFamily="-90" charset="0"/>
              </a:rPr>
              <a:pPr algn="r"/>
              <a:t>10</a:t>
            </a:fld>
            <a:endParaRPr lang="en-GB" sz="1200">
              <a:latin typeface="Times" pitchFamily="-90" charset="0"/>
            </a:endParaRPr>
          </a:p>
        </p:txBody>
      </p:sp>
      <p:sp>
        <p:nvSpPr>
          <p:cNvPr id="141316" name="Rectangle 1026"/>
          <p:cNvSpPr>
            <a:spLocks noGrp="1" noRot="1" noChangeAspect="1" noChangeArrowheads="1" noTextEdit="1"/>
          </p:cNvSpPr>
          <p:nvPr>
            <p:ph type="sldImg"/>
          </p:nvPr>
        </p:nvSpPr>
        <p:spPr>
          <a:solidFill>
            <a:srgbClr val="FFFFFF"/>
          </a:solidFill>
          <a:ln/>
        </p:spPr>
      </p:sp>
      <p:sp>
        <p:nvSpPr>
          <p:cNvPr id="141317" name="Rectangle 1027"/>
          <p:cNvSpPr>
            <a:spLocks noGrp="1" noChangeArrowheads="1"/>
          </p:cNvSpPr>
          <p:nvPr>
            <p:ph type="body" idx="1"/>
          </p:nvPr>
        </p:nvSpPr>
        <p:spPr>
          <a:noFill/>
          <a:ln>
            <a:solidFill>
              <a:srgbClr val="000000"/>
            </a:solidFill>
          </a:ln>
        </p:spPr>
        <p:txBody>
          <a:bodyPr/>
          <a:lstStyle/>
          <a:p>
            <a:pPr eaLnBrk="1" hangingPunct="1"/>
            <a:r>
              <a:rPr lang="en-GB" smtClean="0"/>
              <a:t>Heading - 44pt</a:t>
            </a:r>
          </a:p>
          <a:p>
            <a:pPr eaLnBrk="1" hangingPunct="1"/>
            <a:endParaRPr lang="en-GB" smtClean="0"/>
          </a:p>
          <a:p>
            <a:pPr eaLnBrk="1" hangingPunct="1"/>
            <a:r>
              <a:rPr lang="en-GB" smtClean="0"/>
              <a:t>1st level - 32</a:t>
            </a:r>
          </a:p>
          <a:p>
            <a:pPr eaLnBrk="1" hangingPunct="1"/>
            <a:r>
              <a:rPr lang="en-GB" smtClean="0"/>
              <a:t>2nd level 28</a:t>
            </a:r>
          </a:p>
          <a:p>
            <a:pPr eaLnBrk="1" hangingPunct="1"/>
            <a:r>
              <a:rPr lang="en-GB" smtClean="0"/>
              <a:t>3rd level 24</a:t>
            </a:r>
          </a:p>
          <a:p>
            <a:pPr eaLnBrk="1" hangingPunct="1"/>
            <a:r>
              <a:rPr lang="en-GB" smtClean="0"/>
              <a:t>4th level 20</a:t>
            </a:r>
          </a:p>
          <a:p>
            <a:pPr eaLnBrk="1" hangingPunct="1"/>
            <a:endParaRPr lang="en-GB" smtClean="0"/>
          </a:p>
        </p:txBody>
      </p:sp>
    </p:spTree>
    <p:extLst>
      <p:ext uri="{BB962C8B-B14F-4D97-AF65-F5344CB8AC3E}">
        <p14:creationId xmlns:p14="http://schemas.microsoft.com/office/powerpoint/2010/main" val="21638790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EE9E632F-B0E7-4154-B800-794706C6C6EE}" type="slidenum">
              <a:rPr lang="en-US"/>
              <a:pPr/>
              <a:t>100</a:t>
            </a:fld>
            <a:endParaRPr lang="en-US"/>
          </a:p>
        </p:txBody>
      </p:sp>
      <p:sp>
        <p:nvSpPr>
          <p:cNvPr id="233475" name="Rectangle 2"/>
          <p:cNvSpPr>
            <a:spLocks noGrp="1" noRot="1" noChangeAspect="1" noChangeArrowheads="1" noTextEdit="1"/>
          </p:cNvSpPr>
          <p:nvPr>
            <p:ph type="sldImg"/>
          </p:nvPr>
        </p:nvSpPr>
        <p:spPr>
          <a:solidFill>
            <a:srgbClr val="FFFFFF"/>
          </a:solidFill>
          <a:ln/>
        </p:spPr>
      </p:sp>
      <p:sp>
        <p:nvSpPr>
          <p:cNvPr id="23347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9809378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E5A99040-E906-4465-9BF4-CB4FAD4A2619}" type="slidenum">
              <a:rPr lang="en-US"/>
              <a:pPr/>
              <a:t>101</a:t>
            </a:fld>
            <a:endParaRPr lang="en-US"/>
          </a:p>
        </p:txBody>
      </p:sp>
      <p:sp>
        <p:nvSpPr>
          <p:cNvPr id="234499" name="Rectangle 2"/>
          <p:cNvSpPr>
            <a:spLocks noGrp="1" noRot="1" noChangeAspect="1" noChangeArrowheads="1" noTextEdit="1"/>
          </p:cNvSpPr>
          <p:nvPr>
            <p:ph type="sldImg"/>
          </p:nvPr>
        </p:nvSpPr>
        <p:spPr>
          <a:solidFill>
            <a:srgbClr val="FFFFFF"/>
          </a:solidFill>
          <a:ln/>
        </p:spPr>
      </p:sp>
      <p:sp>
        <p:nvSpPr>
          <p:cNvPr id="23450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8388077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27F6B779-DA57-455E-B21F-C7E9F9A30E3E}" type="slidenum">
              <a:rPr lang="en-US"/>
              <a:pPr/>
              <a:t>102</a:t>
            </a:fld>
            <a:endParaRPr lang="en-US"/>
          </a:p>
        </p:txBody>
      </p:sp>
      <p:sp>
        <p:nvSpPr>
          <p:cNvPr id="235523" name="Rectangle 2"/>
          <p:cNvSpPr>
            <a:spLocks noGrp="1" noRot="1" noChangeAspect="1" noChangeArrowheads="1" noTextEdit="1"/>
          </p:cNvSpPr>
          <p:nvPr>
            <p:ph type="sldImg"/>
          </p:nvPr>
        </p:nvSpPr>
        <p:spPr>
          <a:solidFill>
            <a:srgbClr val="FFFFFF"/>
          </a:solidFill>
          <a:ln/>
        </p:spPr>
      </p:sp>
      <p:sp>
        <p:nvSpPr>
          <p:cNvPr id="23552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6718490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0A28FB97-7988-4B4F-A7F7-7D0CFCF945D9}" type="slidenum">
              <a:rPr lang="en-US"/>
              <a:pPr/>
              <a:t>103</a:t>
            </a:fld>
            <a:endParaRPr lang="en-US"/>
          </a:p>
        </p:txBody>
      </p:sp>
      <p:sp>
        <p:nvSpPr>
          <p:cNvPr id="236547" name="Rectangle 2"/>
          <p:cNvSpPr>
            <a:spLocks noGrp="1" noRot="1" noChangeAspect="1" noChangeArrowheads="1" noTextEdit="1"/>
          </p:cNvSpPr>
          <p:nvPr>
            <p:ph type="sldImg"/>
          </p:nvPr>
        </p:nvSpPr>
        <p:spPr>
          <a:solidFill>
            <a:srgbClr val="FFFFFF"/>
          </a:solidFill>
          <a:ln/>
        </p:spPr>
      </p:sp>
      <p:sp>
        <p:nvSpPr>
          <p:cNvPr id="23654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737879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BD9EE6BC-6CD1-422B-8B91-9FEFBF42624B}" type="slidenum">
              <a:rPr lang="en-US"/>
              <a:pPr/>
              <a:t>11</a:t>
            </a:fld>
            <a:endParaRPr lang="en-US"/>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273763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A442F654-83C9-47A8-A367-943281B6269E}" type="slidenum">
              <a:rPr lang="en-US"/>
              <a:pPr/>
              <a:t>12</a:t>
            </a:fld>
            <a:endParaRPr lang="en-US"/>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631745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7F5368CC-F29B-4EA3-A02E-6A06113B7056}" type="slidenum">
              <a:rPr lang="en-US"/>
              <a:pPr/>
              <a:t>13</a:t>
            </a:fld>
            <a:endParaRPr lang="en-US"/>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544607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BDDBC0AD-6151-416A-A031-674BC0D515FB}" type="slidenum">
              <a:rPr lang="en-US"/>
              <a:pPr/>
              <a:t>14</a:t>
            </a:fld>
            <a:endParaRPr lang="en-US"/>
          </a:p>
        </p:txBody>
      </p:sp>
      <p:sp>
        <p:nvSpPr>
          <p:cNvPr id="14541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0227B75-0C52-4357-9EF4-C1E63341E918}" type="slidenum">
              <a:rPr lang="en-GB" sz="1200">
                <a:latin typeface="Times" pitchFamily="-90" charset="0"/>
              </a:rPr>
              <a:pPr algn="r"/>
              <a:t>14</a:t>
            </a:fld>
            <a:endParaRPr lang="en-GB" sz="1200">
              <a:latin typeface="Times" pitchFamily="-90" charset="0"/>
            </a:endParaRPr>
          </a:p>
        </p:txBody>
      </p:sp>
      <p:sp>
        <p:nvSpPr>
          <p:cNvPr id="145412" name="Rectangle 1026"/>
          <p:cNvSpPr>
            <a:spLocks noGrp="1" noRot="1" noChangeAspect="1" noChangeArrowheads="1" noTextEdit="1"/>
          </p:cNvSpPr>
          <p:nvPr>
            <p:ph type="sldImg"/>
          </p:nvPr>
        </p:nvSpPr>
        <p:spPr>
          <a:solidFill>
            <a:srgbClr val="FFFFFF"/>
          </a:solidFill>
          <a:ln/>
        </p:spPr>
      </p:sp>
      <p:sp>
        <p:nvSpPr>
          <p:cNvPr id="145413" name="Rectangle 1027"/>
          <p:cNvSpPr>
            <a:spLocks noGrp="1" noChangeArrowheads="1"/>
          </p:cNvSpPr>
          <p:nvPr>
            <p:ph type="body" idx="1"/>
          </p:nvPr>
        </p:nvSpPr>
        <p:spPr>
          <a:noFill/>
          <a:ln>
            <a:solidFill>
              <a:srgbClr val="000000"/>
            </a:solidFill>
          </a:ln>
        </p:spPr>
        <p:txBody>
          <a:bodyPr/>
          <a:lstStyle/>
          <a:p>
            <a:pPr eaLnBrk="1" hangingPunct="1"/>
            <a:endParaRPr lang="en-GB" dirty="0" smtClean="0"/>
          </a:p>
        </p:txBody>
      </p:sp>
    </p:spTree>
    <p:extLst>
      <p:ext uri="{BB962C8B-B14F-4D97-AF65-F5344CB8AC3E}">
        <p14:creationId xmlns:p14="http://schemas.microsoft.com/office/powerpoint/2010/main" val="1039243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B735221-E68E-4E43-B0E9-21925D36D429}" type="slidenum">
              <a:rPr lang="en-US"/>
              <a:pPr/>
              <a:t>15</a:t>
            </a:fld>
            <a:endParaRPr lang="en-US"/>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514402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CDA5100B-7B14-4946-A6F9-94AC2F311201}" type="slidenum">
              <a:rPr lang="en-US"/>
              <a:pPr/>
              <a:t>16</a:t>
            </a:fld>
            <a:endParaRPr lang="en-US"/>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904024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F96C2FDB-FF1C-4AB3-B902-04D42810F154}" type="slidenum">
              <a:rPr lang="en-US"/>
              <a:pPr/>
              <a:t>17</a:t>
            </a:fld>
            <a:endParaRPr lang="en-US"/>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617409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26E40E96-3002-4335-B95F-03711B03608C}" type="slidenum">
              <a:rPr lang="en-US"/>
              <a:pPr/>
              <a:t>18</a:t>
            </a:fld>
            <a:endParaRPr lang="en-US"/>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947051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84A231AA-292A-44AA-8065-7D0EF7B8314D}" type="slidenum">
              <a:rPr lang="en-US"/>
              <a:pPr/>
              <a:t>19</a:t>
            </a:fld>
            <a:endParaRPr lang="en-US"/>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014410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66D3EDE9-B541-47FD-8507-156990A93452}" type="slidenum">
              <a:rPr lang="en-US"/>
              <a:pPr/>
              <a:t>2</a:t>
            </a:fld>
            <a:endParaRPr lang="en-US"/>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518943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A3D221E4-3A98-4C38-AD9E-63F91310B711}" type="slidenum">
              <a:rPr lang="en-US"/>
              <a:pPr/>
              <a:t>20</a:t>
            </a:fld>
            <a:endParaRPr lang="en-US"/>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124091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55A0DA66-0819-4FE9-834B-4C6DA8EF866C}" type="slidenum">
              <a:rPr lang="en-US"/>
              <a:pPr/>
              <a:t>21</a:t>
            </a:fld>
            <a:endParaRPr lang="en-US"/>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534956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BFA81DD7-2B83-4D30-96A2-321651DC143C}" type="slidenum">
              <a:rPr lang="en-US"/>
              <a:pPr/>
              <a:t>22</a:t>
            </a:fld>
            <a:endParaRPr lang="en-US"/>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088239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40F18366-D551-48D7-91AF-3417E4F20E4B}" type="slidenum">
              <a:rPr lang="en-US"/>
              <a:pPr/>
              <a:t>23</a:t>
            </a:fld>
            <a:endParaRPr lang="en-US"/>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485369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1F0A3E7A-4A14-43BE-9F0B-2B86A29D6DCE}" type="slidenum">
              <a:rPr lang="en-US"/>
              <a:pPr/>
              <a:t>24</a:t>
            </a:fld>
            <a:endParaRPr lang="en-US"/>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376970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EFC15B30-A23E-495E-A609-9BD22F9B4414}" type="slidenum">
              <a:rPr lang="en-US"/>
              <a:pPr/>
              <a:t>25</a:t>
            </a:fld>
            <a:endParaRPr lang="en-US"/>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464162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055BBF69-AE9D-45EB-BE1D-B5CE0B94B16E}" type="slidenum">
              <a:rPr lang="en-US"/>
              <a:pPr/>
              <a:t>26</a:t>
            </a:fld>
            <a:endParaRPr lang="en-US"/>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315847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A151E7A3-F9A2-47B2-BC76-7FC7BEBDE380}" type="slidenum">
              <a:rPr lang="en-US"/>
              <a:pPr/>
              <a:t>27</a:t>
            </a:fld>
            <a:endParaRPr lang="en-US"/>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804635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0B0AE8FE-543B-4CBA-80C0-9AEF6133E4A6}" type="slidenum">
              <a:rPr lang="en-US"/>
              <a:pPr/>
              <a:t>28</a:t>
            </a:fld>
            <a:endParaRPr lang="en-US"/>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66129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684EB73-1A6A-463F-8848-7612365C1701}" type="slidenum">
              <a:rPr lang="en-US"/>
              <a:pPr/>
              <a:t>29</a:t>
            </a:fld>
            <a:endParaRPr lang="en-US"/>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459586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746D4196-AFEC-4A5E-A45B-91FE785184CC}" type="slidenum">
              <a:rPr lang="en-US"/>
              <a:pPr/>
              <a:t>3</a:t>
            </a:fld>
            <a:endParaRPr lang="en-US"/>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032447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D71E93C5-61F3-4609-ABA1-CEA40B5350EA}" type="slidenum">
              <a:rPr lang="en-US"/>
              <a:pPr/>
              <a:t>30</a:t>
            </a:fld>
            <a:endParaRPr lang="en-US"/>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864571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B4733CF7-CB52-4CAF-AC85-2CD17432A2FB}" type="slidenum">
              <a:rPr lang="en-US"/>
              <a:pPr/>
              <a:t>31</a:t>
            </a:fld>
            <a:endParaRPr lang="en-US"/>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097161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D8B07E3B-08A8-40EA-BF28-25CD0C17CEBB}" type="slidenum">
              <a:rPr lang="en-US"/>
              <a:pPr/>
              <a:t>32</a:t>
            </a:fld>
            <a:endParaRPr lang="en-US"/>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324109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DBFBFACB-FDF7-48C0-9437-394D890E16C6}" type="slidenum">
              <a:rPr lang="en-US"/>
              <a:pPr/>
              <a:t>33</a:t>
            </a:fld>
            <a:endParaRPr lang="en-US"/>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919807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2A2371CD-4DF8-4B6F-9E1D-20F7CF7DC8F7}" type="slidenum">
              <a:rPr lang="en-US"/>
              <a:pPr/>
              <a:t>34</a:t>
            </a:fld>
            <a:endParaRPr lang="en-US"/>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529172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BF4DDA9B-2FA2-49D8-97FD-4726FC66D22A}" type="slidenum">
              <a:rPr lang="en-US"/>
              <a:pPr/>
              <a:t>35</a:t>
            </a:fld>
            <a:endParaRPr lang="en-US"/>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105684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D4D052DD-D54E-41BA-A71D-9265D892132A}" type="slidenum">
              <a:rPr lang="en-US"/>
              <a:pPr/>
              <a:t>36</a:t>
            </a:fld>
            <a:endParaRPr lang="en-US"/>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76888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38DE874E-7561-4C2D-931D-730543181310}" type="slidenum">
              <a:rPr lang="en-US"/>
              <a:pPr/>
              <a:t>37</a:t>
            </a:fld>
            <a:endParaRPr lang="en-US"/>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339021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07085C85-C43F-4B0D-9F0B-69DA09536DD1}" type="slidenum">
              <a:rPr lang="en-US"/>
              <a:pPr/>
              <a:t>38</a:t>
            </a:fld>
            <a:endParaRPr lang="en-US"/>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729326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F0834D69-D08E-4E2B-913C-F4E2DD715DBE}" type="slidenum">
              <a:rPr lang="en-US"/>
              <a:pPr/>
              <a:t>39</a:t>
            </a:fld>
            <a:endParaRPr lang="en-US"/>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301612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D65A69C-8A14-4EF7-B34C-795F7FF00A2B}" type="slidenum">
              <a:rPr lang="en-US"/>
              <a:pPr/>
              <a:t>4</a:t>
            </a:fld>
            <a:endParaRPr lang="en-US"/>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756264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EBD7D5BA-CDC3-45B2-BD90-A82707357BAA}" type="slidenum">
              <a:rPr lang="en-US"/>
              <a:pPr/>
              <a:t>40</a:t>
            </a:fld>
            <a:endParaRPr lang="en-US"/>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305987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519BB984-D519-4594-BA60-C87438649D67}" type="slidenum">
              <a:rPr lang="en-US"/>
              <a:pPr/>
              <a:t>41</a:t>
            </a:fld>
            <a:endParaRPr lang="en-US"/>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263405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7CC751B5-4D68-4027-B53C-6A099604DCBC}" type="slidenum">
              <a:rPr lang="en-US"/>
              <a:pPr/>
              <a:t>42</a:t>
            </a:fld>
            <a:endParaRPr lang="en-US"/>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763743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9E311442-CB7F-46B4-9E63-1431D5063890}" type="slidenum">
              <a:rPr lang="en-US"/>
              <a:pPr/>
              <a:t>43</a:t>
            </a:fld>
            <a:endParaRPr lang="en-US"/>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064945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3FF90C7B-AF56-47AB-B3CE-12FEE41596A3}" type="slidenum">
              <a:rPr lang="en-US"/>
              <a:pPr/>
              <a:t>44</a:t>
            </a:fld>
            <a:endParaRPr lang="en-US"/>
          </a:p>
        </p:txBody>
      </p:sp>
      <p:sp>
        <p:nvSpPr>
          <p:cNvPr id="176131" name="Rectangle 2"/>
          <p:cNvSpPr>
            <a:spLocks noGrp="1" noRot="1" noChangeAspect="1" noChangeArrowheads="1" noTextEdit="1"/>
          </p:cNvSpPr>
          <p:nvPr>
            <p:ph type="sldImg"/>
          </p:nvPr>
        </p:nvSpPr>
        <p:spPr>
          <a:solidFill>
            <a:srgbClr val="FFFFFF"/>
          </a:solidFill>
          <a:ln/>
        </p:spPr>
      </p:sp>
      <p:sp>
        <p:nvSpPr>
          <p:cNvPr id="17613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456799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6388B6F0-D4D1-4828-8718-18621B2C352E}" type="slidenum">
              <a:rPr lang="en-US"/>
              <a:pPr/>
              <a:t>45</a:t>
            </a:fld>
            <a:endParaRPr lang="en-US"/>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968320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41D61067-2E9B-4F7A-A639-FBE4AF9F633B}" type="slidenum">
              <a:rPr lang="en-US"/>
              <a:pPr/>
              <a:t>46</a:t>
            </a:fld>
            <a:endParaRPr lang="en-US"/>
          </a:p>
        </p:txBody>
      </p:sp>
      <p:sp>
        <p:nvSpPr>
          <p:cNvPr id="178179" name="Rectangle 2"/>
          <p:cNvSpPr>
            <a:spLocks noGrp="1" noRot="1" noChangeAspect="1" noChangeArrowheads="1" noTextEdit="1"/>
          </p:cNvSpPr>
          <p:nvPr>
            <p:ph type="sldImg"/>
          </p:nvPr>
        </p:nvSpPr>
        <p:spPr>
          <a:solidFill>
            <a:srgbClr val="FFFFFF"/>
          </a:solidFill>
          <a:ln/>
        </p:spPr>
      </p:sp>
      <p:sp>
        <p:nvSpPr>
          <p:cNvPr id="17818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974239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1191D6F4-488D-4C36-9246-C539626BB33F}" type="slidenum">
              <a:rPr lang="en-US"/>
              <a:pPr/>
              <a:t>47</a:t>
            </a:fld>
            <a:endParaRPr lang="en-US"/>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096811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143CDE88-0564-4419-BFA2-8C2190ADF070}" type="slidenum">
              <a:rPr lang="en-US"/>
              <a:pPr/>
              <a:t>48</a:t>
            </a:fld>
            <a:endParaRPr lang="en-US"/>
          </a:p>
        </p:txBody>
      </p:sp>
      <p:sp>
        <p:nvSpPr>
          <p:cNvPr id="180227" name="Rectangle 2"/>
          <p:cNvSpPr>
            <a:spLocks noGrp="1" noRot="1" noChangeAspect="1" noChangeArrowheads="1" noTextEdit="1"/>
          </p:cNvSpPr>
          <p:nvPr>
            <p:ph type="sldImg"/>
          </p:nvPr>
        </p:nvSpPr>
        <p:spPr>
          <a:solidFill>
            <a:srgbClr val="FFFFFF"/>
          </a:solidFill>
          <a:ln/>
        </p:spPr>
      </p:sp>
      <p:sp>
        <p:nvSpPr>
          <p:cNvPr id="18022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425681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5AEC5892-7EA6-4CCF-8608-7359A9C1C2E9}" type="slidenum">
              <a:rPr lang="en-US"/>
              <a:pPr/>
              <a:t>49</a:t>
            </a:fld>
            <a:endParaRPr lang="en-US"/>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944275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7BF49EF-C23B-4342-A6C8-3A3F44874DE4}" type="slidenum">
              <a:rPr lang="en-US"/>
              <a:pPr/>
              <a:t>5</a:t>
            </a:fld>
            <a:endParaRPr lang="en-US"/>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132363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EF252C3F-DE46-4913-B79C-B506F06364FA}" type="slidenum">
              <a:rPr lang="en-US"/>
              <a:pPr/>
              <a:t>50</a:t>
            </a:fld>
            <a:endParaRPr lang="en-US"/>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0181379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73D3BE30-DD47-4EFC-B823-02A653A5298E}" type="slidenum">
              <a:rPr lang="en-US"/>
              <a:pPr/>
              <a:t>51</a:t>
            </a:fld>
            <a:endParaRPr lang="en-US"/>
          </a:p>
        </p:txBody>
      </p:sp>
      <p:sp>
        <p:nvSpPr>
          <p:cNvPr id="183299" name="Rectangle 2"/>
          <p:cNvSpPr>
            <a:spLocks noGrp="1" noRot="1" noChangeAspect="1" noChangeArrowheads="1" noTextEdit="1"/>
          </p:cNvSpPr>
          <p:nvPr>
            <p:ph type="sldImg"/>
          </p:nvPr>
        </p:nvSpPr>
        <p:spPr>
          <a:solidFill>
            <a:srgbClr val="FFFFFF"/>
          </a:solidFill>
          <a:ln/>
        </p:spPr>
      </p:sp>
      <p:sp>
        <p:nvSpPr>
          <p:cNvPr id="18330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817719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6EF77D89-0B06-4F39-BA6A-537BAEB05D80}" type="slidenum">
              <a:rPr lang="en-US"/>
              <a:pPr/>
              <a:t>52</a:t>
            </a:fld>
            <a:endParaRPr lang="en-US"/>
          </a:p>
        </p:txBody>
      </p:sp>
      <p:sp>
        <p:nvSpPr>
          <p:cNvPr id="184323" name="Rectangle 2"/>
          <p:cNvSpPr>
            <a:spLocks noGrp="1" noRot="1" noChangeAspect="1" noChangeArrowheads="1" noTextEdit="1"/>
          </p:cNvSpPr>
          <p:nvPr>
            <p:ph type="sldImg"/>
          </p:nvPr>
        </p:nvSpPr>
        <p:spPr>
          <a:solidFill>
            <a:srgbClr val="FFFFFF"/>
          </a:solidFill>
          <a:ln/>
        </p:spPr>
      </p:sp>
      <p:sp>
        <p:nvSpPr>
          <p:cNvPr id="18432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5852605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FA7FCE1E-4F37-4686-AAF2-596E758BBD1D}" type="slidenum">
              <a:rPr lang="en-US"/>
              <a:pPr/>
              <a:t>53</a:t>
            </a:fld>
            <a:endParaRPr lang="en-US"/>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1714313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4DCBAA8A-F606-4DDB-BB0A-60887EA8E654}" type="slidenum">
              <a:rPr lang="en-US"/>
              <a:pPr/>
              <a:t>54</a:t>
            </a:fld>
            <a:endParaRPr lang="en-US"/>
          </a:p>
        </p:txBody>
      </p:sp>
      <p:sp>
        <p:nvSpPr>
          <p:cNvPr id="186371" name="Rectangle 2"/>
          <p:cNvSpPr>
            <a:spLocks noGrp="1" noRot="1" noChangeAspect="1" noChangeArrowheads="1" noTextEdit="1"/>
          </p:cNvSpPr>
          <p:nvPr>
            <p:ph type="sldImg"/>
          </p:nvPr>
        </p:nvSpPr>
        <p:spPr>
          <a:solidFill>
            <a:srgbClr val="FFFFFF"/>
          </a:solidFill>
          <a:ln/>
        </p:spPr>
      </p:sp>
      <p:sp>
        <p:nvSpPr>
          <p:cNvPr id="18637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4344746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AA335E54-651E-4EBB-B051-90BEEF4DA35E}" type="slidenum">
              <a:rPr lang="en-US"/>
              <a:pPr/>
              <a:t>55</a:t>
            </a:fld>
            <a:endParaRPr lang="en-US"/>
          </a:p>
        </p:txBody>
      </p:sp>
      <p:sp>
        <p:nvSpPr>
          <p:cNvPr id="187395" name="Rectangle 2"/>
          <p:cNvSpPr>
            <a:spLocks noGrp="1" noRot="1" noChangeAspect="1" noChangeArrowheads="1" noTextEdit="1"/>
          </p:cNvSpPr>
          <p:nvPr>
            <p:ph type="sldImg"/>
          </p:nvPr>
        </p:nvSpPr>
        <p:spPr>
          <a:solidFill>
            <a:srgbClr val="FFFFFF"/>
          </a:solidFill>
          <a:ln/>
        </p:spPr>
      </p:sp>
      <p:sp>
        <p:nvSpPr>
          <p:cNvPr id="18739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096703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7223D3E5-C363-4DFC-894F-3AB6DAEB745A}" type="slidenum">
              <a:rPr lang="en-US"/>
              <a:pPr/>
              <a:t>56</a:t>
            </a:fld>
            <a:endParaRPr lang="en-US"/>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3001496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4A84B4C9-8CE8-406C-970F-310DCE6B381E}" type="slidenum">
              <a:rPr lang="en-US"/>
              <a:pPr/>
              <a:t>57</a:t>
            </a:fld>
            <a:endParaRPr lang="en-US"/>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1827167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2DFD60D2-8A18-46AD-BD02-35C6B571D949}" type="slidenum">
              <a:rPr lang="en-US"/>
              <a:pPr/>
              <a:t>58</a:t>
            </a:fld>
            <a:endParaRPr lang="en-US"/>
          </a:p>
        </p:txBody>
      </p:sp>
      <p:sp>
        <p:nvSpPr>
          <p:cNvPr id="190467" name="Rectangle 2"/>
          <p:cNvSpPr>
            <a:spLocks noGrp="1" noRot="1" noChangeAspect="1" noChangeArrowheads="1" noTextEdit="1"/>
          </p:cNvSpPr>
          <p:nvPr>
            <p:ph type="sldImg"/>
          </p:nvPr>
        </p:nvSpPr>
        <p:spPr>
          <a:solidFill>
            <a:srgbClr val="FFFFFF"/>
          </a:solidFill>
          <a:ln/>
        </p:spPr>
      </p:sp>
      <p:sp>
        <p:nvSpPr>
          <p:cNvPr id="19046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980173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D83F87C9-A029-4471-92D6-09ED11CFF5F4}" type="slidenum">
              <a:rPr lang="en-US"/>
              <a:pPr/>
              <a:t>59</a:t>
            </a:fld>
            <a:endParaRPr lang="en-US"/>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25809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110140D6-FEF8-41A7-8254-CB259C952668}" type="slidenum">
              <a:rPr lang="en-US"/>
              <a:pPr/>
              <a:t>6</a:t>
            </a:fld>
            <a:endParaRPr lang="en-US"/>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6169556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28C886B0-0009-4DF5-9549-5ADB5B3B1CD7}" type="slidenum">
              <a:rPr lang="en-US"/>
              <a:pPr/>
              <a:t>60</a:t>
            </a:fld>
            <a:endParaRPr lang="en-US"/>
          </a:p>
        </p:txBody>
      </p:sp>
      <p:sp>
        <p:nvSpPr>
          <p:cNvPr id="192515" name="Rectangle 2"/>
          <p:cNvSpPr>
            <a:spLocks noGrp="1" noRot="1" noChangeAspect="1" noChangeArrowheads="1" noTextEdit="1"/>
          </p:cNvSpPr>
          <p:nvPr>
            <p:ph type="sldImg"/>
          </p:nvPr>
        </p:nvSpPr>
        <p:spPr>
          <a:solidFill>
            <a:srgbClr val="FFFFFF"/>
          </a:solidFill>
          <a:ln/>
        </p:spPr>
      </p:sp>
      <p:sp>
        <p:nvSpPr>
          <p:cNvPr id="19251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1163688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3256C1C5-8B58-4DA4-A8BC-447D22FE3A39}" type="slidenum">
              <a:rPr lang="en-US"/>
              <a:pPr/>
              <a:t>61</a:t>
            </a:fld>
            <a:endParaRPr lang="en-US"/>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5611282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97D5A818-1230-40F5-90A8-5FE117C8C1DC}" type="slidenum">
              <a:rPr lang="en-US"/>
              <a:pPr/>
              <a:t>62</a:t>
            </a:fld>
            <a:endParaRPr lang="en-US"/>
          </a:p>
        </p:txBody>
      </p:sp>
      <p:sp>
        <p:nvSpPr>
          <p:cNvPr id="194563" name="Rectangle 2"/>
          <p:cNvSpPr>
            <a:spLocks noGrp="1" noRot="1" noChangeAspect="1" noChangeArrowheads="1" noTextEdit="1"/>
          </p:cNvSpPr>
          <p:nvPr>
            <p:ph type="sldImg"/>
          </p:nvPr>
        </p:nvSpPr>
        <p:spPr>
          <a:solidFill>
            <a:srgbClr val="FFFFFF"/>
          </a:solidFill>
          <a:ln/>
        </p:spPr>
      </p:sp>
      <p:sp>
        <p:nvSpPr>
          <p:cNvPr id="194564" name="Rectangle 3"/>
          <p:cNvSpPr>
            <a:spLocks noGrp="1" noChangeArrowheads="1"/>
          </p:cNvSpPr>
          <p:nvPr>
            <p:ph type="body" idx="1"/>
          </p:nvPr>
        </p:nvSpPr>
        <p:spPr>
          <a:noFill/>
          <a:ln>
            <a:solidFill>
              <a:srgbClr val="000000"/>
            </a:solidFill>
          </a:ln>
        </p:spPr>
        <p:txBody>
          <a:bodyPr/>
          <a:lstStyle/>
          <a:p>
            <a:pPr eaLnBrk="1" hangingPunct="1"/>
            <a:endParaRPr lang="en-US" dirty="0" smtClean="0"/>
          </a:p>
        </p:txBody>
      </p:sp>
    </p:spTree>
    <p:extLst>
      <p:ext uri="{BB962C8B-B14F-4D97-AF65-F5344CB8AC3E}">
        <p14:creationId xmlns:p14="http://schemas.microsoft.com/office/powerpoint/2010/main" val="126131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E23DE9A2-42D0-46E5-91F2-00A286E41685}" type="slidenum">
              <a:rPr lang="en-US"/>
              <a:pPr/>
              <a:t>63</a:t>
            </a:fld>
            <a:endParaRPr lang="en-US"/>
          </a:p>
        </p:txBody>
      </p:sp>
      <p:sp>
        <p:nvSpPr>
          <p:cNvPr id="195587" name="Rectangle 2"/>
          <p:cNvSpPr>
            <a:spLocks noGrp="1" noRot="1" noChangeAspect="1" noChangeArrowheads="1" noTextEdit="1"/>
          </p:cNvSpPr>
          <p:nvPr>
            <p:ph type="sldImg"/>
          </p:nvPr>
        </p:nvSpPr>
        <p:spPr>
          <a:solidFill>
            <a:srgbClr val="FFFFFF"/>
          </a:solidFill>
          <a:ln/>
        </p:spPr>
      </p:sp>
      <p:sp>
        <p:nvSpPr>
          <p:cNvPr id="19558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4262521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99FDF248-C5FD-4EDB-B4D9-61BE32760E52}" type="slidenum">
              <a:rPr lang="en-US"/>
              <a:pPr/>
              <a:t>64</a:t>
            </a:fld>
            <a:endParaRPr lang="en-US"/>
          </a:p>
        </p:txBody>
      </p:sp>
      <p:sp>
        <p:nvSpPr>
          <p:cNvPr id="196611" name="Rectangle 2"/>
          <p:cNvSpPr>
            <a:spLocks noGrp="1" noRot="1" noChangeAspect="1" noChangeArrowheads="1" noTextEdit="1"/>
          </p:cNvSpPr>
          <p:nvPr>
            <p:ph type="sldImg"/>
          </p:nvPr>
        </p:nvSpPr>
        <p:spPr>
          <a:solidFill>
            <a:srgbClr val="FFFFFF"/>
          </a:solidFill>
          <a:ln/>
        </p:spPr>
      </p:sp>
      <p:sp>
        <p:nvSpPr>
          <p:cNvPr id="19661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175581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3E3DD41A-09A1-4AE5-9FB9-4D4E44E81ACB}" type="slidenum">
              <a:rPr lang="en-US"/>
              <a:pPr/>
              <a:t>65</a:t>
            </a:fld>
            <a:endParaRPr lang="en-US"/>
          </a:p>
        </p:txBody>
      </p:sp>
      <p:sp>
        <p:nvSpPr>
          <p:cNvPr id="197635" name="Rectangle 2"/>
          <p:cNvSpPr>
            <a:spLocks noGrp="1" noRot="1" noChangeAspect="1" noChangeArrowheads="1" noTextEdit="1"/>
          </p:cNvSpPr>
          <p:nvPr>
            <p:ph type="sldImg"/>
          </p:nvPr>
        </p:nvSpPr>
        <p:spPr>
          <a:solidFill>
            <a:srgbClr val="FFFFFF"/>
          </a:solidFill>
          <a:ln/>
        </p:spPr>
      </p:sp>
      <p:sp>
        <p:nvSpPr>
          <p:cNvPr id="19763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6348218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FB343796-5267-4153-8BA5-BE06F264BE47}" type="slidenum">
              <a:rPr lang="en-US"/>
              <a:pPr/>
              <a:t>66</a:t>
            </a:fld>
            <a:endParaRPr lang="en-US"/>
          </a:p>
        </p:txBody>
      </p:sp>
      <p:sp>
        <p:nvSpPr>
          <p:cNvPr id="198659" name="Rectangle 2"/>
          <p:cNvSpPr>
            <a:spLocks noGrp="1" noRot="1" noChangeAspect="1" noChangeArrowheads="1" noTextEdit="1"/>
          </p:cNvSpPr>
          <p:nvPr>
            <p:ph type="sldImg"/>
          </p:nvPr>
        </p:nvSpPr>
        <p:spPr>
          <a:solidFill>
            <a:srgbClr val="FFFFFF"/>
          </a:solidFill>
          <a:ln/>
        </p:spPr>
      </p:sp>
      <p:sp>
        <p:nvSpPr>
          <p:cNvPr id="19866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8242975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E288EE69-8DC8-474B-A240-7D55697D4F79}" type="slidenum">
              <a:rPr lang="en-US"/>
              <a:pPr/>
              <a:t>67</a:t>
            </a:fld>
            <a:endParaRPr lang="en-US"/>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8222491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7B25ECC9-64AB-4011-8605-81BC3498B126}" type="slidenum">
              <a:rPr lang="en-US"/>
              <a:pPr/>
              <a:t>68</a:t>
            </a:fld>
            <a:endParaRPr lang="en-US"/>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3571079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2709844B-DCF2-4359-A13C-D0A358CBD7F7}" type="slidenum">
              <a:rPr lang="en-US"/>
              <a:pPr/>
              <a:t>69</a:t>
            </a:fld>
            <a:endParaRPr lang="en-US"/>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053561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9F525D56-C6A9-4F88-8968-F2D4AFCBDB10}" type="slidenum">
              <a:rPr lang="en-US"/>
              <a:pPr/>
              <a:t>7</a:t>
            </a:fld>
            <a:endParaRPr lang="en-US"/>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0622957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E5E4D9DB-FC3E-42C5-81C8-AEFE8EB6A320}" type="slidenum">
              <a:rPr lang="en-US"/>
              <a:pPr/>
              <a:t>70</a:t>
            </a:fld>
            <a:endParaRPr lang="en-US"/>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3316627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7308A8B3-1315-4F53-81E2-CE8E6A0F7E2A}" type="slidenum">
              <a:rPr lang="en-US"/>
              <a:pPr/>
              <a:t>71</a:t>
            </a:fld>
            <a:endParaRPr lang="en-US"/>
          </a:p>
        </p:txBody>
      </p:sp>
      <p:sp>
        <p:nvSpPr>
          <p:cNvPr id="203779" name="Rectangle 2"/>
          <p:cNvSpPr>
            <a:spLocks noGrp="1" noRot="1" noChangeAspect="1" noChangeArrowheads="1" noTextEdit="1"/>
          </p:cNvSpPr>
          <p:nvPr>
            <p:ph type="sldImg"/>
          </p:nvPr>
        </p:nvSpPr>
        <p:spPr>
          <a:solidFill>
            <a:srgbClr val="FFFFFF"/>
          </a:solidFill>
          <a:ln/>
        </p:spPr>
      </p:sp>
      <p:sp>
        <p:nvSpPr>
          <p:cNvPr id="20378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9294260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0F23DC2A-A322-4008-86FC-5B16AB44B193}" type="slidenum">
              <a:rPr lang="en-US"/>
              <a:pPr/>
              <a:t>72</a:t>
            </a:fld>
            <a:endParaRPr lang="en-US"/>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5697943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9666A9BC-7C32-477C-A7CF-8CCF7E5008F7}" type="slidenum">
              <a:rPr lang="en-US"/>
              <a:pPr/>
              <a:t>73</a:t>
            </a:fld>
            <a:endParaRPr lang="en-US"/>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5094654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AAE659EF-9351-4E28-A813-A584F9D52B92}" type="slidenum">
              <a:rPr lang="en-US"/>
              <a:pPr/>
              <a:t>74</a:t>
            </a:fld>
            <a:endParaRPr lang="en-US"/>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391345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B27F21BF-4FF4-42D5-999D-BA6FB35E0B6C}" type="slidenum">
              <a:rPr lang="en-US"/>
              <a:pPr/>
              <a:t>75</a:t>
            </a:fld>
            <a:endParaRPr lang="en-US"/>
          </a:p>
        </p:txBody>
      </p:sp>
      <p:sp>
        <p:nvSpPr>
          <p:cNvPr id="207875" name="Rectangle 2"/>
          <p:cNvSpPr>
            <a:spLocks noGrp="1" noRot="1" noChangeAspect="1" noChangeArrowheads="1" noTextEdit="1"/>
          </p:cNvSpPr>
          <p:nvPr>
            <p:ph type="sldImg"/>
          </p:nvPr>
        </p:nvSpPr>
        <p:spPr>
          <a:solidFill>
            <a:srgbClr val="FFFFFF"/>
          </a:solidFill>
          <a:ln/>
        </p:spPr>
      </p:sp>
      <p:sp>
        <p:nvSpPr>
          <p:cNvPr id="20787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1713551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509A2880-F45A-47E1-9624-DDBACFEA7A64}" type="slidenum">
              <a:rPr lang="en-US"/>
              <a:pPr/>
              <a:t>76</a:t>
            </a:fld>
            <a:endParaRPr lang="en-US"/>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936839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21F3A5BF-F6CA-4C3E-A922-82A73135424B}" type="slidenum">
              <a:rPr lang="en-US"/>
              <a:pPr/>
              <a:t>77</a:t>
            </a:fld>
            <a:endParaRPr lang="en-US"/>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0223265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46E8E9F8-ABDE-4DDC-90A4-0B4F0C1480C1}" type="slidenum">
              <a:rPr lang="en-US"/>
              <a:pPr/>
              <a:t>78</a:t>
            </a:fld>
            <a:endParaRPr lang="en-US"/>
          </a:p>
        </p:txBody>
      </p:sp>
      <p:sp>
        <p:nvSpPr>
          <p:cNvPr id="210947" name="Rectangle 2"/>
          <p:cNvSpPr>
            <a:spLocks noGrp="1" noRot="1" noChangeAspect="1" noChangeArrowheads="1" noTextEdit="1"/>
          </p:cNvSpPr>
          <p:nvPr>
            <p:ph type="sldImg"/>
          </p:nvPr>
        </p:nvSpPr>
        <p:spPr>
          <a:solidFill>
            <a:srgbClr val="FFFFFF"/>
          </a:solidFill>
          <a:ln/>
        </p:spPr>
      </p:sp>
      <p:sp>
        <p:nvSpPr>
          <p:cNvPr id="21094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6310689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BC3ED36D-BA7F-4A65-BD3D-D21AAED82F39}" type="slidenum">
              <a:rPr lang="en-US"/>
              <a:pPr/>
              <a:t>79</a:t>
            </a:fld>
            <a:endParaRPr lang="en-US"/>
          </a:p>
        </p:txBody>
      </p:sp>
      <p:sp>
        <p:nvSpPr>
          <p:cNvPr id="211971" name="Rectangle 2"/>
          <p:cNvSpPr>
            <a:spLocks noGrp="1" noRot="1" noChangeAspect="1" noChangeArrowheads="1" noTextEdit="1"/>
          </p:cNvSpPr>
          <p:nvPr>
            <p:ph type="sldImg"/>
          </p:nvPr>
        </p:nvSpPr>
        <p:spPr>
          <a:solidFill>
            <a:srgbClr val="FFFFFF"/>
          </a:solidFill>
          <a:ln/>
        </p:spPr>
      </p:sp>
      <p:sp>
        <p:nvSpPr>
          <p:cNvPr id="21197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35978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A6995032-5C4D-46C5-A0E5-76D14EA76278}" type="slidenum">
              <a:rPr lang="en-US"/>
              <a:pPr/>
              <a:t>8</a:t>
            </a:fld>
            <a:endParaRPr lang="en-US"/>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4038324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309FBF27-CA1E-4F9C-8ED5-101820F12FEB}" type="slidenum">
              <a:rPr lang="en-US"/>
              <a:pPr/>
              <a:t>80</a:t>
            </a:fld>
            <a:endParaRPr lang="en-US"/>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4192983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5E37E488-92D3-4F45-B8C7-D7092994B795}" type="slidenum">
              <a:rPr lang="en-US"/>
              <a:pPr/>
              <a:t>81</a:t>
            </a:fld>
            <a:endParaRPr lang="en-US"/>
          </a:p>
        </p:txBody>
      </p:sp>
      <p:sp>
        <p:nvSpPr>
          <p:cNvPr id="214019" name="Rectangle 2"/>
          <p:cNvSpPr>
            <a:spLocks noGrp="1" noRot="1" noChangeAspect="1" noChangeArrowheads="1" noTextEdit="1"/>
          </p:cNvSpPr>
          <p:nvPr>
            <p:ph type="sldImg"/>
          </p:nvPr>
        </p:nvSpPr>
        <p:spPr>
          <a:solidFill>
            <a:srgbClr val="FFFFFF"/>
          </a:solidFill>
          <a:ln/>
        </p:spPr>
      </p:sp>
      <p:sp>
        <p:nvSpPr>
          <p:cNvPr id="21402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5335254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56AA25B7-B04D-4AD3-B825-E17B109AFBDD}" type="slidenum">
              <a:rPr lang="en-US"/>
              <a:pPr/>
              <a:t>82</a:t>
            </a:fld>
            <a:endParaRPr lang="en-US"/>
          </a:p>
        </p:txBody>
      </p:sp>
      <p:sp>
        <p:nvSpPr>
          <p:cNvPr id="215043" name="Rectangle 2"/>
          <p:cNvSpPr>
            <a:spLocks noGrp="1" noRot="1" noChangeAspect="1" noChangeArrowheads="1" noTextEdit="1"/>
          </p:cNvSpPr>
          <p:nvPr>
            <p:ph type="sldImg"/>
          </p:nvPr>
        </p:nvSpPr>
        <p:spPr>
          <a:solidFill>
            <a:srgbClr val="FFFFFF"/>
          </a:solidFill>
          <a:ln/>
        </p:spPr>
      </p:sp>
      <p:sp>
        <p:nvSpPr>
          <p:cNvPr id="21504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9865421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CA8BA0BB-92A0-41D7-8C20-7A7B9B896CFC}" type="slidenum">
              <a:rPr lang="en-US"/>
              <a:pPr/>
              <a:t>83</a:t>
            </a:fld>
            <a:endParaRPr lang="en-US"/>
          </a:p>
        </p:txBody>
      </p:sp>
      <p:sp>
        <p:nvSpPr>
          <p:cNvPr id="216067" name="Rectangle 2"/>
          <p:cNvSpPr>
            <a:spLocks noGrp="1" noRot="1" noChangeAspect="1" noChangeArrowheads="1" noTextEdit="1"/>
          </p:cNvSpPr>
          <p:nvPr>
            <p:ph type="sldImg"/>
          </p:nvPr>
        </p:nvSpPr>
        <p:spPr>
          <a:solidFill>
            <a:srgbClr val="FFFFFF"/>
          </a:solidFill>
          <a:ln/>
        </p:spPr>
      </p:sp>
      <p:sp>
        <p:nvSpPr>
          <p:cNvPr id="21606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6828083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95476180-59B6-433B-A740-FCC6DED5E181}" type="slidenum">
              <a:rPr lang="en-US"/>
              <a:pPr/>
              <a:t>84</a:t>
            </a:fld>
            <a:endParaRPr lang="en-US"/>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2971829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427969E2-7391-45CC-A557-053A3C341388}" type="slidenum">
              <a:rPr lang="en-US"/>
              <a:pPr/>
              <a:t>85</a:t>
            </a:fld>
            <a:endParaRPr lang="en-US"/>
          </a:p>
        </p:txBody>
      </p:sp>
      <p:sp>
        <p:nvSpPr>
          <p:cNvPr id="218115" name="Rectangle 2"/>
          <p:cNvSpPr>
            <a:spLocks noGrp="1" noRot="1" noChangeAspect="1" noChangeArrowheads="1" noTextEdit="1"/>
          </p:cNvSpPr>
          <p:nvPr>
            <p:ph type="sldImg"/>
          </p:nvPr>
        </p:nvSpPr>
        <p:spPr>
          <a:solidFill>
            <a:srgbClr val="FFFFFF"/>
          </a:solidFill>
          <a:ln/>
        </p:spPr>
      </p:sp>
      <p:sp>
        <p:nvSpPr>
          <p:cNvPr id="21811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2832472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7AAA23E0-27A4-4D9D-B86A-595569F1C166}" type="slidenum">
              <a:rPr lang="en-US"/>
              <a:pPr/>
              <a:t>86</a:t>
            </a:fld>
            <a:endParaRPr lang="en-US"/>
          </a:p>
        </p:txBody>
      </p:sp>
      <p:sp>
        <p:nvSpPr>
          <p:cNvPr id="219139" name="Rectangle 2"/>
          <p:cNvSpPr>
            <a:spLocks noGrp="1" noRot="1" noChangeAspect="1" noChangeArrowheads="1" noTextEdit="1"/>
          </p:cNvSpPr>
          <p:nvPr>
            <p:ph type="sldImg"/>
          </p:nvPr>
        </p:nvSpPr>
        <p:spPr>
          <a:solidFill>
            <a:srgbClr val="FFFFFF"/>
          </a:solidFill>
          <a:ln/>
        </p:spPr>
      </p:sp>
      <p:sp>
        <p:nvSpPr>
          <p:cNvPr id="21914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2918882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CD11A937-EFE0-4549-947B-AA1FEE48F8D6}" type="slidenum">
              <a:rPr lang="en-US"/>
              <a:pPr/>
              <a:t>87</a:t>
            </a:fld>
            <a:endParaRPr lang="en-US"/>
          </a:p>
        </p:txBody>
      </p:sp>
      <p:sp>
        <p:nvSpPr>
          <p:cNvPr id="220163" name="Rectangle 2"/>
          <p:cNvSpPr>
            <a:spLocks noGrp="1" noRot="1" noChangeAspect="1" noChangeArrowheads="1" noTextEdit="1"/>
          </p:cNvSpPr>
          <p:nvPr>
            <p:ph type="sldImg"/>
          </p:nvPr>
        </p:nvSpPr>
        <p:spPr>
          <a:solidFill>
            <a:srgbClr val="FFFFFF"/>
          </a:solidFill>
          <a:ln/>
        </p:spPr>
      </p:sp>
      <p:sp>
        <p:nvSpPr>
          <p:cNvPr id="22016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834480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59FA3AFD-55C0-424E-A1FD-6292E6ED1395}" type="slidenum">
              <a:rPr lang="en-US"/>
              <a:pPr/>
              <a:t>88</a:t>
            </a:fld>
            <a:endParaRPr lang="en-US"/>
          </a:p>
        </p:txBody>
      </p:sp>
      <p:sp>
        <p:nvSpPr>
          <p:cNvPr id="221187" name="Rectangle 2"/>
          <p:cNvSpPr>
            <a:spLocks noGrp="1" noRot="1" noChangeAspect="1" noChangeArrowheads="1" noTextEdit="1"/>
          </p:cNvSpPr>
          <p:nvPr>
            <p:ph type="sldImg"/>
          </p:nvPr>
        </p:nvSpPr>
        <p:spPr>
          <a:solidFill>
            <a:srgbClr val="FFFFFF"/>
          </a:solidFill>
          <a:ln/>
        </p:spPr>
      </p:sp>
      <p:sp>
        <p:nvSpPr>
          <p:cNvPr id="22118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9338918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3FA66F52-4443-424F-9109-0547AA74EE20}" type="slidenum">
              <a:rPr lang="en-US"/>
              <a:pPr/>
              <a:t>89</a:t>
            </a:fld>
            <a:endParaRPr lang="en-US"/>
          </a:p>
        </p:txBody>
      </p:sp>
      <p:sp>
        <p:nvSpPr>
          <p:cNvPr id="222211" name="Rectangle 2"/>
          <p:cNvSpPr>
            <a:spLocks noGrp="1" noRot="1" noChangeAspect="1" noChangeArrowheads="1" noTextEdit="1"/>
          </p:cNvSpPr>
          <p:nvPr>
            <p:ph type="sldImg"/>
          </p:nvPr>
        </p:nvSpPr>
        <p:spPr>
          <a:solidFill>
            <a:srgbClr val="FFFFFF"/>
          </a:solidFill>
          <a:ln/>
        </p:spPr>
      </p:sp>
      <p:sp>
        <p:nvSpPr>
          <p:cNvPr id="22221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387714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37FCAF72-C0B4-413B-8A5E-48FF0CDF1B8C}" type="slidenum">
              <a:rPr lang="en-US"/>
              <a:pPr/>
              <a:t>9</a:t>
            </a:fld>
            <a:endParaRPr lang="en-US"/>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459918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7BF4F4A3-C27B-4C59-8A03-C919BC0A335D}" type="slidenum">
              <a:rPr lang="en-US"/>
              <a:pPr/>
              <a:t>90</a:t>
            </a:fld>
            <a:endParaRPr lang="en-US"/>
          </a:p>
        </p:txBody>
      </p:sp>
      <p:sp>
        <p:nvSpPr>
          <p:cNvPr id="22323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E2ECB12-1281-42CA-8C3C-389188558472}" type="slidenum">
              <a:rPr lang="en-GB" sz="1200">
                <a:latin typeface="Times" pitchFamily="-90" charset="0"/>
              </a:rPr>
              <a:pPr algn="r"/>
              <a:t>90</a:t>
            </a:fld>
            <a:endParaRPr lang="en-GB" sz="1200">
              <a:latin typeface="Times" pitchFamily="-90" charset="0"/>
            </a:endParaRPr>
          </a:p>
        </p:txBody>
      </p:sp>
      <p:sp>
        <p:nvSpPr>
          <p:cNvPr id="223236" name="Rectangle 1026"/>
          <p:cNvSpPr>
            <a:spLocks noGrp="1" noRot="1" noChangeAspect="1" noChangeArrowheads="1" noTextEdit="1"/>
          </p:cNvSpPr>
          <p:nvPr>
            <p:ph type="sldImg"/>
          </p:nvPr>
        </p:nvSpPr>
        <p:spPr>
          <a:solidFill>
            <a:srgbClr val="FFFFFF"/>
          </a:solidFill>
          <a:ln/>
        </p:spPr>
      </p:sp>
      <p:sp>
        <p:nvSpPr>
          <p:cNvPr id="223237" name="Rectangle 1027"/>
          <p:cNvSpPr>
            <a:spLocks noGrp="1" noChangeArrowheads="1"/>
          </p:cNvSpPr>
          <p:nvPr>
            <p:ph type="body" idx="1"/>
          </p:nvPr>
        </p:nvSpPr>
        <p:spPr>
          <a:noFill/>
          <a:ln>
            <a:solidFill>
              <a:srgbClr val="000000"/>
            </a:solidFill>
          </a:ln>
        </p:spPr>
        <p:txBody>
          <a:bodyPr/>
          <a:lstStyle/>
          <a:p>
            <a:pPr eaLnBrk="1" hangingPunct="1"/>
            <a:r>
              <a:rPr lang="en-GB" smtClean="0"/>
              <a:t>Gieta to take a look at this slide.</a:t>
            </a:r>
          </a:p>
          <a:p>
            <a:pPr eaLnBrk="1" hangingPunct="1"/>
            <a:endParaRPr lang="en-GB" smtClean="0"/>
          </a:p>
        </p:txBody>
      </p:sp>
    </p:spTree>
    <p:extLst>
      <p:ext uri="{BB962C8B-B14F-4D97-AF65-F5344CB8AC3E}">
        <p14:creationId xmlns:p14="http://schemas.microsoft.com/office/powerpoint/2010/main" val="31528757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97440F32-18B1-422E-8425-B90EE3D5425B}" type="slidenum">
              <a:rPr lang="en-US"/>
              <a:pPr/>
              <a:t>91</a:t>
            </a:fld>
            <a:endParaRPr lang="en-US"/>
          </a:p>
        </p:txBody>
      </p:sp>
      <p:sp>
        <p:nvSpPr>
          <p:cNvPr id="224259" name="Rectangle 2"/>
          <p:cNvSpPr>
            <a:spLocks noGrp="1" noRot="1" noChangeAspect="1" noChangeArrowheads="1" noTextEdit="1"/>
          </p:cNvSpPr>
          <p:nvPr>
            <p:ph type="sldImg"/>
          </p:nvPr>
        </p:nvSpPr>
        <p:spPr>
          <a:solidFill>
            <a:srgbClr val="FFFFFF"/>
          </a:solidFill>
          <a:ln/>
        </p:spPr>
      </p:sp>
      <p:sp>
        <p:nvSpPr>
          <p:cNvPr id="22426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9063761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3C1D857E-9C18-4576-874B-9FD99882AD59}" type="slidenum">
              <a:rPr lang="en-US"/>
              <a:pPr/>
              <a:t>92</a:t>
            </a:fld>
            <a:endParaRPr lang="en-US"/>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979157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B36859EF-3A22-4CFC-86B1-E4C664B1300D}" type="slidenum">
              <a:rPr lang="en-US"/>
              <a:pPr/>
              <a:t>93</a:t>
            </a:fld>
            <a:endParaRPr lang="en-US"/>
          </a:p>
        </p:txBody>
      </p:sp>
      <p:sp>
        <p:nvSpPr>
          <p:cNvPr id="226307" name="Rectangle 2"/>
          <p:cNvSpPr>
            <a:spLocks noGrp="1" noRot="1" noChangeAspect="1" noChangeArrowheads="1" noTextEdit="1"/>
          </p:cNvSpPr>
          <p:nvPr>
            <p:ph type="sldImg"/>
          </p:nvPr>
        </p:nvSpPr>
        <p:spPr>
          <a:solidFill>
            <a:srgbClr val="FFFFFF"/>
          </a:solidFill>
          <a:ln/>
        </p:spPr>
      </p:sp>
      <p:sp>
        <p:nvSpPr>
          <p:cNvPr id="22630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0271921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736D3603-F513-421D-9A6E-876DC9509AB1}" type="slidenum">
              <a:rPr lang="en-US"/>
              <a:pPr/>
              <a:t>94</a:t>
            </a:fld>
            <a:endParaRPr lang="en-US"/>
          </a:p>
        </p:txBody>
      </p:sp>
      <p:sp>
        <p:nvSpPr>
          <p:cNvPr id="227331" name="Rectangle 2"/>
          <p:cNvSpPr>
            <a:spLocks noGrp="1" noRot="1" noChangeAspect="1" noChangeArrowheads="1" noTextEdit="1"/>
          </p:cNvSpPr>
          <p:nvPr>
            <p:ph type="sldImg"/>
          </p:nvPr>
        </p:nvSpPr>
        <p:spPr>
          <a:solidFill>
            <a:srgbClr val="FFFFFF"/>
          </a:solidFill>
          <a:ln/>
        </p:spPr>
      </p:sp>
      <p:sp>
        <p:nvSpPr>
          <p:cNvPr id="22733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674048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824D8D52-5167-481D-91F5-9FBC88BE3BCC}" type="slidenum">
              <a:rPr lang="en-US"/>
              <a:pPr/>
              <a:t>95</a:t>
            </a:fld>
            <a:endParaRPr lang="en-US"/>
          </a:p>
        </p:txBody>
      </p:sp>
      <p:sp>
        <p:nvSpPr>
          <p:cNvPr id="228355" name="Rectangle 2"/>
          <p:cNvSpPr>
            <a:spLocks noGrp="1" noRot="1" noChangeAspect="1" noChangeArrowheads="1" noTextEdit="1"/>
          </p:cNvSpPr>
          <p:nvPr>
            <p:ph type="sldImg"/>
          </p:nvPr>
        </p:nvSpPr>
        <p:spPr>
          <a:solidFill>
            <a:srgbClr val="FFFFFF"/>
          </a:solidFill>
          <a:ln/>
        </p:spPr>
      </p:sp>
      <p:sp>
        <p:nvSpPr>
          <p:cNvPr id="228356"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0616369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42B83313-0E8C-463C-8FB7-8D960055AA9A}" type="slidenum">
              <a:rPr lang="en-US"/>
              <a:pPr/>
              <a:t>96</a:t>
            </a:fld>
            <a:endParaRPr lang="en-US"/>
          </a:p>
        </p:txBody>
      </p:sp>
      <p:sp>
        <p:nvSpPr>
          <p:cNvPr id="229379" name="Rectangle 2"/>
          <p:cNvSpPr>
            <a:spLocks noGrp="1" noRot="1" noChangeAspect="1" noChangeArrowheads="1" noTextEdit="1"/>
          </p:cNvSpPr>
          <p:nvPr>
            <p:ph type="sldImg"/>
          </p:nvPr>
        </p:nvSpPr>
        <p:spPr>
          <a:solidFill>
            <a:srgbClr val="FFFFFF"/>
          </a:solidFill>
          <a:ln/>
        </p:spPr>
      </p:sp>
      <p:sp>
        <p:nvSpPr>
          <p:cNvPr id="229380"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5421630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AA71649C-D355-467C-837B-7ACE3E48246B}" type="slidenum">
              <a:rPr lang="en-US"/>
              <a:pPr/>
              <a:t>97</a:t>
            </a:fld>
            <a:endParaRPr lang="en-US"/>
          </a:p>
        </p:txBody>
      </p:sp>
      <p:sp>
        <p:nvSpPr>
          <p:cNvPr id="230403" name="Rectangle 2"/>
          <p:cNvSpPr>
            <a:spLocks noGrp="1" noRot="1" noChangeAspect="1" noChangeArrowheads="1" noTextEdit="1"/>
          </p:cNvSpPr>
          <p:nvPr>
            <p:ph type="sldImg"/>
          </p:nvPr>
        </p:nvSpPr>
        <p:spPr>
          <a:solidFill>
            <a:srgbClr val="FFFFFF"/>
          </a:solidFill>
          <a:ln/>
        </p:spPr>
      </p:sp>
      <p:sp>
        <p:nvSpPr>
          <p:cNvPr id="230404"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8716897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3374892B-70F1-4704-941C-2CCE77E30A29}" type="slidenum">
              <a:rPr lang="en-US"/>
              <a:pPr/>
              <a:t>98</a:t>
            </a:fld>
            <a:endParaRPr lang="en-US"/>
          </a:p>
        </p:txBody>
      </p:sp>
      <p:sp>
        <p:nvSpPr>
          <p:cNvPr id="231427" name="Rectangle 2"/>
          <p:cNvSpPr>
            <a:spLocks noGrp="1" noRot="1" noChangeAspect="1" noChangeArrowheads="1" noTextEdit="1"/>
          </p:cNvSpPr>
          <p:nvPr>
            <p:ph type="sldImg"/>
          </p:nvPr>
        </p:nvSpPr>
        <p:spPr>
          <a:solidFill>
            <a:srgbClr val="FFFFFF"/>
          </a:solidFill>
          <a:ln/>
        </p:spPr>
      </p:sp>
      <p:sp>
        <p:nvSpPr>
          <p:cNvPr id="231428"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5102629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53DAF3F9-F747-4842-BC4B-6630C17C477A}" type="slidenum">
              <a:rPr lang="en-US"/>
              <a:pPr/>
              <a:t>99</a:t>
            </a:fld>
            <a:endParaRPr lang="en-US"/>
          </a:p>
        </p:txBody>
      </p:sp>
      <p:sp>
        <p:nvSpPr>
          <p:cNvPr id="232451" name="Rectangle 2"/>
          <p:cNvSpPr>
            <a:spLocks noGrp="1" noRot="1" noChangeAspect="1" noChangeArrowheads="1" noTextEdit="1"/>
          </p:cNvSpPr>
          <p:nvPr>
            <p:ph type="sldImg"/>
          </p:nvPr>
        </p:nvSpPr>
        <p:spPr>
          <a:solidFill>
            <a:srgbClr val="FFFFFF"/>
          </a:solidFill>
          <a:ln/>
        </p:spPr>
      </p:sp>
      <p:sp>
        <p:nvSpPr>
          <p:cNvPr id="232452" name="Rectangle 3"/>
          <p:cNvSpPr>
            <a:spLocks noGrp="1" noChangeArrowheads="1"/>
          </p:cNvSpPr>
          <p:nvPr>
            <p:ph type="body" idx="1"/>
          </p:nvPr>
        </p:nvSpPr>
        <p:spPr>
          <a:no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952892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auto">
          <a:xfrm>
            <a:off x="685800" y="2286000"/>
            <a:ext cx="7772400" cy="715963"/>
          </a:xfrm>
          <a:prstGeom prst="rect">
            <a:avLst/>
          </a:prstGeom>
          <a:noFill/>
          <a:ln>
            <a:miter lim="800000"/>
            <a:headEnd/>
            <a:tailEnd/>
          </a:ln>
        </p:spPr>
        <p:txBody>
          <a:bodyPr vert="horz" wrap="square" lIns="0" tIns="0" rIns="0" bIns="45720" numCol="1" anchor="t" anchorCtr="0" compatLnSpc="1">
            <a:prstTxWarp prst="textNoShape">
              <a:avLst/>
            </a:prstTxWarp>
            <a:spAutoFit/>
          </a:bodyPr>
          <a:lstStyle>
            <a:lvl1pPr>
              <a:defRPr/>
            </a:lvl1pPr>
          </a:lstStyle>
          <a:p>
            <a:r>
              <a:rPr lang="en-US"/>
              <a:t>Click to edit Master title style</a:t>
            </a:r>
          </a:p>
        </p:txBody>
      </p:sp>
      <p:sp>
        <p:nvSpPr>
          <p:cNvPr id="6" name="TextBox 5"/>
          <p:cNvSpPr txBox="1"/>
          <p:nvPr userDrawn="1"/>
        </p:nvSpPr>
        <p:spPr>
          <a:xfrm>
            <a:off x="720000" y="6228071"/>
            <a:ext cx="2987904" cy="230832"/>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204066"/>
                </a:solidFill>
                <a:effectLst/>
                <a:uLnTx/>
                <a:uFillTx/>
                <a:latin typeface="Arial" charset="0"/>
                <a:ea typeface="ＭＳ Ｐゴシック" pitchFamily="-90" charset="-128"/>
                <a:cs typeface="Arial" charset="0"/>
              </a:rPr>
              <a:t>Food Safety Manager: slide </a:t>
            </a:r>
            <a:fld id="{961CFF7F-BECA-FB47-A028-5492E19C1725}" type="slidenum">
              <a:rPr kumimoji="0" lang="en-US" sz="1500" b="0" i="0" u="none" strike="noStrike" kern="1200" cap="none" spc="0" normalizeH="0" baseline="0" noProof="0" smtClean="0">
                <a:ln>
                  <a:noFill/>
                </a:ln>
                <a:solidFill>
                  <a:srgbClr val="204066"/>
                </a:solidFill>
                <a:effectLst/>
                <a:uLnTx/>
                <a:uFillTx/>
                <a:latin typeface="Arial" charset="0"/>
                <a:ea typeface="ＭＳ Ｐゴシック" pitchFamily="-90" charset="-128"/>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500" b="0" i="0" u="none" strike="noStrike" kern="1200" cap="none" spc="0" normalizeH="0" baseline="0" noProof="0" dirty="0">
              <a:ln>
                <a:noFill/>
              </a:ln>
              <a:solidFill>
                <a:srgbClr val="204066"/>
              </a:solidFill>
              <a:effectLst/>
              <a:uLnTx/>
              <a:uFillTx/>
              <a:latin typeface="Arial" charset="0"/>
              <a:ea typeface="ＭＳ Ｐゴシック" pitchFamily="-90" charset="-128"/>
              <a:cs typeface="Arial" charset="0"/>
            </a:endParaRPr>
          </a:p>
        </p:txBody>
      </p:sp>
      <p:sp>
        <p:nvSpPr>
          <p:cNvPr id="10" name="TextBox 9"/>
          <p:cNvSpPr txBox="1"/>
          <p:nvPr userDrawn="1"/>
        </p:nvSpPr>
        <p:spPr>
          <a:xfrm>
            <a:off x="720001" y="6525344"/>
            <a:ext cx="971680" cy="218598"/>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00" b="0" i="0" dirty="0" smtClean="0">
                <a:solidFill>
                  <a:srgbClr val="204066"/>
                </a:solidFill>
                <a:latin typeface="Arial"/>
                <a:ea typeface="Arial"/>
                <a:cs typeface="Arial"/>
              </a:rPr>
              <a:t>© CIEH </a:t>
            </a:r>
            <a:r>
              <a:rPr lang="en-US" sz="1000" b="0" i="0" dirty="0" smtClean="0">
                <a:solidFill>
                  <a:srgbClr val="204066"/>
                </a:solidFill>
                <a:latin typeface="Arial"/>
                <a:ea typeface="Arial"/>
                <a:cs typeface="Arial"/>
              </a:rPr>
              <a:t>2015</a:t>
            </a:r>
            <a:endParaRPr kumimoji="0" lang="en-US" sz="1000" b="0" i="0" u="none" strike="noStrike" kern="1200" cap="none" spc="0" normalizeH="0" baseline="0" noProof="0" dirty="0">
              <a:ln>
                <a:noFill/>
              </a:ln>
              <a:solidFill>
                <a:srgbClr val="204066"/>
              </a:solidFill>
              <a:effectLst/>
              <a:uLnTx/>
              <a:uFillTx/>
              <a:latin typeface="Arial" charset="0"/>
              <a:ea typeface="ＭＳ Ｐゴシック" pitchFamily="-90" charset="-128"/>
              <a:cs typeface="Arial"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9" descr="CIEH  LOGO(BLACK)"/>
          <p:cNvPicPr>
            <a:picLocks noChangeAspect="1" noChangeArrowheads="1"/>
          </p:cNvPicPr>
          <p:nvPr userDrawn="1"/>
        </p:nvPicPr>
        <p:blipFill>
          <a:blip r:embed="rId3"/>
          <a:srcRect/>
          <a:stretch>
            <a:fillRect/>
          </a:stretch>
        </p:blipFill>
        <p:spPr bwMode="auto">
          <a:xfrm>
            <a:off x="7620000" y="5410200"/>
            <a:ext cx="1193800" cy="1182688"/>
          </a:xfrm>
          <a:prstGeom prst="rect">
            <a:avLst/>
          </a:prstGeom>
          <a:noFill/>
          <a:ln w="9525">
            <a:noFill/>
            <a:miter lim="800000"/>
            <a:headEnd/>
            <a:tailEnd/>
          </a:ln>
        </p:spPr>
      </p:pic>
      <p:sp>
        <p:nvSpPr>
          <p:cNvPr id="5" name="TextBox 4"/>
          <p:cNvSpPr txBox="1"/>
          <p:nvPr userDrawn="1"/>
        </p:nvSpPr>
        <p:spPr>
          <a:xfrm>
            <a:off x="720000" y="6228071"/>
            <a:ext cx="2987904" cy="230832"/>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204066"/>
                </a:solidFill>
                <a:effectLst/>
                <a:uLnTx/>
                <a:uFillTx/>
                <a:latin typeface="Arial" charset="0"/>
                <a:ea typeface="ＭＳ Ｐゴシック" pitchFamily="-90" charset="-128"/>
                <a:cs typeface="Arial" charset="0"/>
              </a:rPr>
              <a:t>Food Safety Manager: slide </a:t>
            </a:r>
            <a:fld id="{961CFF7F-BECA-FB47-A028-5492E19C1725}" type="slidenum">
              <a:rPr kumimoji="0" lang="en-US" sz="1500" b="0" i="0" u="none" strike="noStrike" kern="1200" cap="none" spc="0" normalizeH="0" baseline="0" noProof="0" smtClean="0">
                <a:ln>
                  <a:noFill/>
                </a:ln>
                <a:solidFill>
                  <a:srgbClr val="204066"/>
                </a:solidFill>
                <a:effectLst/>
                <a:uLnTx/>
                <a:uFillTx/>
                <a:latin typeface="Arial" charset="0"/>
                <a:ea typeface="ＭＳ Ｐゴシック" pitchFamily="-90" charset="-128"/>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500" b="0" i="0" u="none" strike="noStrike" kern="1200" cap="none" spc="0" normalizeH="0" baseline="0" noProof="0" dirty="0">
              <a:ln>
                <a:noFill/>
              </a:ln>
              <a:solidFill>
                <a:srgbClr val="204066"/>
              </a:solidFill>
              <a:effectLst/>
              <a:uLnTx/>
              <a:uFillTx/>
              <a:latin typeface="Arial" charset="0"/>
              <a:ea typeface="ＭＳ Ｐゴシック" pitchFamily="-90" charset="-128"/>
              <a:cs typeface="Arial" charset="0"/>
            </a:endParaRPr>
          </a:p>
        </p:txBody>
      </p:sp>
      <p:sp>
        <p:nvSpPr>
          <p:cNvPr id="6" name="TextBox 5"/>
          <p:cNvSpPr txBox="1"/>
          <p:nvPr userDrawn="1"/>
        </p:nvSpPr>
        <p:spPr>
          <a:xfrm>
            <a:off x="720001" y="6525344"/>
            <a:ext cx="971680" cy="218598"/>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00" b="0" i="0" dirty="0" smtClean="0">
                <a:solidFill>
                  <a:srgbClr val="204066"/>
                </a:solidFill>
                <a:latin typeface="Arial"/>
                <a:ea typeface="Arial"/>
                <a:cs typeface="Arial"/>
              </a:rPr>
              <a:t>© CIEH </a:t>
            </a:r>
            <a:r>
              <a:rPr lang="en-US" sz="1000" b="0" i="0" dirty="0" smtClean="0">
                <a:solidFill>
                  <a:srgbClr val="204066"/>
                </a:solidFill>
                <a:latin typeface="Arial"/>
                <a:ea typeface="Arial"/>
                <a:cs typeface="Arial"/>
              </a:rPr>
              <a:t>2015</a:t>
            </a:r>
            <a:endParaRPr kumimoji="0" lang="en-US" sz="1000" b="0" i="0" u="none" strike="noStrike" kern="1200" cap="none" spc="0" normalizeH="0" baseline="0" noProof="0" dirty="0">
              <a:ln>
                <a:noFill/>
              </a:ln>
              <a:solidFill>
                <a:srgbClr val="204066"/>
              </a:solidFill>
              <a:effectLst/>
              <a:uLnTx/>
              <a:uFillTx/>
              <a:latin typeface="Arial" charset="0"/>
              <a:ea typeface="ＭＳ Ｐゴシック" pitchFamily="-90" charset="-128"/>
              <a:cs typeface="Arial" charset="0"/>
            </a:endParaRPr>
          </a:p>
        </p:txBody>
      </p:sp>
    </p:spTree>
  </p:cSld>
  <p:clrMap bg1="lt1" tx1="dk1" bg2="lt2" tx2="dk2" accent1="accent1" accent2="accent2" accent3="accent3" accent4="accent4" accent5="accent5" accent6="accent6" hlink="hlink" folHlink="folHlink"/>
  <p:sldLayoutIdLst>
    <p:sldLayoutId id="2147483694" r:id="rId1"/>
  </p:sldLayoutIdLst>
  <p:hf sldNum="0" hdr="0" dt="0"/>
  <p:txStyles>
    <p:titleStyle>
      <a:lvl1pPr algn="l" rtl="0" eaLnBrk="0" fontAlgn="base" hangingPunct="0">
        <a:spcBef>
          <a:spcPct val="0"/>
        </a:spcBef>
        <a:spcAft>
          <a:spcPct val="0"/>
        </a:spcAft>
        <a:defRPr sz="4400">
          <a:solidFill>
            <a:srgbClr val="204066"/>
          </a:solidFill>
          <a:latin typeface="+mj-lt"/>
          <a:ea typeface="+mj-ea"/>
          <a:cs typeface="+mj-cs"/>
        </a:defRPr>
      </a:lvl1pPr>
      <a:lvl2pPr algn="l" rtl="0" eaLnBrk="0" fontAlgn="base" hangingPunct="0">
        <a:spcBef>
          <a:spcPct val="0"/>
        </a:spcBef>
        <a:spcAft>
          <a:spcPct val="0"/>
        </a:spcAft>
        <a:defRPr sz="4400">
          <a:solidFill>
            <a:srgbClr val="204066"/>
          </a:solidFill>
          <a:latin typeface="Arial" charset="0"/>
          <a:ea typeface="ＭＳ Ｐゴシック" pitchFamily="-90" charset="-128"/>
        </a:defRPr>
      </a:lvl2pPr>
      <a:lvl3pPr algn="l" rtl="0" eaLnBrk="0" fontAlgn="base" hangingPunct="0">
        <a:spcBef>
          <a:spcPct val="0"/>
        </a:spcBef>
        <a:spcAft>
          <a:spcPct val="0"/>
        </a:spcAft>
        <a:defRPr sz="4400">
          <a:solidFill>
            <a:srgbClr val="204066"/>
          </a:solidFill>
          <a:latin typeface="Arial" charset="0"/>
          <a:ea typeface="ＭＳ Ｐゴシック" pitchFamily="-90" charset="-128"/>
        </a:defRPr>
      </a:lvl3pPr>
      <a:lvl4pPr algn="l" rtl="0" eaLnBrk="0" fontAlgn="base" hangingPunct="0">
        <a:spcBef>
          <a:spcPct val="0"/>
        </a:spcBef>
        <a:spcAft>
          <a:spcPct val="0"/>
        </a:spcAft>
        <a:defRPr sz="4400">
          <a:solidFill>
            <a:srgbClr val="204066"/>
          </a:solidFill>
          <a:latin typeface="Arial" charset="0"/>
          <a:ea typeface="ＭＳ Ｐゴシック" pitchFamily="-90" charset="-128"/>
        </a:defRPr>
      </a:lvl4pPr>
      <a:lvl5pPr algn="l" rtl="0" eaLnBrk="0" fontAlgn="base" hangingPunct="0">
        <a:spcBef>
          <a:spcPct val="0"/>
        </a:spcBef>
        <a:spcAft>
          <a:spcPct val="0"/>
        </a:spcAft>
        <a:defRPr sz="4400">
          <a:solidFill>
            <a:srgbClr val="204066"/>
          </a:solidFill>
          <a:latin typeface="Arial" charset="0"/>
          <a:ea typeface="ＭＳ Ｐゴシック" pitchFamily="-90" charset="-128"/>
        </a:defRPr>
      </a:lvl5pPr>
      <a:lvl6pPr marL="457200" algn="l" rtl="0" fontAlgn="base">
        <a:spcBef>
          <a:spcPct val="0"/>
        </a:spcBef>
        <a:spcAft>
          <a:spcPct val="0"/>
        </a:spcAft>
        <a:defRPr sz="4400">
          <a:solidFill>
            <a:srgbClr val="204066"/>
          </a:solidFill>
          <a:latin typeface="Arial" charset="0"/>
          <a:ea typeface="ＭＳ Ｐゴシック" pitchFamily="-90" charset="-128"/>
        </a:defRPr>
      </a:lvl6pPr>
      <a:lvl7pPr marL="914400" algn="l" rtl="0" fontAlgn="base">
        <a:spcBef>
          <a:spcPct val="0"/>
        </a:spcBef>
        <a:spcAft>
          <a:spcPct val="0"/>
        </a:spcAft>
        <a:defRPr sz="4400">
          <a:solidFill>
            <a:srgbClr val="204066"/>
          </a:solidFill>
          <a:latin typeface="Arial" charset="0"/>
          <a:ea typeface="ＭＳ Ｐゴシック" pitchFamily="-90" charset="-128"/>
        </a:defRPr>
      </a:lvl7pPr>
      <a:lvl8pPr marL="1371600" algn="l" rtl="0" fontAlgn="base">
        <a:spcBef>
          <a:spcPct val="0"/>
        </a:spcBef>
        <a:spcAft>
          <a:spcPct val="0"/>
        </a:spcAft>
        <a:defRPr sz="4400">
          <a:solidFill>
            <a:srgbClr val="204066"/>
          </a:solidFill>
          <a:latin typeface="Arial" charset="0"/>
          <a:ea typeface="ＭＳ Ｐゴシック" pitchFamily="-90" charset="-128"/>
        </a:defRPr>
      </a:lvl8pPr>
      <a:lvl9pPr marL="1828800" algn="l" rtl="0" fontAlgn="base">
        <a:spcBef>
          <a:spcPct val="0"/>
        </a:spcBef>
        <a:spcAft>
          <a:spcPct val="0"/>
        </a:spcAft>
        <a:defRPr sz="4400">
          <a:solidFill>
            <a:srgbClr val="204066"/>
          </a:solidFill>
          <a:latin typeface="Arial" charset="0"/>
          <a:ea typeface="ＭＳ Ｐゴシック" pitchFamily="-9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19138" y="719138"/>
            <a:ext cx="7772400" cy="609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719138" y="1600200"/>
            <a:ext cx="7772400" cy="457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3" name="Picture 5" descr="CIEH  LOGO(BLACK)"/>
          <p:cNvPicPr>
            <a:picLocks noChangeAspect="1" noChangeArrowheads="1"/>
          </p:cNvPicPr>
          <p:nvPr userDrawn="1"/>
        </p:nvPicPr>
        <p:blipFill>
          <a:blip r:embed="rId3"/>
          <a:srcRect/>
          <a:stretch>
            <a:fillRect/>
          </a:stretch>
        </p:blipFill>
        <p:spPr bwMode="auto">
          <a:xfrm>
            <a:off x="7620000" y="5410200"/>
            <a:ext cx="1193800" cy="1182688"/>
          </a:xfrm>
          <a:prstGeom prst="rect">
            <a:avLst/>
          </a:prstGeom>
          <a:noFill/>
          <a:ln w="9525">
            <a:noFill/>
            <a:miter lim="800000"/>
            <a:headEnd/>
            <a:tailEnd/>
          </a:ln>
        </p:spPr>
      </p:pic>
      <p:sp>
        <p:nvSpPr>
          <p:cNvPr id="9" name="TextBox 8"/>
          <p:cNvSpPr txBox="1"/>
          <p:nvPr userDrawn="1"/>
        </p:nvSpPr>
        <p:spPr>
          <a:xfrm>
            <a:off x="720000" y="6228071"/>
            <a:ext cx="2987904" cy="230832"/>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204066"/>
                </a:solidFill>
                <a:effectLst/>
                <a:uLnTx/>
                <a:uFillTx/>
                <a:latin typeface="Arial" charset="0"/>
                <a:ea typeface="ＭＳ Ｐゴシック" pitchFamily="-90" charset="-128"/>
                <a:cs typeface="Arial" charset="0"/>
              </a:rPr>
              <a:t>Food Safety Manager: slide </a:t>
            </a:r>
            <a:fld id="{961CFF7F-BECA-FB47-A028-5492E19C1725}" type="slidenum">
              <a:rPr kumimoji="0" lang="en-US" sz="1500" b="0" i="0" u="none" strike="noStrike" kern="1200" cap="none" spc="0" normalizeH="0" baseline="0" noProof="0" smtClean="0">
                <a:ln>
                  <a:noFill/>
                </a:ln>
                <a:solidFill>
                  <a:srgbClr val="204066"/>
                </a:solidFill>
                <a:effectLst/>
                <a:uLnTx/>
                <a:uFillTx/>
                <a:latin typeface="Arial" charset="0"/>
                <a:ea typeface="ＭＳ Ｐゴシック" pitchFamily="-90" charset="-128"/>
                <a:cs typeface="Arial"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500" b="0" i="0" u="none" strike="noStrike" kern="1200" cap="none" spc="0" normalizeH="0" baseline="0" noProof="0" dirty="0">
              <a:ln>
                <a:noFill/>
              </a:ln>
              <a:solidFill>
                <a:srgbClr val="204066"/>
              </a:solidFill>
              <a:effectLst/>
              <a:uLnTx/>
              <a:uFillTx/>
              <a:latin typeface="Arial" charset="0"/>
              <a:ea typeface="ＭＳ Ｐゴシック" pitchFamily="-90" charset="-128"/>
              <a:cs typeface="Arial" charset="0"/>
            </a:endParaRPr>
          </a:p>
        </p:txBody>
      </p:sp>
      <p:sp>
        <p:nvSpPr>
          <p:cNvPr id="10" name="TextBox 9"/>
          <p:cNvSpPr txBox="1"/>
          <p:nvPr userDrawn="1"/>
        </p:nvSpPr>
        <p:spPr>
          <a:xfrm>
            <a:off x="720001" y="6525344"/>
            <a:ext cx="971680" cy="218598"/>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00" b="0" i="0" dirty="0" smtClean="0">
                <a:solidFill>
                  <a:srgbClr val="204066"/>
                </a:solidFill>
                <a:latin typeface="Arial"/>
                <a:ea typeface="Arial"/>
                <a:cs typeface="Arial"/>
              </a:rPr>
              <a:t>© CIEH </a:t>
            </a:r>
            <a:r>
              <a:rPr lang="en-US" sz="1000" b="0" i="0" dirty="0" smtClean="0">
                <a:solidFill>
                  <a:srgbClr val="204066"/>
                </a:solidFill>
                <a:latin typeface="Arial"/>
                <a:ea typeface="Arial"/>
                <a:cs typeface="Arial"/>
              </a:rPr>
              <a:t>2015</a:t>
            </a:r>
            <a:endParaRPr kumimoji="0" lang="en-US" sz="1000" b="0" i="0" u="none" strike="noStrike" kern="1200" cap="none" spc="0" normalizeH="0" baseline="0" noProof="0" dirty="0">
              <a:ln>
                <a:noFill/>
              </a:ln>
              <a:solidFill>
                <a:srgbClr val="204066"/>
              </a:solidFill>
              <a:effectLst/>
              <a:uLnTx/>
              <a:uFillTx/>
              <a:latin typeface="Arial" charset="0"/>
              <a:ea typeface="ＭＳ Ｐゴシック" pitchFamily="-90" charset="-128"/>
              <a:cs typeface="Arial" charset="0"/>
            </a:endParaRPr>
          </a:p>
        </p:txBody>
      </p:sp>
    </p:spTree>
  </p:cSld>
  <p:clrMap bg1="lt1" tx1="dk1" bg2="lt2" tx2="dk2" accent1="accent1" accent2="accent2" accent3="accent3" accent4="accent4" accent5="accent5" accent6="accent6" hlink="hlink" folHlink="folHlink"/>
  <p:sldLayoutIdLst>
    <p:sldLayoutId id="2147483711" r:id="rId1"/>
  </p:sldLayoutIdLst>
  <p:hf sldNum="0" hdr="0" dt="0"/>
  <p:txStyles>
    <p:titleStyle>
      <a:lvl1pPr algn="l" rtl="0" eaLnBrk="0" fontAlgn="base" hangingPunct="0">
        <a:spcBef>
          <a:spcPct val="0"/>
        </a:spcBef>
        <a:spcAft>
          <a:spcPct val="0"/>
        </a:spcAft>
        <a:defRPr sz="4000">
          <a:solidFill>
            <a:srgbClr val="204066"/>
          </a:solidFill>
          <a:latin typeface="+mj-lt"/>
          <a:ea typeface="+mj-ea"/>
          <a:cs typeface="+mj-cs"/>
        </a:defRPr>
      </a:lvl1pPr>
      <a:lvl2pPr algn="l" rtl="0" eaLnBrk="0" fontAlgn="base" hangingPunct="0">
        <a:spcBef>
          <a:spcPct val="0"/>
        </a:spcBef>
        <a:spcAft>
          <a:spcPct val="0"/>
        </a:spcAft>
        <a:defRPr sz="4000">
          <a:solidFill>
            <a:srgbClr val="204066"/>
          </a:solidFill>
          <a:latin typeface="Arial" charset="0"/>
        </a:defRPr>
      </a:lvl2pPr>
      <a:lvl3pPr algn="l" rtl="0" eaLnBrk="0" fontAlgn="base" hangingPunct="0">
        <a:spcBef>
          <a:spcPct val="0"/>
        </a:spcBef>
        <a:spcAft>
          <a:spcPct val="0"/>
        </a:spcAft>
        <a:defRPr sz="4000">
          <a:solidFill>
            <a:srgbClr val="204066"/>
          </a:solidFill>
          <a:latin typeface="Arial" charset="0"/>
        </a:defRPr>
      </a:lvl3pPr>
      <a:lvl4pPr algn="l" rtl="0" eaLnBrk="0" fontAlgn="base" hangingPunct="0">
        <a:spcBef>
          <a:spcPct val="0"/>
        </a:spcBef>
        <a:spcAft>
          <a:spcPct val="0"/>
        </a:spcAft>
        <a:defRPr sz="4000">
          <a:solidFill>
            <a:srgbClr val="204066"/>
          </a:solidFill>
          <a:latin typeface="Arial" charset="0"/>
        </a:defRPr>
      </a:lvl4pPr>
      <a:lvl5pPr algn="l" rtl="0" eaLnBrk="0" fontAlgn="base" hangingPunct="0">
        <a:spcBef>
          <a:spcPct val="0"/>
        </a:spcBef>
        <a:spcAft>
          <a:spcPct val="0"/>
        </a:spcAft>
        <a:defRPr sz="4000">
          <a:solidFill>
            <a:srgbClr val="204066"/>
          </a:solidFill>
          <a:latin typeface="Arial" charset="0"/>
        </a:defRPr>
      </a:lvl5pPr>
      <a:lvl6pPr marL="457200" algn="l" rtl="0" eaLnBrk="0" fontAlgn="base" hangingPunct="0">
        <a:spcBef>
          <a:spcPct val="0"/>
        </a:spcBef>
        <a:spcAft>
          <a:spcPct val="0"/>
        </a:spcAft>
        <a:defRPr sz="4000">
          <a:solidFill>
            <a:srgbClr val="204066"/>
          </a:solidFill>
          <a:latin typeface="Arial" charset="0"/>
        </a:defRPr>
      </a:lvl6pPr>
      <a:lvl7pPr marL="914400" algn="l" rtl="0" eaLnBrk="0" fontAlgn="base" hangingPunct="0">
        <a:spcBef>
          <a:spcPct val="0"/>
        </a:spcBef>
        <a:spcAft>
          <a:spcPct val="0"/>
        </a:spcAft>
        <a:defRPr sz="4000">
          <a:solidFill>
            <a:srgbClr val="204066"/>
          </a:solidFill>
          <a:latin typeface="Arial" charset="0"/>
        </a:defRPr>
      </a:lvl7pPr>
      <a:lvl8pPr marL="1371600" algn="l" rtl="0" eaLnBrk="0" fontAlgn="base" hangingPunct="0">
        <a:spcBef>
          <a:spcPct val="0"/>
        </a:spcBef>
        <a:spcAft>
          <a:spcPct val="0"/>
        </a:spcAft>
        <a:defRPr sz="4000">
          <a:solidFill>
            <a:srgbClr val="204066"/>
          </a:solidFill>
          <a:latin typeface="Arial" charset="0"/>
        </a:defRPr>
      </a:lvl8pPr>
      <a:lvl9pPr marL="1828800" algn="l" rtl="0" eaLnBrk="0" fontAlgn="base" hangingPunct="0">
        <a:spcBef>
          <a:spcPct val="0"/>
        </a:spcBef>
        <a:spcAft>
          <a:spcPct val="0"/>
        </a:spcAft>
        <a:defRPr sz="4000">
          <a:solidFill>
            <a:srgbClr val="204066"/>
          </a:solidFill>
          <a:latin typeface="Arial"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4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5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5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ctrTitle"/>
          </p:nvPr>
        </p:nvSpPr>
        <p:spPr>
          <a:xfrm>
            <a:off x="652463" y="2187575"/>
            <a:ext cx="7588250" cy="1354217"/>
          </a:xfrm>
          <a:noFill/>
        </p:spPr>
        <p:txBody>
          <a:bodyPr bIns="0"/>
          <a:lstStyle/>
          <a:p>
            <a:pPr eaLnBrk="1" hangingPunct="1"/>
            <a:r>
              <a:rPr lang="en-US" dirty="0" smtClean="0"/>
              <a:t>Food Safety Manager</a:t>
            </a:r>
            <a:br>
              <a:rPr lang="en-US" dirty="0" smtClean="0"/>
            </a:br>
            <a:r>
              <a:rPr lang="en-US" dirty="0" smtClean="0"/>
              <a:t>Training Program</a:t>
            </a:r>
          </a:p>
        </p:txBody>
      </p:sp>
      <p:sp>
        <p:nvSpPr>
          <p:cNvPr id="25604" name="Text Box 4"/>
          <p:cNvSpPr txBox="1">
            <a:spLocks noChangeArrowheads="1"/>
          </p:cNvSpPr>
          <p:nvPr/>
        </p:nvSpPr>
        <p:spPr bwMode="auto">
          <a:xfrm>
            <a:off x="685800" y="4267200"/>
            <a:ext cx="4648200" cy="365125"/>
          </a:xfrm>
          <a:prstGeom prst="rect">
            <a:avLst/>
          </a:prstGeom>
          <a:noFill/>
          <a:ln w="9525">
            <a:noFill/>
            <a:miter lim="800000"/>
            <a:headEnd/>
            <a:tailEnd/>
          </a:ln>
        </p:spPr>
        <p:txBody>
          <a:bodyPr lIns="0" tIns="0" rIns="0" bIns="0">
            <a:spAutoFit/>
          </a:bodyPr>
          <a:lstStyle/>
          <a:p>
            <a:pPr>
              <a:spcBef>
                <a:spcPct val="50000"/>
              </a:spcBef>
            </a:pPr>
            <a:r>
              <a:rPr lang="en-US"/>
              <a:t>Name of trainer</a:t>
            </a:r>
          </a:p>
        </p:txBody>
      </p:sp>
      <p:pic>
        <p:nvPicPr>
          <p:cNvPr id="25605" name="Picture 6" descr="CIEH  LOGO(BLACK)"/>
          <p:cNvPicPr>
            <a:picLocks noChangeAspect="1" noChangeArrowheads="1"/>
          </p:cNvPicPr>
          <p:nvPr/>
        </p:nvPicPr>
        <p:blipFill>
          <a:blip r:embed="rId3"/>
          <a:srcRect/>
          <a:stretch>
            <a:fillRect/>
          </a:stretch>
        </p:blipFill>
        <p:spPr bwMode="auto">
          <a:xfrm>
            <a:off x="7010400" y="420688"/>
            <a:ext cx="1574800" cy="15605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idx="4294967295"/>
          </p:nvPr>
        </p:nvSpPr>
        <p:spPr>
          <a:xfrm>
            <a:off x="719138" y="719138"/>
            <a:ext cx="8229600" cy="641350"/>
          </a:xfrm>
        </p:spPr>
        <p:txBody>
          <a:bodyPr/>
          <a:lstStyle/>
          <a:p>
            <a:pPr eaLnBrk="1" hangingPunct="1"/>
            <a:r>
              <a:rPr lang="en-GB" sz="3600" dirty="0" smtClean="0"/>
              <a:t>Physical hazards</a:t>
            </a:r>
          </a:p>
        </p:txBody>
      </p:sp>
      <p:sp>
        <p:nvSpPr>
          <p:cNvPr id="34820" name="Rectangle 3"/>
          <p:cNvSpPr>
            <a:spLocks noGrp="1" noChangeArrowheads="1"/>
          </p:cNvSpPr>
          <p:nvPr>
            <p:ph type="body" idx="4294967295"/>
          </p:nvPr>
        </p:nvSpPr>
        <p:spPr>
          <a:xfrm>
            <a:off x="719138" y="1798638"/>
            <a:ext cx="8229600" cy="4525962"/>
          </a:xfrm>
        </p:spPr>
        <p:txBody>
          <a:bodyPr/>
          <a:lstStyle/>
          <a:p>
            <a:pPr marL="342900" lvl="1" indent="-342900" eaLnBrk="1" hangingPunct="1">
              <a:buChar char="•"/>
            </a:pPr>
            <a:r>
              <a:rPr lang="en-GB" dirty="0" smtClean="0">
                <a:ea typeface="+mn-ea"/>
                <a:cs typeface="+mn-cs"/>
              </a:rPr>
              <a:t>Broken glass, nuts and bolts</a:t>
            </a:r>
          </a:p>
          <a:p>
            <a:pPr marL="342900" lvl="1" indent="-342900" eaLnBrk="1" hangingPunct="1">
              <a:buChar char="•"/>
            </a:pPr>
            <a:r>
              <a:rPr lang="en-GB" dirty="0" smtClean="0">
                <a:ea typeface="+mn-ea"/>
                <a:cs typeface="+mn-cs"/>
              </a:rPr>
              <a:t>Hair, fingernails, pens and dressings</a:t>
            </a:r>
          </a:p>
          <a:p>
            <a:pPr marL="342900" lvl="1" indent="-342900" eaLnBrk="1" hangingPunct="1">
              <a:buChar char="•"/>
            </a:pPr>
            <a:r>
              <a:rPr lang="en-GB" dirty="0" smtClean="0">
                <a:ea typeface="+mn-ea"/>
                <a:cs typeface="+mn-cs"/>
              </a:rPr>
              <a:t>Stones and leaves</a:t>
            </a:r>
          </a:p>
          <a:p>
            <a:pPr marL="342900" lvl="1" indent="-342900" eaLnBrk="1" hangingPunct="1">
              <a:buChar char="•"/>
            </a:pPr>
            <a:r>
              <a:rPr lang="en-GB" dirty="0" smtClean="0">
                <a:ea typeface="+mn-ea"/>
                <a:cs typeface="+mn-cs"/>
              </a:rPr>
              <a:t>Paper and packaging</a:t>
            </a:r>
          </a:p>
          <a:p>
            <a:pPr marL="342900" lvl="1" indent="-342900" eaLnBrk="1" hangingPunct="1">
              <a:buChar char="•"/>
            </a:pPr>
            <a:r>
              <a:rPr lang="en-GB" dirty="0" smtClean="0">
                <a:ea typeface="+mn-ea"/>
                <a:cs typeface="+mn-cs"/>
              </a:rPr>
              <a:t>Pest bodies, eggs and nesting materials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Duties of the person in charge (2)</a:t>
            </a:r>
          </a:p>
        </p:txBody>
      </p:sp>
      <p:sp>
        <p:nvSpPr>
          <p:cNvPr id="126980" name="Rectangle 3"/>
          <p:cNvSpPr>
            <a:spLocks noGrp="1" noChangeArrowheads="1"/>
          </p:cNvSpPr>
          <p:nvPr>
            <p:ph type="body" idx="4294967295"/>
          </p:nvPr>
        </p:nvSpPr>
        <p:spPr>
          <a:xfrm>
            <a:off x="719138" y="1798638"/>
            <a:ext cx="7358062" cy="4525962"/>
          </a:xfrm>
        </p:spPr>
        <p:txBody>
          <a:bodyPr/>
          <a:lstStyle/>
          <a:p>
            <a:pPr eaLnBrk="1" hangingPunct="1"/>
            <a:r>
              <a:rPr lang="en-GB" sz="2400" smtClean="0"/>
              <a:t>Ensure that consumers are:</a:t>
            </a:r>
            <a:endParaRPr lang="en-GB" sz="2000" smtClean="0"/>
          </a:p>
          <a:p>
            <a:pPr lvl="1" eaLnBrk="1" hangingPunct="1"/>
            <a:r>
              <a:rPr lang="en-GB" sz="2000" smtClean="0"/>
              <a:t>advised that orders of raw or partially cooked ready-to-eat foods of animal origin are not cooked sufficiently to ensure it is safe to eat</a:t>
            </a:r>
          </a:p>
          <a:p>
            <a:pPr lvl="1" eaLnBrk="1" hangingPunct="1"/>
            <a:r>
              <a:rPr lang="en-GB" sz="2000" smtClean="0"/>
              <a:t>notified that they should use clean tableware if they return to self-service areas such as salad bars and buffets.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Duties of the person in charge (3)</a:t>
            </a:r>
          </a:p>
        </p:txBody>
      </p:sp>
      <p:sp>
        <p:nvSpPr>
          <p:cNvPr id="128004" name="Rectangle 3"/>
          <p:cNvSpPr>
            <a:spLocks noGrp="1" noChangeArrowheads="1"/>
          </p:cNvSpPr>
          <p:nvPr>
            <p:ph type="body" idx="4294967295"/>
          </p:nvPr>
        </p:nvSpPr>
        <p:spPr>
          <a:xfrm>
            <a:off x="719138" y="1798638"/>
            <a:ext cx="7815262" cy="4525962"/>
          </a:xfrm>
        </p:spPr>
        <p:txBody>
          <a:bodyPr/>
          <a:lstStyle/>
          <a:p>
            <a:pPr eaLnBrk="1" hangingPunct="1"/>
            <a:r>
              <a:rPr lang="en-GB" sz="2400" smtClean="0"/>
              <a:t>Ensure that:</a:t>
            </a:r>
            <a:endParaRPr lang="en-GB" sz="2000" smtClean="0"/>
          </a:p>
          <a:p>
            <a:pPr lvl="1" eaLnBrk="1" hangingPunct="1"/>
            <a:r>
              <a:rPr lang="en-GB" sz="2000" smtClean="0"/>
              <a:t>persons who are not essential to the operation of the food establishment should not normally be allowed into food preparation, food storage or warewashing areas (brief visits may be authorized by the person in charge if steps are taken to prevent contamination of food, food equipment, utensils etc)</a:t>
            </a:r>
          </a:p>
          <a:p>
            <a:pPr lvl="1" eaLnBrk="1" hangingPunct="1"/>
            <a:r>
              <a:rPr lang="en-GB" sz="2000" smtClean="0"/>
              <a:t>employees and delivery, maintenance and pest control personnel and any others who enter food preparation, food storage or warewashing areas comply with the appropriate food code</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Training	</a:t>
            </a:r>
          </a:p>
        </p:txBody>
      </p:sp>
      <p:sp>
        <p:nvSpPr>
          <p:cNvPr id="129028" name="Rectangle 3"/>
          <p:cNvSpPr>
            <a:spLocks noGrp="1" noChangeArrowheads="1"/>
          </p:cNvSpPr>
          <p:nvPr>
            <p:ph type="body" idx="4294967295"/>
          </p:nvPr>
        </p:nvSpPr>
        <p:spPr>
          <a:xfrm>
            <a:off x="719138" y="1798638"/>
            <a:ext cx="8229600" cy="4525962"/>
          </a:xfrm>
        </p:spPr>
        <p:txBody>
          <a:bodyPr/>
          <a:lstStyle/>
          <a:p>
            <a:pPr eaLnBrk="1" hangingPunct="1"/>
            <a:r>
              <a:rPr lang="en-GB" sz="2400" dirty="0" smtClean="0"/>
              <a:t>Orientation (or induction) training</a:t>
            </a:r>
          </a:p>
          <a:p>
            <a:pPr eaLnBrk="1" hangingPunct="1"/>
            <a:r>
              <a:rPr lang="en-GB" sz="2400" dirty="0" smtClean="0"/>
              <a:t>Basic/employee </a:t>
            </a:r>
          </a:p>
          <a:p>
            <a:pPr eaLnBrk="1" hangingPunct="1"/>
            <a:r>
              <a:rPr lang="en-GB" sz="2400" dirty="0" smtClean="0"/>
              <a:t>Supervisory and management</a:t>
            </a:r>
          </a:p>
          <a:p>
            <a:pPr eaLnBrk="1" hangingPunct="1"/>
            <a:r>
              <a:rPr lang="en-GB" sz="2400" dirty="0" smtClean="0"/>
              <a:t>Refresher/review</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bwMode="auto">
          <a:xfrm>
            <a:off x="-1143000" y="6521450"/>
            <a:ext cx="1600200" cy="457200"/>
          </a:xfrm>
          <a:prstGeom prst="rect">
            <a:avLst/>
          </a:prstGeom>
          <a:noFill/>
          <a:ln>
            <a:miter lim="800000"/>
            <a:headEnd/>
            <a:tailEnd/>
          </a:ln>
        </p:spPr>
        <p:txBody>
          <a:bodyPr/>
          <a:lstStyle/>
          <a:p>
            <a:pPr algn="r">
              <a:defRPr/>
            </a:pPr>
            <a:fld id="{180E0304-BD55-4FE9-9361-A45F707CE341}" type="slidenum">
              <a:rPr lang="en-GB" sz="1800">
                <a:solidFill>
                  <a:schemeClr val="bg1"/>
                </a:solidFill>
                <a:latin typeface="+mn-lt"/>
                <a:ea typeface="+mn-ea"/>
              </a:rPr>
              <a:pPr algn="r">
                <a:defRPr/>
              </a:pPr>
              <a:t>103</a:t>
            </a:fld>
            <a:endParaRPr lang="en-GB" sz="2000">
              <a:solidFill>
                <a:schemeClr val="bg1"/>
              </a:solidFill>
              <a:latin typeface="+mn-lt"/>
              <a:ea typeface="+mn-ea"/>
            </a:endParaRPr>
          </a:p>
        </p:txBody>
      </p:sp>
      <p:pic>
        <p:nvPicPr>
          <p:cNvPr id="130052" name="Picture 7" descr="Slide103.tif                                                   0001F8F0Macintosh HD                   B191BFFC:"/>
          <p:cNvPicPr>
            <a:picLocks noGrp="1" noChangeAspect="1" noChangeArrowheads="1"/>
          </p:cNvPicPr>
          <p:nvPr>
            <p:ph idx="4294967295"/>
          </p:nvPr>
        </p:nvPicPr>
        <p:blipFill>
          <a:blip r:embed="rId3"/>
          <a:srcRect b="5058"/>
          <a:stretch>
            <a:fillRect/>
          </a:stretch>
        </p:blipFill>
        <p:spPr>
          <a:xfrm>
            <a:off x="2497138" y="381000"/>
            <a:ext cx="4149725" cy="5715000"/>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5" descr="D:\image2.tif"/>
          <p:cNvPicPr>
            <a:picLocks noGrp="1" noChangeAspect="1" noChangeArrowheads="1"/>
          </p:cNvPicPr>
          <p:nvPr>
            <p:ph idx="4294967295"/>
          </p:nvPr>
        </p:nvPicPr>
        <p:blipFill>
          <a:blip r:embed="rId3"/>
          <a:srcRect/>
          <a:stretch>
            <a:fillRect/>
          </a:stretch>
        </p:blipFill>
        <p:spPr>
          <a:xfrm>
            <a:off x="2470150" y="685800"/>
            <a:ext cx="4202113" cy="4903788"/>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4294967295"/>
          </p:nvPr>
        </p:nvSpPr>
        <p:spPr>
          <a:xfrm>
            <a:off x="719138" y="1798638"/>
            <a:ext cx="8229600" cy="4065587"/>
          </a:xfrm>
        </p:spPr>
        <p:txBody>
          <a:bodyPr/>
          <a:lstStyle/>
          <a:p>
            <a:pPr eaLnBrk="1" hangingPunct="1">
              <a:lnSpc>
                <a:spcPct val="90000"/>
              </a:lnSpc>
            </a:pPr>
            <a:r>
              <a:rPr lang="en-GB" sz="2400" dirty="0" smtClean="0"/>
              <a:t>Animals</a:t>
            </a:r>
          </a:p>
          <a:p>
            <a:pPr eaLnBrk="1" hangingPunct="1">
              <a:lnSpc>
                <a:spcPct val="90000"/>
              </a:lnSpc>
            </a:pPr>
            <a:r>
              <a:rPr lang="en-GB" sz="2400" dirty="0" smtClean="0"/>
              <a:t>Raw foods, such as:</a:t>
            </a:r>
          </a:p>
          <a:p>
            <a:pPr lvl="1" eaLnBrk="1" hangingPunct="1">
              <a:lnSpc>
                <a:spcPct val="70000"/>
              </a:lnSpc>
            </a:pPr>
            <a:r>
              <a:rPr lang="en-GB" sz="2000" dirty="0" smtClean="0"/>
              <a:t>meat and poultry         </a:t>
            </a:r>
          </a:p>
          <a:p>
            <a:pPr lvl="1" eaLnBrk="1" hangingPunct="1">
              <a:lnSpc>
                <a:spcPct val="70000"/>
              </a:lnSpc>
            </a:pPr>
            <a:r>
              <a:rPr lang="en-GB" sz="2000" dirty="0" smtClean="0"/>
              <a:t>fish</a:t>
            </a:r>
          </a:p>
          <a:p>
            <a:pPr lvl="1" eaLnBrk="1" hangingPunct="1">
              <a:lnSpc>
                <a:spcPct val="70000"/>
              </a:lnSpc>
            </a:pPr>
            <a:r>
              <a:rPr lang="en-GB" sz="2000" dirty="0" smtClean="0"/>
              <a:t>eggs </a:t>
            </a:r>
          </a:p>
          <a:p>
            <a:pPr lvl="1" eaLnBrk="1" hangingPunct="1">
              <a:lnSpc>
                <a:spcPct val="70000"/>
              </a:lnSpc>
            </a:pPr>
            <a:r>
              <a:rPr lang="en-GB" sz="2000" dirty="0" smtClean="0"/>
              <a:t>vegetables</a:t>
            </a:r>
            <a:endParaRPr lang="en-GB" sz="1800" dirty="0" smtClean="0"/>
          </a:p>
          <a:p>
            <a:pPr eaLnBrk="1" hangingPunct="1">
              <a:lnSpc>
                <a:spcPct val="90000"/>
              </a:lnSpc>
            </a:pPr>
            <a:r>
              <a:rPr lang="en-GB" sz="2400" dirty="0" smtClean="0"/>
              <a:t>Water</a:t>
            </a:r>
          </a:p>
          <a:p>
            <a:pPr eaLnBrk="1" hangingPunct="1">
              <a:lnSpc>
                <a:spcPct val="90000"/>
              </a:lnSpc>
            </a:pPr>
            <a:r>
              <a:rPr lang="en-GB" sz="2400" dirty="0" smtClean="0"/>
              <a:t>Air and dust</a:t>
            </a:r>
          </a:p>
          <a:p>
            <a:pPr eaLnBrk="1" hangingPunct="1">
              <a:lnSpc>
                <a:spcPct val="90000"/>
              </a:lnSpc>
            </a:pPr>
            <a:r>
              <a:rPr lang="en-GB" sz="2400" dirty="0" smtClean="0"/>
              <a:t>People</a:t>
            </a:r>
          </a:p>
          <a:p>
            <a:pPr eaLnBrk="1" hangingPunct="1">
              <a:lnSpc>
                <a:spcPct val="90000"/>
              </a:lnSpc>
            </a:pPr>
            <a:r>
              <a:rPr lang="en-GB" sz="2400" dirty="0" smtClean="0"/>
              <a:t>Pests</a:t>
            </a:r>
          </a:p>
          <a:p>
            <a:pPr eaLnBrk="1" hangingPunct="1">
              <a:lnSpc>
                <a:spcPct val="90000"/>
              </a:lnSpc>
            </a:pPr>
            <a:r>
              <a:rPr lang="en-GB" sz="2400" dirty="0" smtClean="0"/>
              <a:t>Dirt, garbage and trash</a:t>
            </a:r>
          </a:p>
        </p:txBody>
      </p:sp>
      <p:sp>
        <p:nvSpPr>
          <p:cNvPr id="36868" name="Rectangle 4"/>
          <p:cNvSpPr>
            <a:spLocks noGrp="1" noChangeArrowheads="1"/>
          </p:cNvSpPr>
          <p:nvPr>
            <p:ph type="title" idx="4294967295"/>
          </p:nvPr>
        </p:nvSpPr>
        <p:spPr>
          <a:xfrm>
            <a:off x="719138" y="719138"/>
            <a:ext cx="8077200" cy="641350"/>
          </a:xfrm>
        </p:spPr>
        <p:txBody>
          <a:bodyPr/>
          <a:lstStyle/>
          <a:p>
            <a:pPr eaLnBrk="1" hangingPunct="1"/>
            <a:r>
              <a:rPr lang="en-GB" sz="3600" dirty="0" smtClean="0"/>
              <a:t>Sources of pathogenic bacteria</a:t>
            </a:r>
            <a:endParaRPr lang="en-GB" sz="3600" dirty="0" smtClean="0">
              <a:solidFill>
                <a:schemeClr val="folHlink"/>
              </a:solidFil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Types of contamination</a:t>
            </a:r>
          </a:p>
        </p:txBody>
      </p:sp>
      <p:pic>
        <p:nvPicPr>
          <p:cNvPr id="37892" name="Picture 5" descr="MP p10germ cowboy (RGB).tif                                    0002007BMacintosh HD                   B191BFFC:"/>
          <p:cNvPicPr>
            <a:picLocks noChangeAspect="1" noChangeArrowheads="1"/>
          </p:cNvPicPr>
          <p:nvPr/>
        </p:nvPicPr>
        <p:blipFill>
          <a:blip r:embed="rId3"/>
          <a:srcRect l="2003"/>
          <a:stretch>
            <a:fillRect/>
          </a:stretch>
        </p:blipFill>
        <p:spPr bwMode="auto">
          <a:xfrm>
            <a:off x="2574925" y="3505200"/>
            <a:ext cx="3521075" cy="2438400"/>
          </a:xfrm>
          <a:prstGeom prst="rect">
            <a:avLst/>
          </a:prstGeom>
          <a:noFill/>
          <a:ln w="9525">
            <a:noFill/>
            <a:miter lim="800000"/>
            <a:headEnd/>
            <a:tailEnd/>
          </a:ln>
        </p:spPr>
      </p:pic>
      <p:pic>
        <p:nvPicPr>
          <p:cNvPr id="37893" name="Picture 6" descr="MP pg 10germ sandwich (RGB).tif                                0002007BMacintosh HD                   B191BFFC:"/>
          <p:cNvPicPr>
            <a:picLocks noChangeAspect="1" noChangeArrowheads="1"/>
          </p:cNvPicPr>
          <p:nvPr/>
        </p:nvPicPr>
        <p:blipFill>
          <a:blip r:embed="rId4"/>
          <a:srcRect l="14319"/>
          <a:stretch>
            <a:fillRect/>
          </a:stretch>
        </p:blipFill>
        <p:spPr bwMode="auto">
          <a:xfrm>
            <a:off x="6019800" y="1752600"/>
            <a:ext cx="2219325" cy="2316163"/>
          </a:xfrm>
          <a:prstGeom prst="rect">
            <a:avLst/>
          </a:prstGeom>
          <a:noFill/>
          <a:ln w="9525">
            <a:noFill/>
            <a:miter lim="800000"/>
            <a:headEnd/>
            <a:tailEnd/>
          </a:ln>
        </p:spPr>
      </p:pic>
      <p:pic>
        <p:nvPicPr>
          <p:cNvPr id="37894" name="Picture 7" descr="MPpg 10- Germ on fish (RGB).tif                                0002007BMacintosh HD                   B191BFFC:"/>
          <p:cNvPicPr>
            <a:picLocks noChangeAspect="1" noChangeArrowheads="1"/>
          </p:cNvPicPr>
          <p:nvPr/>
        </p:nvPicPr>
        <p:blipFill>
          <a:blip r:embed="rId5"/>
          <a:srcRect/>
          <a:stretch>
            <a:fillRect/>
          </a:stretch>
        </p:blipFill>
        <p:spPr bwMode="auto">
          <a:xfrm>
            <a:off x="825500" y="1828800"/>
            <a:ext cx="3594100" cy="1638300"/>
          </a:xfrm>
          <a:prstGeom prst="rect">
            <a:avLst/>
          </a:prstGeom>
          <a:noFill/>
          <a:ln w="9525">
            <a:noFill/>
            <a:miter lim="800000"/>
            <a:headEnd/>
            <a:tailEnd/>
          </a:ln>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idx="4294967295"/>
          </p:nvPr>
        </p:nvSpPr>
        <p:spPr>
          <a:xfrm>
            <a:off x="719138" y="719138"/>
            <a:ext cx="8229600" cy="641350"/>
          </a:xfrm>
        </p:spPr>
        <p:txBody>
          <a:bodyPr/>
          <a:lstStyle/>
          <a:p>
            <a:pPr eaLnBrk="1" hangingPunct="1"/>
            <a:r>
              <a:rPr lang="en-GB" sz="3600" dirty="0" smtClean="0"/>
              <a:t>Methods of contamination</a:t>
            </a:r>
          </a:p>
        </p:txBody>
      </p:sp>
      <p:sp>
        <p:nvSpPr>
          <p:cNvPr id="38916" name="Rectangle 3"/>
          <p:cNvSpPr>
            <a:spLocks noGrp="1" noChangeArrowheads="1"/>
          </p:cNvSpPr>
          <p:nvPr>
            <p:ph type="body" idx="4294967295"/>
          </p:nvPr>
        </p:nvSpPr>
        <p:spPr>
          <a:xfrm>
            <a:off x="719138" y="1798638"/>
            <a:ext cx="8229600" cy="4525962"/>
          </a:xfrm>
        </p:spPr>
        <p:txBody>
          <a:bodyPr/>
          <a:lstStyle/>
          <a:p>
            <a:pPr eaLnBrk="1" hangingPunct="1"/>
            <a:r>
              <a:rPr lang="en-GB" sz="2400" dirty="0" smtClean="0"/>
              <a:t>Direct contact</a:t>
            </a:r>
            <a:endParaRPr lang="en-GB" sz="1900" dirty="0" smtClean="0"/>
          </a:p>
          <a:p>
            <a:pPr lvl="1" eaLnBrk="1" hangingPunct="1"/>
            <a:r>
              <a:rPr lang="en-GB" sz="2000" dirty="0" smtClean="0"/>
              <a:t>for example hand-contact surfaces or food-contact surfaces</a:t>
            </a:r>
          </a:p>
          <a:p>
            <a:pPr eaLnBrk="1" hangingPunct="1"/>
            <a:r>
              <a:rPr lang="en-GB" sz="2400" dirty="0" smtClean="0"/>
              <a:t>Dripping</a:t>
            </a:r>
            <a:endParaRPr lang="en-GB" sz="1900" dirty="0" smtClean="0"/>
          </a:p>
          <a:p>
            <a:pPr lvl="1" eaLnBrk="1" hangingPunct="1"/>
            <a:r>
              <a:rPr lang="en-GB" sz="2000" dirty="0" smtClean="0"/>
              <a:t>for example juices or blood</a:t>
            </a:r>
            <a:endParaRPr lang="en-GB" sz="1800" dirty="0" smtClean="0"/>
          </a:p>
          <a:p>
            <a:pPr eaLnBrk="1" hangingPunct="1"/>
            <a:r>
              <a:rPr lang="en-GB" sz="2400" dirty="0" smtClean="0"/>
              <a:t>Transfer/being carried from one surface or food </a:t>
            </a:r>
            <a:br>
              <a:rPr lang="en-GB" sz="2400" dirty="0" smtClean="0"/>
            </a:br>
            <a:r>
              <a:rPr lang="en-GB" sz="2400" dirty="0" smtClean="0"/>
              <a:t>to another</a:t>
            </a:r>
            <a:endParaRPr lang="en-GB" sz="1900" dirty="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5" descr="D:\image33.tif"/>
          <p:cNvPicPr>
            <a:picLocks noGrp="1" noChangeAspect="1" noChangeArrowheads="1"/>
          </p:cNvPicPr>
          <p:nvPr>
            <p:ph idx="4294967295"/>
          </p:nvPr>
        </p:nvPicPr>
        <p:blipFill>
          <a:blip r:embed="rId3"/>
          <a:srcRect l="1431" t="1340" r="1431" b="5362"/>
          <a:stretch>
            <a:fillRect/>
          </a:stretch>
        </p:blipFill>
        <p:spPr>
          <a:xfrm>
            <a:off x="1963738" y="425450"/>
            <a:ext cx="5380037" cy="5518150"/>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Types of foodborne illness</a:t>
            </a:r>
          </a:p>
        </p:txBody>
      </p:sp>
      <p:sp>
        <p:nvSpPr>
          <p:cNvPr id="40964" name="Rectangle 3"/>
          <p:cNvSpPr>
            <a:spLocks noGrp="1" noChangeArrowheads="1"/>
          </p:cNvSpPr>
          <p:nvPr>
            <p:ph type="body" idx="4294967295"/>
          </p:nvPr>
        </p:nvSpPr>
        <p:spPr>
          <a:xfrm>
            <a:off x="719138" y="1798638"/>
            <a:ext cx="8229600" cy="4525962"/>
          </a:xfrm>
        </p:spPr>
        <p:txBody>
          <a:bodyPr/>
          <a:lstStyle/>
          <a:p>
            <a:pPr eaLnBrk="1" hangingPunct="1"/>
            <a:r>
              <a:rPr lang="en-GB" sz="2400" smtClean="0"/>
              <a:t>Foodborne infection</a:t>
            </a:r>
          </a:p>
          <a:p>
            <a:pPr eaLnBrk="1" hangingPunct="1"/>
            <a:r>
              <a:rPr lang="en-GB" sz="2400" smtClean="0"/>
              <a:t>Foodborne intoxication</a:t>
            </a:r>
          </a:p>
          <a:p>
            <a:pPr eaLnBrk="1" hangingPunct="1"/>
            <a:r>
              <a:rPr lang="en-GB" sz="2400" smtClean="0"/>
              <a:t>Toxin-mediated infection</a:t>
            </a:r>
            <a:endParaRPr lang="en-GB" sz="190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descr="D:\image29.tif"/>
          <p:cNvPicPr>
            <a:picLocks noGrp="1" noChangeAspect="1" noChangeArrowheads="1"/>
          </p:cNvPicPr>
          <p:nvPr>
            <p:ph idx="4294967295"/>
          </p:nvPr>
        </p:nvPicPr>
        <p:blipFill>
          <a:blip r:embed="rId3"/>
          <a:srcRect/>
          <a:stretch>
            <a:fillRect/>
          </a:stretch>
        </p:blipFill>
        <p:spPr>
          <a:xfrm>
            <a:off x="2163763" y="0"/>
            <a:ext cx="4816475" cy="6096000"/>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idx="4294967295"/>
          </p:nvPr>
        </p:nvSpPr>
        <p:spPr>
          <a:xfrm>
            <a:off x="719138" y="719138"/>
            <a:ext cx="8458200" cy="641350"/>
          </a:xfrm>
        </p:spPr>
        <p:txBody>
          <a:bodyPr/>
          <a:lstStyle/>
          <a:p>
            <a:pPr eaLnBrk="1" hangingPunct="1"/>
            <a:r>
              <a:rPr lang="en-GB" sz="3500" dirty="0" smtClean="0"/>
              <a:t>Typical symptoms of </a:t>
            </a:r>
            <a:r>
              <a:rPr lang="en-GB" sz="3500" dirty="0" err="1" smtClean="0"/>
              <a:t>foodborne</a:t>
            </a:r>
            <a:r>
              <a:rPr lang="en-GB" sz="3500" dirty="0" smtClean="0"/>
              <a:t> illness</a:t>
            </a:r>
            <a:endParaRPr lang="en-GB" sz="3600" dirty="0" smtClean="0"/>
          </a:p>
        </p:txBody>
      </p:sp>
      <p:sp>
        <p:nvSpPr>
          <p:cNvPr id="43012" name="Rectangle 3"/>
          <p:cNvSpPr>
            <a:spLocks noGrp="1" noChangeArrowheads="1"/>
          </p:cNvSpPr>
          <p:nvPr>
            <p:ph type="body" idx="4294967295"/>
          </p:nvPr>
        </p:nvSpPr>
        <p:spPr>
          <a:xfrm>
            <a:off x="719138" y="1798638"/>
            <a:ext cx="8229600" cy="4525962"/>
          </a:xfrm>
        </p:spPr>
        <p:txBody>
          <a:bodyPr/>
          <a:lstStyle/>
          <a:p>
            <a:pPr eaLnBrk="1" hangingPunct="1"/>
            <a:r>
              <a:rPr lang="en-GB" sz="2400" smtClean="0"/>
              <a:t>Abdominal pain             </a:t>
            </a:r>
          </a:p>
          <a:p>
            <a:pPr eaLnBrk="1" hangingPunct="1"/>
            <a:r>
              <a:rPr lang="en-GB" sz="2400" smtClean="0"/>
              <a:t>Diarrhea</a:t>
            </a:r>
          </a:p>
          <a:p>
            <a:pPr eaLnBrk="1" hangingPunct="1"/>
            <a:r>
              <a:rPr lang="en-GB" sz="2400" smtClean="0"/>
              <a:t>Vomiting                        </a:t>
            </a:r>
          </a:p>
          <a:p>
            <a:pPr eaLnBrk="1" hangingPunct="1"/>
            <a:r>
              <a:rPr lang="en-GB" sz="2400" smtClean="0"/>
              <a:t>Nausea</a:t>
            </a:r>
          </a:p>
          <a:p>
            <a:pPr eaLnBrk="1" hangingPunct="1"/>
            <a:r>
              <a:rPr lang="en-GB" sz="2400" smtClean="0"/>
              <a:t>Headache                     </a:t>
            </a:r>
          </a:p>
          <a:p>
            <a:pPr eaLnBrk="1" hangingPunct="1"/>
            <a:r>
              <a:rPr lang="en-GB" sz="2400" smtClean="0"/>
              <a:t>Fever</a:t>
            </a:r>
          </a:p>
          <a:p>
            <a:pPr eaLnBrk="1" hangingPunct="1"/>
            <a:r>
              <a:rPr lang="en-GB" sz="2400" smtClean="0"/>
              <a:t>Chill                       </a:t>
            </a:r>
          </a:p>
          <a:p>
            <a:pPr eaLnBrk="1" hangingPunct="1"/>
            <a:r>
              <a:rPr lang="en-GB" sz="2400" smtClean="0"/>
              <a:t>Numbness</a:t>
            </a:r>
          </a:p>
          <a:p>
            <a:pPr eaLnBrk="1" hangingPunct="1"/>
            <a:r>
              <a:rPr lang="en-GB" sz="2400" smtClean="0"/>
              <a:t>Paralysis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idx="4294967295"/>
          </p:nvPr>
        </p:nvSpPr>
        <p:spPr>
          <a:xfrm>
            <a:off x="719138" y="719138"/>
            <a:ext cx="8305800" cy="709598"/>
          </a:xfrm>
        </p:spPr>
        <p:txBody>
          <a:bodyPr/>
          <a:lstStyle/>
          <a:p>
            <a:pPr eaLnBrk="1" hangingPunct="1">
              <a:lnSpc>
                <a:spcPts val="3600"/>
              </a:lnSpc>
            </a:pPr>
            <a:r>
              <a:rPr lang="en-GB" sz="3500" dirty="0" smtClean="0"/>
              <a:t>Examples of TCS foods</a:t>
            </a:r>
            <a:endParaRPr lang="en-GB" sz="3600" dirty="0" smtClean="0"/>
          </a:p>
        </p:txBody>
      </p:sp>
      <p:sp>
        <p:nvSpPr>
          <p:cNvPr id="44036" name="Rectangle 3"/>
          <p:cNvSpPr>
            <a:spLocks noGrp="1" noChangeArrowheads="1"/>
          </p:cNvSpPr>
          <p:nvPr>
            <p:ph type="body" idx="4294967295"/>
          </p:nvPr>
        </p:nvSpPr>
        <p:spPr>
          <a:xfrm>
            <a:off x="719138" y="1714488"/>
            <a:ext cx="8229600" cy="4533912"/>
          </a:xfrm>
        </p:spPr>
        <p:txBody>
          <a:bodyPr/>
          <a:lstStyle/>
          <a:p>
            <a:pPr eaLnBrk="1" hangingPunct="1">
              <a:lnSpc>
                <a:spcPct val="80000"/>
              </a:lnSpc>
            </a:pPr>
            <a:r>
              <a:rPr lang="en-GB" sz="2400" dirty="0" smtClean="0"/>
              <a:t>Red meat and poultry</a:t>
            </a:r>
          </a:p>
          <a:p>
            <a:pPr eaLnBrk="1" hangingPunct="1">
              <a:lnSpc>
                <a:spcPct val="80000"/>
              </a:lnSpc>
            </a:pPr>
            <a:r>
              <a:rPr lang="en-GB" sz="2400" dirty="0" smtClean="0"/>
              <a:t>Cooked meat products</a:t>
            </a:r>
          </a:p>
          <a:p>
            <a:pPr eaLnBrk="1" hangingPunct="1">
              <a:lnSpc>
                <a:spcPct val="80000"/>
              </a:lnSpc>
            </a:pPr>
            <a:r>
              <a:rPr lang="en-GB" sz="2400" dirty="0" smtClean="0"/>
              <a:t>Milk and dairy products</a:t>
            </a:r>
          </a:p>
          <a:p>
            <a:pPr eaLnBrk="1" hangingPunct="1">
              <a:lnSpc>
                <a:spcPct val="80000"/>
              </a:lnSpc>
            </a:pPr>
            <a:r>
              <a:rPr lang="en-GB" sz="2400" dirty="0" smtClean="0"/>
              <a:t>Raw shell eggs that have not been treated to eliminate </a:t>
            </a:r>
            <a:r>
              <a:rPr lang="en-GB" sz="2400" i="1" dirty="0" smtClean="0"/>
              <a:t>Salmonella</a:t>
            </a:r>
          </a:p>
          <a:p>
            <a:pPr eaLnBrk="1" hangingPunct="1">
              <a:lnSpc>
                <a:spcPct val="80000"/>
              </a:lnSpc>
            </a:pPr>
            <a:r>
              <a:rPr lang="en-GB" sz="2400" dirty="0" smtClean="0"/>
              <a:t>Fish and shellfish</a:t>
            </a:r>
          </a:p>
          <a:p>
            <a:pPr eaLnBrk="1" hangingPunct="1">
              <a:lnSpc>
                <a:spcPct val="80000"/>
              </a:lnSpc>
            </a:pPr>
            <a:r>
              <a:rPr lang="en-GB" sz="2400" dirty="0" smtClean="0"/>
              <a:t>Cooked rice, beans, pasta and potatoes</a:t>
            </a:r>
          </a:p>
          <a:p>
            <a:pPr eaLnBrk="1" hangingPunct="1">
              <a:lnSpc>
                <a:spcPct val="80000"/>
              </a:lnSpc>
            </a:pPr>
            <a:r>
              <a:rPr lang="en-GB" sz="2400" dirty="0" smtClean="0"/>
              <a:t>Raw seed sprouts and soy products</a:t>
            </a:r>
          </a:p>
          <a:p>
            <a:pPr eaLnBrk="1" hangingPunct="1">
              <a:lnSpc>
                <a:spcPct val="80000"/>
              </a:lnSpc>
            </a:pPr>
            <a:r>
              <a:rPr lang="en-GB" sz="2400" dirty="0" smtClean="0"/>
              <a:t>Cut melon, sliced tomatoes and cut leafy greens	</a:t>
            </a:r>
          </a:p>
          <a:p>
            <a:pPr eaLnBrk="1" hangingPunct="1">
              <a:lnSpc>
                <a:spcPct val="80000"/>
              </a:lnSpc>
            </a:pPr>
            <a:r>
              <a:rPr lang="en-GB" sz="2400" dirty="0" smtClean="0"/>
              <a:t>Garlic and oil mixtures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idx="4294967295"/>
          </p:nvPr>
        </p:nvSpPr>
        <p:spPr>
          <a:xfrm>
            <a:off x="719138" y="719138"/>
            <a:ext cx="8229600" cy="641350"/>
          </a:xfrm>
        </p:spPr>
        <p:txBody>
          <a:bodyPr/>
          <a:lstStyle/>
          <a:p>
            <a:pPr eaLnBrk="1" hangingPunct="1"/>
            <a:r>
              <a:rPr lang="en-GB" sz="3600" dirty="0" smtClean="0"/>
              <a:t>Benefits of good food safety</a:t>
            </a:r>
          </a:p>
        </p:txBody>
      </p:sp>
      <p:sp>
        <p:nvSpPr>
          <p:cNvPr id="27652" name="Rectangle 3"/>
          <p:cNvSpPr>
            <a:spLocks noGrp="1" noChangeArrowheads="1"/>
          </p:cNvSpPr>
          <p:nvPr>
            <p:ph type="body" idx="4294967295"/>
          </p:nvPr>
        </p:nvSpPr>
        <p:spPr>
          <a:xfrm>
            <a:off x="719138" y="1798638"/>
            <a:ext cx="8229600" cy="4525962"/>
          </a:xfrm>
        </p:spPr>
        <p:txBody>
          <a:bodyPr/>
          <a:lstStyle/>
          <a:p>
            <a:pPr eaLnBrk="1" hangingPunct="1">
              <a:lnSpc>
                <a:spcPts val="2300"/>
              </a:lnSpc>
            </a:pPr>
            <a:r>
              <a:rPr lang="en-GB" sz="2400" smtClean="0"/>
              <a:t>Satisfied customers</a:t>
            </a:r>
          </a:p>
          <a:p>
            <a:pPr eaLnBrk="1" hangingPunct="1">
              <a:lnSpc>
                <a:spcPts val="2300"/>
              </a:lnSpc>
            </a:pPr>
            <a:r>
              <a:rPr lang="en-GB" sz="2400" smtClean="0"/>
              <a:t>Loyal and confident customers</a:t>
            </a:r>
          </a:p>
          <a:p>
            <a:pPr eaLnBrk="1" hangingPunct="1">
              <a:lnSpc>
                <a:spcPts val="2300"/>
              </a:lnSpc>
            </a:pPr>
            <a:r>
              <a:rPr lang="en-GB" sz="2400" smtClean="0"/>
              <a:t>Good reputation – customer recommendations</a:t>
            </a:r>
          </a:p>
          <a:p>
            <a:pPr eaLnBrk="1" hangingPunct="1">
              <a:lnSpc>
                <a:spcPts val="2300"/>
              </a:lnSpc>
            </a:pPr>
            <a:r>
              <a:rPr lang="en-GB" sz="2400" smtClean="0"/>
              <a:t>Operating costs under control	</a:t>
            </a:r>
          </a:p>
          <a:p>
            <a:pPr eaLnBrk="1" hangingPunct="1">
              <a:lnSpc>
                <a:spcPts val="2300"/>
              </a:lnSpc>
            </a:pPr>
            <a:r>
              <a:rPr lang="en-GB" sz="2400" smtClean="0"/>
              <a:t>Profit	</a:t>
            </a:r>
          </a:p>
          <a:p>
            <a:pPr eaLnBrk="1" hangingPunct="1">
              <a:lnSpc>
                <a:spcPts val="2300"/>
              </a:lnSpc>
            </a:pPr>
            <a:r>
              <a:rPr lang="en-GB" sz="2400" smtClean="0"/>
              <a:t>Legal compliance –  no criminal prosecutions or civil lawsuits</a:t>
            </a:r>
          </a:p>
          <a:p>
            <a:pPr eaLnBrk="1" hangingPunct="1">
              <a:lnSpc>
                <a:spcPts val="2300"/>
              </a:lnSpc>
            </a:pPr>
            <a:r>
              <a:rPr lang="en-GB" sz="2400" smtClean="0"/>
              <a:t>Pleasant working environment</a:t>
            </a:r>
          </a:p>
          <a:p>
            <a:pPr eaLnBrk="1" hangingPunct="1">
              <a:lnSpc>
                <a:spcPts val="2300"/>
              </a:lnSpc>
            </a:pPr>
            <a:r>
              <a:rPr lang="en-GB" sz="2400" smtClean="0"/>
              <a:t>Healthy employees</a:t>
            </a:r>
          </a:p>
          <a:p>
            <a:pPr eaLnBrk="1" hangingPunct="1">
              <a:lnSpc>
                <a:spcPts val="2300"/>
              </a:lnSpc>
            </a:pPr>
            <a:r>
              <a:rPr lang="en-GB" sz="2400" smtClean="0"/>
              <a:t>Motivated employees</a:t>
            </a:r>
          </a:p>
          <a:p>
            <a:pPr eaLnBrk="1" hangingPunct="1">
              <a:lnSpc>
                <a:spcPts val="2300"/>
              </a:lnSpc>
            </a:pPr>
            <a:r>
              <a:rPr lang="en-GB" sz="2400" smtClean="0"/>
              <a:t>Better job security</a:t>
            </a:r>
          </a:p>
          <a:p>
            <a:pPr eaLnBrk="1" hangingPunct="1">
              <a:lnSpc>
                <a:spcPts val="2300"/>
              </a:lnSpc>
            </a:pPr>
            <a:r>
              <a:rPr lang="en-GB" sz="2400" smtClean="0"/>
              <a:t>Less employee supervision required</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Examples of ready-to-eat foods</a:t>
            </a:r>
          </a:p>
        </p:txBody>
      </p:sp>
      <p:sp>
        <p:nvSpPr>
          <p:cNvPr id="45060" name="Rectangle 3"/>
          <p:cNvSpPr>
            <a:spLocks noGrp="1" noChangeArrowheads="1"/>
          </p:cNvSpPr>
          <p:nvPr>
            <p:ph type="body" idx="4294967295"/>
          </p:nvPr>
        </p:nvSpPr>
        <p:spPr>
          <a:xfrm>
            <a:off x="719138" y="1798638"/>
            <a:ext cx="8229600" cy="4525962"/>
          </a:xfrm>
        </p:spPr>
        <p:txBody>
          <a:bodyPr/>
          <a:lstStyle/>
          <a:p>
            <a:pPr eaLnBrk="1" hangingPunct="1"/>
            <a:r>
              <a:rPr lang="en-GB" sz="2400" smtClean="0"/>
              <a:t>Raw, washed fruit</a:t>
            </a:r>
          </a:p>
          <a:p>
            <a:pPr eaLnBrk="1" hangingPunct="1"/>
            <a:r>
              <a:rPr lang="en-GB" sz="2400" smtClean="0"/>
              <a:t>Prepared salad vegetables</a:t>
            </a:r>
          </a:p>
          <a:p>
            <a:pPr eaLnBrk="1" hangingPunct="1"/>
            <a:r>
              <a:rPr lang="en-GB" sz="2400" smtClean="0"/>
              <a:t>Delicatessen products</a:t>
            </a:r>
          </a:p>
          <a:p>
            <a:pPr eaLnBrk="1" hangingPunct="1"/>
            <a:r>
              <a:rPr lang="en-GB" sz="2400" smtClean="0"/>
              <a:t>Cooked foods</a:t>
            </a:r>
            <a:br>
              <a:rPr lang="en-GB" sz="2400" smtClean="0"/>
            </a:br>
            <a:endParaRPr lang="en-GB" sz="190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idx="4294967295"/>
          </p:nvPr>
        </p:nvSpPr>
        <p:spPr>
          <a:xfrm>
            <a:off x="719138" y="719138"/>
            <a:ext cx="8305800" cy="641350"/>
          </a:xfrm>
        </p:spPr>
        <p:txBody>
          <a:bodyPr/>
          <a:lstStyle/>
          <a:p>
            <a:pPr eaLnBrk="1" hangingPunct="1"/>
            <a:r>
              <a:rPr lang="en-GB" sz="3600" smtClean="0"/>
              <a:t>Bacterial multiplication</a:t>
            </a:r>
          </a:p>
        </p:txBody>
      </p:sp>
      <p:sp>
        <p:nvSpPr>
          <p:cNvPr id="46084" name="Rectangle 3"/>
          <p:cNvSpPr>
            <a:spLocks noGrp="1" noChangeArrowheads="1"/>
          </p:cNvSpPr>
          <p:nvPr>
            <p:ph type="body" idx="4294967295"/>
          </p:nvPr>
        </p:nvSpPr>
        <p:spPr>
          <a:xfrm>
            <a:off x="719138" y="1798638"/>
            <a:ext cx="8229600" cy="4525962"/>
          </a:xfrm>
        </p:spPr>
        <p:txBody>
          <a:bodyPr/>
          <a:lstStyle/>
          <a:p>
            <a:pPr eaLnBrk="1" hangingPunct="1">
              <a:buFontTx/>
              <a:buNone/>
            </a:pPr>
            <a:r>
              <a:rPr lang="en-GB" sz="2400" dirty="0" smtClean="0"/>
              <a:t>Conditions needed: </a:t>
            </a:r>
          </a:p>
          <a:p>
            <a:pPr eaLnBrk="1" hangingPunct="1">
              <a:buFontTx/>
              <a:buNone/>
            </a:pPr>
            <a:endParaRPr lang="en-GB" sz="2400" dirty="0" smtClean="0"/>
          </a:p>
          <a:p>
            <a:pPr eaLnBrk="1" hangingPunct="1">
              <a:lnSpc>
                <a:spcPct val="110000"/>
              </a:lnSpc>
              <a:buFontTx/>
              <a:buNone/>
            </a:pPr>
            <a:r>
              <a:rPr lang="en-GB" sz="2400" dirty="0" smtClean="0"/>
              <a:t>	</a:t>
            </a:r>
            <a:r>
              <a:rPr lang="en-GB" sz="2400" b="1" dirty="0" smtClean="0"/>
              <a:t>F</a:t>
            </a:r>
            <a:r>
              <a:rPr lang="en-GB" sz="2400" dirty="0" smtClean="0"/>
              <a:t>    	  –	food</a:t>
            </a:r>
            <a:br>
              <a:rPr lang="en-GB" sz="2400" dirty="0" smtClean="0"/>
            </a:br>
            <a:r>
              <a:rPr lang="en-GB" sz="2400" b="1" dirty="0" smtClean="0"/>
              <a:t>A</a:t>
            </a:r>
            <a:r>
              <a:rPr lang="en-GB" sz="2400" dirty="0" smtClean="0"/>
              <a:t>	  –	acidity/alkalinity</a:t>
            </a:r>
            <a:br>
              <a:rPr lang="en-GB" sz="2400" dirty="0" smtClean="0"/>
            </a:br>
            <a:r>
              <a:rPr lang="en-GB" sz="2400" b="1" dirty="0" smtClean="0"/>
              <a:t>T</a:t>
            </a:r>
            <a:r>
              <a:rPr lang="en-GB" sz="2400" dirty="0" smtClean="0"/>
              <a:t>	  –	temperature</a:t>
            </a:r>
            <a:br>
              <a:rPr lang="en-GB" sz="2400" dirty="0" smtClean="0"/>
            </a:br>
            <a:r>
              <a:rPr lang="en-GB" sz="2400" b="1" dirty="0" smtClean="0"/>
              <a:t>T</a:t>
            </a:r>
            <a:r>
              <a:rPr lang="en-GB" sz="2400" dirty="0" smtClean="0"/>
              <a:t>	  –	time</a:t>
            </a:r>
            <a:br>
              <a:rPr lang="en-GB" sz="2400" dirty="0" smtClean="0"/>
            </a:br>
            <a:r>
              <a:rPr lang="en-GB" sz="2400" b="1" dirty="0" smtClean="0"/>
              <a:t>O</a:t>
            </a:r>
            <a:r>
              <a:rPr lang="en-GB" sz="2400" dirty="0" smtClean="0"/>
              <a:t>	  –	oxygen</a:t>
            </a:r>
            <a:br>
              <a:rPr lang="en-GB" sz="2400" dirty="0" smtClean="0"/>
            </a:br>
            <a:r>
              <a:rPr lang="en-GB" sz="2400" b="1" dirty="0" smtClean="0"/>
              <a:t>M</a:t>
            </a:r>
            <a:r>
              <a:rPr lang="en-GB" sz="2400" dirty="0" smtClean="0"/>
              <a:t>	  –	moisture</a:t>
            </a:r>
            <a:br>
              <a:rPr lang="en-GB" sz="2400" dirty="0" smtClean="0"/>
            </a:br>
            <a:endParaRPr lang="en-GB" sz="2400" dirty="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idx="4294967295"/>
          </p:nvPr>
        </p:nvSpPr>
        <p:spPr>
          <a:xfrm>
            <a:off x="719138" y="719138"/>
            <a:ext cx="8229600" cy="701675"/>
          </a:xfrm>
        </p:spPr>
        <p:txBody>
          <a:bodyPr/>
          <a:lstStyle/>
          <a:p>
            <a:pPr eaLnBrk="1" hangingPunct="1"/>
            <a:r>
              <a:rPr lang="en-GB" smtClean="0"/>
              <a:t>Bacterial growth curve</a:t>
            </a:r>
          </a:p>
        </p:txBody>
      </p:sp>
      <p:pic>
        <p:nvPicPr>
          <p:cNvPr id="47108" name="Picture 7" descr="BacGrowtCurve.tif                                              0002007BMacintosh HD                   B191BFFC:"/>
          <p:cNvPicPr>
            <a:picLocks noGrp="1" noChangeAspect="1" noChangeArrowheads="1"/>
          </p:cNvPicPr>
          <p:nvPr>
            <p:ph idx="4294967295"/>
          </p:nvPr>
        </p:nvPicPr>
        <p:blipFill>
          <a:blip r:embed="rId3"/>
          <a:srcRect l="424" t="687" r="1271" b="687"/>
          <a:stretch>
            <a:fillRect/>
          </a:stretch>
        </p:blipFill>
        <p:spPr>
          <a:xfrm>
            <a:off x="1143000" y="1666875"/>
            <a:ext cx="6786563" cy="4071938"/>
          </a:xfrm>
        </p:spPr>
      </p:pic>
      <p:sp>
        <p:nvSpPr>
          <p:cNvPr id="47109" name="Text Box 9"/>
          <p:cNvSpPr txBox="1">
            <a:spLocks noChangeArrowheads="1"/>
          </p:cNvSpPr>
          <p:nvPr/>
        </p:nvSpPr>
        <p:spPr bwMode="auto">
          <a:xfrm>
            <a:off x="3924300" y="5715000"/>
            <a:ext cx="1295400" cy="304800"/>
          </a:xfrm>
          <a:prstGeom prst="rect">
            <a:avLst/>
          </a:prstGeom>
          <a:noFill/>
          <a:ln w="9525">
            <a:noFill/>
            <a:miter lim="800000"/>
            <a:headEnd/>
            <a:tailEnd/>
          </a:ln>
        </p:spPr>
        <p:txBody>
          <a:bodyPr>
            <a:spAutoFit/>
          </a:bodyPr>
          <a:lstStyle/>
          <a:p>
            <a:r>
              <a:rPr lang="en-GB" sz="1400" b="1"/>
              <a:t>Time/hours</a:t>
            </a:r>
          </a:p>
        </p:txBody>
      </p:sp>
      <p:sp>
        <p:nvSpPr>
          <p:cNvPr id="47110" name="Text Box 10"/>
          <p:cNvSpPr txBox="1">
            <a:spLocks noChangeArrowheads="1"/>
          </p:cNvSpPr>
          <p:nvPr/>
        </p:nvSpPr>
        <p:spPr bwMode="auto">
          <a:xfrm rot="10800000">
            <a:off x="782638" y="2998788"/>
            <a:ext cx="396875" cy="2660650"/>
          </a:xfrm>
          <a:prstGeom prst="rect">
            <a:avLst/>
          </a:prstGeom>
          <a:noFill/>
          <a:ln w="9525">
            <a:noFill/>
            <a:miter lim="800000"/>
            <a:headEnd/>
            <a:tailEnd/>
          </a:ln>
        </p:spPr>
        <p:txBody>
          <a:bodyPr vert="eaVert" wrap="none">
            <a:spAutoFit/>
          </a:bodyPr>
          <a:lstStyle/>
          <a:p>
            <a:pPr algn="ctr"/>
            <a:r>
              <a:rPr lang="en-GB" sz="1400" b="1"/>
              <a:t>Log numbers of bacterial cells</a:t>
            </a:r>
          </a:p>
        </p:txBody>
      </p:sp>
      <p:sp>
        <p:nvSpPr>
          <p:cNvPr id="47111" name="Rectangle 7"/>
          <p:cNvSpPr>
            <a:spLocks noChangeArrowheads="1"/>
          </p:cNvSpPr>
          <p:nvPr/>
        </p:nvSpPr>
        <p:spPr bwMode="auto">
          <a:xfrm>
            <a:off x="1143000" y="1428750"/>
            <a:ext cx="979488" cy="274638"/>
          </a:xfrm>
          <a:prstGeom prst="rect">
            <a:avLst/>
          </a:prstGeom>
          <a:noFill/>
          <a:ln w="9525">
            <a:noFill/>
            <a:miter lim="800000"/>
            <a:headEnd/>
            <a:tailEnd/>
          </a:ln>
        </p:spPr>
        <p:txBody>
          <a:bodyPr wrap="none">
            <a:spAutoFit/>
          </a:bodyPr>
          <a:lstStyle/>
          <a:p>
            <a:r>
              <a:rPr lang="en-GB" sz="1200" b="1"/>
              <a:t>Lag phase </a:t>
            </a:r>
            <a:endParaRPr lang="en-US" sz="1200"/>
          </a:p>
        </p:txBody>
      </p:sp>
      <p:sp>
        <p:nvSpPr>
          <p:cNvPr id="47112" name="Rectangle 8"/>
          <p:cNvSpPr>
            <a:spLocks noChangeArrowheads="1"/>
          </p:cNvSpPr>
          <p:nvPr/>
        </p:nvSpPr>
        <p:spPr bwMode="auto">
          <a:xfrm>
            <a:off x="2214563" y="1428750"/>
            <a:ext cx="946150" cy="274638"/>
          </a:xfrm>
          <a:prstGeom prst="rect">
            <a:avLst/>
          </a:prstGeom>
          <a:noFill/>
          <a:ln w="9525">
            <a:noFill/>
            <a:miter lim="800000"/>
            <a:headEnd/>
            <a:tailEnd/>
          </a:ln>
        </p:spPr>
        <p:txBody>
          <a:bodyPr wrap="none">
            <a:spAutoFit/>
          </a:bodyPr>
          <a:lstStyle/>
          <a:p>
            <a:r>
              <a:rPr lang="en-GB" sz="1200" b="1"/>
              <a:t>Log phase</a:t>
            </a:r>
            <a:endParaRPr lang="en-US" sz="1200"/>
          </a:p>
        </p:txBody>
      </p:sp>
      <p:sp>
        <p:nvSpPr>
          <p:cNvPr id="47113" name="Rectangle 9"/>
          <p:cNvSpPr>
            <a:spLocks noChangeArrowheads="1"/>
          </p:cNvSpPr>
          <p:nvPr/>
        </p:nvSpPr>
        <p:spPr bwMode="auto">
          <a:xfrm>
            <a:off x="4357688" y="1428750"/>
            <a:ext cx="1412875" cy="274638"/>
          </a:xfrm>
          <a:prstGeom prst="rect">
            <a:avLst/>
          </a:prstGeom>
          <a:noFill/>
          <a:ln w="9525">
            <a:noFill/>
            <a:miter lim="800000"/>
            <a:headEnd/>
            <a:tailEnd/>
          </a:ln>
        </p:spPr>
        <p:txBody>
          <a:bodyPr wrap="none">
            <a:spAutoFit/>
          </a:bodyPr>
          <a:lstStyle/>
          <a:p>
            <a:r>
              <a:rPr lang="en-GB" sz="1200" b="1"/>
              <a:t>Stationary phase</a:t>
            </a:r>
            <a:endParaRPr lang="en-US" sz="1200"/>
          </a:p>
        </p:txBody>
      </p:sp>
      <p:sp>
        <p:nvSpPr>
          <p:cNvPr id="47114" name="Rectangle 10"/>
          <p:cNvSpPr>
            <a:spLocks noChangeArrowheads="1"/>
          </p:cNvSpPr>
          <p:nvPr/>
        </p:nvSpPr>
        <p:spPr bwMode="auto">
          <a:xfrm>
            <a:off x="6858000" y="1428750"/>
            <a:ext cx="1209675" cy="274638"/>
          </a:xfrm>
          <a:prstGeom prst="rect">
            <a:avLst/>
          </a:prstGeom>
          <a:noFill/>
          <a:ln w="9525">
            <a:noFill/>
            <a:miter lim="800000"/>
            <a:headEnd/>
            <a:tailEnd/>
          </a:ln>
        </p:spPr>
        <p:txBody>
          <a:bodyPr wrap="none">
            <a:spAutoFit/>
          </a:bodyPr>
          <a:lstStyle/>
          <a:p>
            <a:r>
              <a:rPr lang="en-GB" sz="1200" b="1"/>
              <a:t>Decline phase</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The danger zone</a:t>
            </a:r>
            <a:endParaRPr lang="en-GB" smtClean="0"/>
          </a:p>
        </p:txBody>
      </p:sp>
      <p:pic>
        <p:nvPicPr>
          <p:cNvPr id="48132" name="Picture 6" descr="Slide 23.tif                                                   0002007BMacintosh HD                   B191BFFC:"/>
          <p:cNvPicPr>
            <a:picLocks noGrp="1" noChangeAspect="1" noChangeArrowheads="1"/>
          </p:cNvPicPr>
          <p:nvPr>
            <p:ph idx="4294967295"/>
          </p:nvPr>
        </p:nvPicPr>
        <p:blipFill>
          <a:blip r:embed="rId3"/>
          <a:srcRect/>
          <a:stretch>
            <a:fillRect/>
          </a:stretch>
        </p:blipFill>
        <p:spPr>
          <a:xfrm>
            <a:off x="685800" y="2397125"/>
            <a:ext cx="8153400" cy="1717675"/>
          </a:xfrm>
        </p:spPr>
      </p:pic>
      <p:sp>
        <p:nvSpPr>
          <p:cNvPr id="48133" name="Text Box 9"/>
          <p:cNvSpPr txBox="1">
            <a:spLocks noChangeArrowheads="1"/>
          </p:cNvSpPr>
          <p:nvPr/>
        </p:nvSpPr>
        <p:spPr bwMode="auto">
          <a:xfrm>
            <a:off x="4860925" y="4214813"/>
            <a:ext cx="750888" cy="825500"/>
          </a:xfrm>
          <a:prstGeom prst="rect">
            <a:avLst/>
          </a:prstGeom>
          <a:noFill/>
          <a:ln w="9525">
            <a:noFill/>
            <a:miter lim="800000"/>
            <a:headEnd/>
            <a:tailEnd/>
          </a:ln>
        </p:spPr>
        <p:txBody>
          <a:bodyPr wrap="none">
            <a:spAutoFit/>
          </a:bodyPr>
          <a:lstStyle/>
          <a:p>
            <a:pPr algn="ctr"/>
            <a:r>
              <a:rPr lang="en-GB" sz="1600">
                <a:solidFill>
                  <a:srgbClr val="FF0000"/>
                </a:solidFill>
              </a:rPr>
              <a:t>5°C</a:t>
            </a:r>
          </a:p>
          <a:p>
            <a:pPr algn="ctr"/>
            <a:r>
              <a:rPr lang="en-GB" sz="1600">
                <a:solidFill>
                  <a:srgbClr val="FF0000"/>
                </a:solidFill>
              </a:rPr>
              <a:t>(41°F)</a:t>
            </a:r>
          </a:p>
          <a:p>
            <a:pPr algn="ctr"/>
            <a:r>
              <a:rPr lang="en-GB" sz="1600" b="1">
                <a:solidFill>
                  <a:schemeClr val="bg1"/>
                </a:solidFill>
              </a:rPr>
              <a:t>(</a:t>
            </a:r>
            <a:r>
              <a:rPr lang="en-GB" sz="1600">
                <a:solidFill>
                  <a:schemeClr val="bg1"/>
                </a:solidFill>
              </a:rPr>
              <a:t>41°F)</a:t>
            </a:r>
            <a:endParaRPr lang="en-GB">
              <a:solidFill>
                <a:schemeClr val="bg1"/>
              </a:solidFill>
              <a:latin typeface="Times" pitchFamily="-90" charset="0"/>
            </a:endParaRPr>
          </a:p>
        </p:txBody>
      </p:sp>
      <p:sp>
        <p:nvSpPr>
          <p:cNvPr id="48134" name="Text Box 10"/>
          <p:cNvSpPr txBox="1">
            <a:spLocks noChangeArrowheads="1"/>
          </p:cNvSpPr>
          <p:nvPr/>
        </p:nvSpPr>
        <p:spPr bwMode="auto">
          <a:xfrm>
            <a:off x="7572375" y="4214813"/>
            <a:ext cx="1190625" cy="825500"/>
          </a:xfrm>
          <a:prstGeom prst="rect">
            <a:avLst/>
          </a:prstGeom>
          <a:noFill/>
          <a:ln w="9525">
            <a:noFill/>
            <a:miter lim="800000"/>
            <a:headEnd/>
            <a:tailEnd/>
          </a:ln>
        </p:spPr>
        <p:txBody>
          <a:bodyPr>
            <a:spAutoFit/>
          </a:bodyPr>
          <a:lstStyle/>
          <a:p>
            <a:pPr algn="ctr"/>
            <a:r>
              <a:rPr lang="en-GB" sz="1600" dirty="0">
                <a:solidFill>
                  <a:srgbClr val="FF0000"/>
                </a:solidFill>
              </a:rPr>
              <a:t>-18°C</a:t>
            </a:r>
          </a:p>
          <a:p>
            <a:pPr algn="ctr"/>
            <a:r>
              <a:rPr lang="en-GB" sz="1600" dirty="0">
                <a:solidFill>
                  <a:srgbClr val="FF0000"/>
                </a:solidFill>
              </a:rPr>
              <a:t>(0°F)</a:t>
            </a:r>
          </a:p>
          <a:p>
            <a:pPr algn="ctr"/>
            <a:r>
              <a:rPr lang="en-GB" sz="1600" dirty="0">
                <a:solidFill>
                  <a:schemeClr val="bg1"/>
                </a:solidFill>
              </a:rPr>
              <a:t>C</a:t>
            </a:r>
            <a:endParaRPr lang="en-GB" dirty="0">
              <a:solidFill>
                <a:schemeClr val="bg1"/>
              </a:solidFill>
              <a:latin typeface="Times" pitchFamily="-90" charset="0"/>
            </a:endParaRPr>
          </a:p>
        </p:txBody>
      </p:sp>
      <p:sp>
        <p:nvSpPr>
          <p:cNvPr id="48135" name="Text Box 11"/>
          <p:cNvSpPr txBox="1">
            <a:spLocks noChangeArrowheads="1"/>
          </p:cNvSpPr>
          <p:nvPr/>
        </p:nvSpPr>
        <p:spPr bwMode="auto">
          <a:xfrm>
            <a:off x="2786063" y="3500438"/>
            <a:ext cx="2143125" cy="366712"/>
          </a:xfrm>
          <a:prstGeom prst="rect">
            <a:avLst/>
          </a:prstGeom>
          <a:noFill/>
          <a:ln w="9525">
            <a:noFill/>
            <a:miter lim="800000"/>
            <a:headEnd/>
            <a:tailEnd/>
          </a:ln>
        </p:spPr>
        <p:txBody>
          <a:bodyPr>
            <a:spAutoFit/>
          </a:bodyPr>
          <a:lstStyle/>
          <a:p>
            <a:pPr algn="ctr"/>
            <a:r>
              <a:rPr lang="en-GB" sz="1800">
                <a:solidFill>
                  <a:srgbClr val="FF0000"/>
                </a:solidFill>
              </a:rPr>
              <a:t>danger zone</a:t>
            </a:r>
          </a:p>
        </p:txBody>
      </p:sp>
      <p:sp>
        <p:nvSpPr>
          <p:cNvPr id="48136" name="Rectangle 9"/>
          <p:cNvSpPr>
            <a:spLocks noChangeArrowheads="1"/>
          </p:cNvSpPr>
          <p:nvPr/>
        </p:nvSpPr>
        <p:spPr bwMode="auto">
          <a:xfrm>
            <a:off x="3429000" y="4214813"/>
            <a:ext cx="928688" cy="1190625"/>
          </a:xfrm>
          <a:prstGeom prst="rect">
            <a:avLst/>
          </a:prstGeom>
          <a:noFill/>
          <a:ln w="9525">
            <a:noFill/>
            <a:miter lim="800000"/>
            <a:headEnd/>
            <a:tailEnd/>
          </a:ln>
        </p:spPr>
        <p:txBody>
          <a:bodyPr>
            <a:spAutoFit/>
          </a:bodyPr>
          <a:lstStyle/>
          <a:p>
            <a:pPr algn="ctr"/>
            <a:r>
              <a:rPr lang="en-GB" sz="1600" dirty="0">
                <a:solidFill>
                  <a:srgbClr val="FF0000"/>
                </a:solidFill>
              </a:rPr>
              <a:t>37°C</a:t>
            </a:r>
          </a:p>
          <a:p>
            <a:pPr algn="ctr"/>
            <a:r>
              <a:rPr lang="en-GB" sz="1600" dirty="0" smtClean="0">
                <a:solidFill>
                  <a:srgbClr val="FF0000"/>
                </a:solidFill>
              </a:rPr>
              <a:t>(98.6°F</a:t>
            </a:r>
            <a:r>
              <a:rPr lang="en-GB" sz="1600" dirty="0">
                <a:solidFill>
                  <a:srgbClr val="FF0000"/>
                </a:solidFill>
              </a:rPr>
              <a:t>)</a:t>
            </a:r>
          </a:p>
          <a:p>
            <a:pPr algn="ctr"/>
            <a:endParaRPr lang="en-GB" sz="1600" dirty="0">
              <a:solidFill>
                <a:srgbClr val="FF0000"/>
              </a:solidFill>
            </a:endParaRPr>
          </a:p>
          <a:p>
            <a:pPr algn="ctr"/>
            <a:endParaRPr lang="en-US" dirty="0">
              <a:solidFill>
                <a:srgbClr val="FF0000"/>
              </a:solidFill>
            </a:endParaRPr>
          </a:p>
        </p:txBody>
      </p:sp>
      <p:sp>
        <p:nvSpPr>
          <p:cNvPr id="48137" name="Rectangle 10"/>
          <p:cNvSpPr>
            <a:spLocks noChangeArrowheads="1"/>
          </p:cNvSpPr>
          <p:nvPr/>
        </p:nvSpPr>
        <p:spPr bwMode="auto">
          <a:xfrm>
            <a:off x="1928813" y="4214813"/>
            <a:ext cx="1071562" cy="581025"/>
          </a:xfrm>
          <a:prstGeom prst="rect">
            <a:avLst/>
          </a:prstGeom>
          <a:noFill/>
          <a:ln w="9525">
            <a:noFill/>
            <a:miter lim="800000"/>
            <a:headEnd/>
            <a:tailEnd/>
          </a:ln>
        </p:spPr>
        <p:txBody>
          <a:bodyPr>
            <a:spAutoFit/>
          </a:bodyPr>
          <a:lstStyle/>
          <a:p>
            <a:pPr algn="ctr"/>
            <a:r>
              <a:rPr lang="en-GB" sz="1600" dirty="0">
                <a:solidFill>
                  <a:srgbClr val="FF0000"/>
                </a:solidFill>
              </a:rPr>
              <a:t>57°C</a:t>
            </a:r>
          </a:p>
          <a:p>
            <a:pPr algn="ctr"/>
            <a:r>
              <a:rPr lang="en-GB" sz="1600" dirty="0">
                <a:solidFill>
                  <a:srgbClr val="FF0000"/>
                </a:solidFill>
              </a:rPr>
              <a:t>(</a:t>
            </a:r>
            <a:r>
              <a:rPr lang="en-GB" sz="1600" dirty="0" smtClean="0">
                <a:solidFill>
                  <a:srgbClr val="FF0000"/>
                </a:solidFill>
              </a:rPr>
              <a:t>135°F)</a:t>
            </a:r>
            <a:endParaRPr lang="en-US" sz="1600" dirty="0">
              <a:solidFill>
                <a:srgbClr val="FF0000"/>
              </a:solidFil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idx="4294967295"/>
          </p:nvPr>
        </p:nvSpPr>
        <p:spPr>
          <a:xfrm>
            <a:off x="719138" y="719138"/>
            <a:ext cx="8382000" cy="728662"/>
          </a:xfrm>
        </p:spPr>
        <p:txBody>
          <a:bodyPr/>
          <a:lstStyle/>
          <a:p>
            <a:pPr eaLnBrk="1" hangingPunct="1"/>
            <a:r>
              <a:rPr lang="en-GB" sz="3600" dirty="0" smtClean="0"/>
              <a:t>Time-temperature control: general rules</a:t>
            </a:r>
            <a:endParaRPr lang="en-GB" dirty="0" smtClean="0"/>
          </a:p>
        </p:txBody>
      </p:sp>
      <p:sp>
        <p:nvSpPr>
          <p:cNvPr id="49156" name="Rectangle 3"/>
          <p:cNvSpPr>
            <a:spLocks noGrp="1" noChangeArrowheads="1"/>
          </p:cNvSpPr>
          <p:nvPr>
            <p:ph type="body" idx="4294967295"/>
          </p:nvPr>
        </p:nvSpPr>
        <p:spPr>
          <a:xfrm>
            <a:off x="719138" y="1798638"/>
            <a:ext cx="8229600" cy="4525962"/>
          </a:xfrm>
        </p:spPr>
        <p:txBody>
          <a:bodyPr/>
          <a:lstStyle/>
          <a:p>
            <a:pPr eaLnBrk="1" hangingPunct="1"/>
            <a:r>
              <a:rPr lang="en-GB" sz="2400" smtClean="0"/>
              <a:t>Keep hot food hot</a:t>
            </a:r>
          </a:p>
          <a:p>
            <a:pPr eaLnBrk="1" hangingPunct="1"/>
            <a:r>
              <a:rPr lang="en-GB" sz="2400" smtClean="0"/>
              <a:t>Keep cold food cold</a:t>
            </a:r>
          </a:p>
          <a:p>
            <a:pPr eaLnBrk="1" hangingPunct="1"/>
            <a:r>
              <a:rPr lang="en-GB" sz="2400" smtClean="0"/>
              <a:t>Keep frozen food frozen</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Temperature abuse</a:t>
            </a:r>
            <a:endParaRPr lang="en-GB" smtClean="0"/>
          </a:p>
        </p:txBody>
      </p:sp>
      <p:sp>
        <p:nvSpPr>
          <p:cNvPr id="50180" name="Rectangle 3"/>
          <p:cNvSpPr>
            <a:spLocks noGrp="1" noChangeArrowheads="1"/>
          </p:cNvSpPr>
          <p:nvPr>
            <p:ph type="body" idx="4294967295"/>
          </p:nvPr>
        </p:nvSpPr>
        <p:spPr>
          <a:xfrm>
            <a:off x="719138" y="1798638"/>
            <a:ext cx="8001000" cy="4114800"/>
          </a:xfrm>
        </p:spPr>
        <p:txBody>
          <a:bodyPr/>
          <a:lstStyle/>
          <a:p>
            <a:pPr eaLnBrk="1" hangingPunct="1"/>
            <a:r>
              <a:rPr lang="en-GB" sz="2400" dirty="0" smtClean="0"/>
              <a:t>Improper holding temperatures</a:t>
            </a:r>
            <a:endParaRPr lang="en-GB" sz="3300" dirty="0" smtClean="0"/>
          </a:p>
          <a:p>
            <a:pPr lvl="1" eaLnBrk="1" hangingPunct="1"/>
            <a:r>
              <a:rPr lang="en-GB" sz="2000" dirty="0" smtClean="0"/>
              <a:t>preparing food too soon before serving and leaving it at a danger zone temperature</a:t>
            </a:r>
          </a:p>
          <a:p>
            <a:pPr lvl="1" eaLnBrk="1" hangingPunct="1"/>
            <a:r>
              <a:rPr lang="en-GB" sz="2000" dirty="0" smtClean="0"/>
              <a:t>holding hot food at a warm, not hot, temperature</a:t>
            </a:r>
          </a:p>
          <a:p>
            <a:pPr lvl="1" eaLnBrk="1" hangingPunct="1"/>
            <a:r>
              <a:rPr lang="en-GB" sz="2000" dirty="0" smtClean="0"/>
              <a:t>inadequate reheating – not hot enough (at core) for long enough</a:t>
            </a:r>
          </a:p>
          <a:p>
            <a:pPr eaLnBrk="1" hangingPunct="1">
              <a:spcBef>
                <a:spcPts val="480"/>
              </a:spcBef>
            </a:pPr>
            <a:r>
              <a:rPr lang="en-GB" sz="2400" dirty="0" smtClean="0"/>
              <a:t>Inadequate cooking </a:t>
            </a:r>
          </a:p>
          <a:p>
            <a:pPr lvl="1" eaLnBrk="1" hangingPunct="1"/>
            <a:r>
              <a:rPr lang="en-GB" sz="2000" dirty="0" smtClean="0"/>
              <a:t>not hot enough (at core) for long enough</a:t>
            </a:r>
          </a:p>
          <a:p>
            <a:pPr eaLnBrk="1" hangingPunct="1">
              <a:spcBef>
                <a:spcPts val="480"/>
              </a:spcBef>
            </a:pPr>
            <a:r>
              <a:rPr lang="en-GB" sz="2400" dirty="0" smtClean="0"/>
              <a:t>Inadequate cooling </a:t>
            </a:r>
          </a:p>
          <a:p>
            <a:pPr lvl="1" eaLnBrk="1" hangingPunct="1"/>
            <a:r>
              <a:rPr lang="en-GB" sz="2000" dirty="0" smtClean="0"/>
              <a:t>warm for too long</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5" descr="bacteria hurdle RGB.tif                                        0002007BMacintosh HD                   B191BFFC:"/>
          <p:cNvPicPr>
            <a:picLocks noGrp="1" noChangeAspect="1" noChangeArrowheads="1"/>
          </p:cNvPicPr>
          <p:nvPr>
            <p:ph idx="4294967295"/>
          </p:nvPr>
        </p:nvPicPr>
        <p:blipFill>
          <a:blip r:embed="rId3"/>
          <a:srcRect l="800" r="1999"/>
          <a:stretch>
            <a:fillRect/>
          </a:stretch>
        </p:blipFill>
        <p:spPr>
          <a:xfrm>
            <a:off x="460375" y="1066800"/>
            <a:ext cx="8223250" cy="4271963"/>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Physical hazards</a:t>
            </a:r>
          </a:p>
        </p:txBody>
      </p:sp>
      <p:sp>
        <p:nvSpPr>
          <p:cNvPr id="52228" name="Rectangle 3"/>
          <p:cNvSpPr>
            <a:spLocks noGrp="1" noChangeArrowheads="1"/>
          </p:cNvSpPr>
          <p:nvPr>
            <p:ph type="body" idx="4294967295"/>
          </p:nvPr>
        </p:nvSpPr>
        <p:spPr>
          <a:xfrm>
            <a:off x="719138" y="1798638"/>
            <a:ext cx="8229600" cy="4525962"/>
          </a:xfrm>
        </p:spPr>
        <p:txBody>
          <a:bodyPr/>
          <a:lstStyle/>
          <a:p>
            <a:pPr eaLnBrk="1" hangingPunct="1"/>
            <a:r>
              <a:rPr lang="en-GB" sz="2400" smtClean="0"/>
              <a:t>Natural part of a raw food that the consumer may expect you to remove </a:t>
            </a:r>
          </a:p>
          <a:p>
            <a:pPr lvl="1" eaLnBrk="1" hangingPunct="1"/>
            <a:r>
              <a:rPr lang="en-GB" sz="2000" smtClean="0"/>
              <a:t>for example: leaves, twigs, shell, scales, feathers, pips, pits, seeds, stones or bone</a:t>
            </a:r>
            <a:endParaRPr lang="en-GB" smtClean="0"/>
          </a:p>
          <a:p>
            <a:pPr eaLnBrk="1" hangingPunct="1"/>
            <a:r>
              <a:rPr lang="en-GB" sz="2400" smtClean="0"/>
              <a:t>Accidentally added </a:t>
            </a:r>
          </a:p>
          <a:p>
            <a:pPr lvl="1" eaLnBrk="1" hangingPunct="1"/>
            <a:r>
              <a:rPr lang="en-GB" sz="2000" smtClean="0"/>
              <a:t>for example: hair, fingernails, dressings, pens, cigarettes, nuts, bolts, screws, staples, pest nesting material and feces</a:t>
            </a:r>
            <a:endParaRPr lang="en-GB"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idx="4294967295"/>
          </p:nvPr>
        </p:nvSpPr>
        <p:spPr>
          <a:xfrm>
            <a:off x="719138" y="719138"/>
            <a:ext cx="8077200" cy="641350"/>
          </a:xfrm>
        </p:spPr>
        <p:txBody>
          <a:bodyPr/>
          <a:lstStyle/>
          <a:p>
            <a:pPr eaLnBrk="1" hangingPunct="1"/>
            <a:r>
              <a:rPr lang="en-GB" sz="3600" smtClean="0"/>
              <a:t>Common sources of physical hazards</a:t>
            </a:r>
          </a:p>
        </p:txBody>
      </p:sp>
      <p:sp>
        <p:nvSpPr>
          <p:cNvPr id="53252" name="Rectangle 3"/>
          <p:cNvSpPr>
            <a:spLocks noGrp="1" noChangeArrowheads="1"/>
          </p:cNvSpPr>
          <p:nvPr>
            <p:ph type="body" idx="4294967295"/>
          </p:nvPr>
        </p:nvSpPr>
        <p:spPr>
          <a:xfrm>
            <a:off x="719138" y="1798638"/>
            <a:ext cx="8229600" cy="4525962"/>
          </a:xfrm>
        </p:spPr>
        <p:txBody>
          <a:bodyPr/>
          <a:lstStyle/>
          <a:p>
            <a:pPr eaLnBrk="1" hangingPunct="1"/>
            <a:r>
              <a:rPr lang="en-GB" sz="2400" smtClean="0"/>
              <a:t>Raw food and the natural environment</a:t>
            </a:r>
          </a:p>
          <a:p>
            <a:pPr eaLnBrk="1" hangingPunct="1"/>
            <a:r>
              <a:rPr lang="en-GB" sz="2400" smtClean="0"/>
              <a:t>People</a:t>
            </a:r>
          </a:p>
          <a:p>
            <a:pPr eaLnBrk="1" hangingPunct="1"/>
            <a:r>
              <a:rPr lang="en-GB" sz="2400" smtClean="0"/>
              <a:t>Packaging</a:t>
            </a:r>
          </a:p>
          <a:p>
            <a:pPr eaLnBrk="1" hangingPunct="1"/>
            <a:r>
              <a:rPr lang="en-GB" sz="2400" smtClean="0"/>
              <a:t>Buildings and equipment</a:t>
            </a:r>
          </a:p>
          <a:p>
            <a:pPr eaLnBrk="1" hangingPunct="1"/>
            <a:r>
              <a:rPr lang="en-GB" sz="2400" smtClean="0"/>
              <a:t>Pests</a:t>
            </a:r>
            <a:endParaRPr lang="en-GB" sz="250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Chemical hazards</a:t>
            </a:r>
          </a:p>
        </p:txBody>
      </p:sp>
      <p:sp>
        <p:nvSpPr>
          <p:cNvPr id="54276" name="Rectangle 3"/>
          <p:cNvSpPr>
            <a:spLocks noGrp="1" noChangeArrowheads="1"/>
          </p:cNvSpPr>
          <p:nvPr>
            <p:ph type="body" idx="4294967295"/>
          </p:nvPr>
        </p:nvSpPr>
        <p:spPr>
          <a:xfrm>
            <a:off x="719138" y="1798638"/>
            <a:ext cx="8229600" cy="4525962"/>
          </a:xfrm>
        </p:spPr>
        <p:txBody>
          <a:bodyPr/>
          <a:lstStyle/>
          <a:p>
            <a:pPr eaLnBrk="1" hangingPunct="1">
              <a:lnSpc>
                <a:spcPct val="90000"/>
              </a:lnSpc>
            </a:pPr>
            <a:r>
              <a:rPr lang="en-GB" sz="2400" smtClean="0"/>
              <a:t>Chemicals in the environment </a:t>
            </a:r>
          </a:p>
          <a:p>
            <a:pPr lvl="1" eaLnBrk="1" hangingPunct="1">
              <a:lnSpc>
                <a:spcPct val="90000"/>
              </a:lnSpc>
            </a:pPr>
            <a:r>
              <a:rPr lang="en-GB" sz="2000" smtClean="0"/>
              <a:t>for example: poisonous metals, by-products of industrial processes</a:t>
            </a:r>
            <a:r>
              <a:rPr lang="en-GB" smtClean="0"/>
              <a:t> </a:t>
            </a:r>
          </a:p>
          <a:p>
            <a:pPr eaLnBrk="1" hangingPunct="1">
              <a:lnSpc>
                <a:spcPct val="90000"/>
              </a:lnSpc>
            </a:pPr>
            <a:r>
              <a:rPr lang="en-GB" sz="2400" smtClean="0"/>
              <a:t>Agricultural and veterinary residues</a:t>
            </a:r>
          </a:p>
          <a:p>
            <a:pPr lvl="1" eaLnBrk="1" hangingPunct="1">
              <a:lnSpc>
                <a:spcPct val="90000"/>
              </a:lnSpc>
            </a:pPr>
            <a:r>
              <a:rPr lang="en-GB" sz="2000" smtClean="0"/>
              <a:t>for example: traces of pesticides, animal antibiotics or animal growth hormones</a:t>
            </a:r>
            <a:endParaRPr lang="en-GB" smtClean="0"/>
          </a:p>
          <a:p>
            <a:pPr eaLnBrk="1" hangingPunct="1">
              <a:lnSpc>
                <a:spcPct val="90000"/>
              </a:lnSpc>
            </a:pPr>
            <a:r>
              <a:rPr lang="en-GB" sz="2400" smtClean="0"/>
              <a:t>Incorrect quantities of additives </a:t>
            </a:r>
          </a:p>
          <a:p>
            <a:pPr lvl="1" eaLnBrk="1" hangingPunct="1">
              <a:lnSpc>
                <a:spcPct val="90000"/>
              </a:lnSpc>
            </a:pPr>
            <a:r>
              <a:rPr lang="en-GB" sz="2000" smtClean="0"/>
              <a:t>for example: flavor enhancers or colorants</a:t>
            </a:r>
            <a:endParaRPr lang="en-GB" smtClean="0"/>
          </a:p>
          <a:p>
            <a:pPr eaLnBrk="1" hangingPunct="1">
              <a:lnSpc>
                <a:spcPct val="90000"/>
              </a:lnSpc>
            </a:pPr>
            <a:r>
              <a:rPr lang="en-GB" sz="2400" smtClean="0"/>
              <a:t>Poor practices in the workplace</a:t>
            </a:r>
          </a:p>
          <a:p>
            <a:pPr lvl="1" eaLnBrk="1" hangingPunct="1">
              <a:lnSpc>
                <a:spcPct val="90000"/>
              </a:lnSpc>
            </a:pPr>
            <a:r>
              <a:rPr lang="en-GB" sz="2000" smtClean="0"/>
              <a:t>for example: careless use of cleaning products or machine lubricants, or contact reactions when food is placed in </a:t>
            </a:r>
            <a:br>
              <a:rPr lang="en-GB" sz="2000" smtClean="0"/>
            </a:br>
            <a:r>
              <a:rPr lang="en-GB" sz="2000" smtClean="0"/>
              <a:t>unsuitable metal containers</a:t>
            </a:r>
            <a:endParaRPr lang="en-GB" smtClean="0"/>
          </a:p>
          <a:p>
            <a:pPr lvl="1" eaLnBrk="1" hangingPunct="1">
              <a:lnSpc>
                <a:spcPct val="90000"/>
              </a:lnSpc>
            </a:pPr>
            <a:endParaRPr lang="en-GB"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idx="4294967295"/>
          </p:nvPr>
        </p:nvSpPr>
        <p:spPr>
          <a:xfrm>
            <a:off x="719138" y="719138"/>
            <a:ext cx="8229600" cy="641350"/>
          </a:xfrm>
        </p:spPr>
        <p:txBody>
          <a:bodyPr/>
          <a:lstStyle/>
          <a:p>
            <a:pPr eaLnBrk="1" hangingPunct="1"/>
            <a:r>
              <a:rPr lang="en-GB" sz="3600" dirty="0" smtClean="0"/>
              <a:t>Costs of poor food safety</a:t>
            </a:r>
          </a:p>
        </p:txBody>
      </p:sp>
      <p:sp>
        <p:nvSpPr>
          <p:cNvPr id="26628" name="Rectangle 3"/>
          <p:cNvSpPr>
            <a:spLocks noGrp="1" noChangeArrowheads="1"/>
          </p:cNvSpPr>
          <p:nvPr>
            <p:ph type="body" idx="4294967295"/>
          </p:nvPr>
        </p:nvSpPr>
        <p:spPr>
          <a:xfrm>
            <a:off x="719138" y="1798638"/>
            <a:ext cx="8077200" cy="4343400"/>
          </a:xfrm>
        </p:spPr>
        <p:txBody>
          <a:bodyPr/>
          <a:lstStyle/>
          <a:p>
            <a:pPr eaLnBrk="1" hangingPunct="1">
              <a:lnSpc>
                <a:spcPts val="2300"/>
              </a:lnSpc>
            </a:pPr>
            <a:r>
              <a:rPr lang="en-GB" sz="2400" dirty="0" smtClean="0"/>
              <a:t>Consumer complaints and loss of custom</a:t>
            </a:r>
          </a:p>
          <a:p>
            <a:pPr eaLnBrk="1" hangingPunct="1">
              <a:lnSpc>
                <a:spcPts val="2300"/>
              </a:lnSpc>
            </a:pPr>
            <a:r>
              <a:rPr lang="en-GB" sz="2400" dirty="0" smtClean="0"/>
              <a:t>Loss of income</a:t>
            </a:r>
          </a:p>
          <a:p>
            <a:pPr eaLnBrk="1" hangingPunct="1">
              <a:lnSpc>
                <a:spcPts val="2300"/>
              </a:lnSpc>
            </a:pPr>
            <a:r>
              <a:rPr lang="en-GB" sz="2400" dirty="0" smtClean="0"/>
              <a:t>Operating costs increase – employee absenteeism, </a:t>
            </a:r>
            <a:br>
              <a:rPr lang="en-GB" sz="2400" dirty="0" smtClean="0"/>
            </a:br>
            <a:r>
              <a:rPr lang="en-GB" sz="2400" dirty="0" smtClean="0"/>
              <a:t>reduced productivity, food wasted</a:t>
            </a:r>
          </a:p>
          <a:p>
            <a:pPr eaLnBrk="1" hangingPunct="1">
              <a:lnSpc>
                <a:spcPts val="2300"/>
              </a:lnSpc>
            </a:pPr>
            <a:r>
              <a:rPr lang="en-GB" sz="2400" dirty="0" smtClean="0"/>
              <a:t>Increased insurance premiums</a:t>
            </a:r>
          </a:p>
          <a:p>
            <a:pPr eaLnBrk="1" hangingPunct="1">
              <a:lnSpc>
                <a:spcPts val="2300"/>
              </a:lnSpc>
            </a:pPr>
            <a:r>
              <a:rPr lang="en-GB" sz="2400" dirty="0" smtClean="0"/>
              <a:t>Lost profit</a:t>
            </a:r>
          </a:p>
          <a:p>
            <a:pPr eaLnBrk="1" hangingPunct="1">
              <a:lnSpc>
                <a:spcPts val="2300"/>
              </a:lnSpc>
            </a:pPr>
            <a:r>
              <a:rPr lang="en-GB" sz="2400" dirty="0" smtClean="0"/>
              <a:t>Court cases and bad publicity</a:t>
            </a:r>
          </a:p>
          <a:p>
            <a:pPr eaLnBrk="1" hangingPunct="1">
              <a:lnSpc>
                <a:spcPts val="2300"/>
              </a:lnSpc>
            </a:pPr>
            <a:r>
              <a:rPr lang="en-GB" sz="2400" dirty="0" smtClean="0"/>
              <a:t>Legal fees and possible lawsuit damages</a:t>
            </a:r>
          </a:p>
          <a:p>
            <a:pPr eaLnBrk="1" hangingPunct="1">
              <a:lnSpc>
                <a:spcPts val="2300"/>
              </a:lnSpc>
            </a:pPr>
            <a:r>
              <a:rPr lang="en-GB" sz="2400" dirty="0" smtClean="0"/>
              <a:t>Personal pain and suffering</a:t>
            </a:r>
          </a:p>
          <a:p>
            <a:pPr eaLnBrk="1" hangingPunct="1">
              <a:lnSpc>
                <a:spcPts val="2300"/>
              </a:lnSpc>
            </a:pPr>
            <a:r>
              <a:rPr lang="en-GB" sz="2400" dirty="0" smtClean="0"/>
              <a:t>Hospitalizations and even death</a:t>
            </a:r>
          </a:p>
          <a:p>
            <a:pPr eaLnBrk="1" hangingPunct="1">
              <a:lnSpc>
                <a:spcPts val="2300"/>
              </a:lnSpc>
            </a:pPr>
            <a:r>
              <a:rPr lang="en-GB" sz="2400" dirty="0" smtClean="0"/>
              <a:t>Possible bad impact on loved-ones</a:t>
            </a:r>
          </a:p>
          <a:p>
            <a:pPr eaLnBrk="1" hangingPunct="1">
              <a:lnSpc>
                <a:spcPts val="2300"/>
              </a:lnSpc>
            </a:pPr>
            <a:r>
              <a:rPr lang="en-GB" sz="2400" dirty="0" smtClean="0"/>
              <a:t>Low employee morale</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9" descr="SandwichShop.tif                                               0001F8F0Macintosh HD                   B191BFFC:"/>
          <p:cNvPicPr preferRelativeResize="0">
            <a:picLocks noGrp="1" noChangeArrowheads="1"/>
          </p:cNvPicPr>
          <p:nvPr>
            <p:ph idx="4294967295"/>
          </p:nvPr>
        </p:nvPicPr>
        <p:blipFill>
          <a:blip r:embed="rId3"/>
          <a:srcRect t="3577"/>
          <a:stretch>
            <a:fillRect/>
          </a:stretch>
        </p:blipFill>
        <p:spPr>
          <a:xfrm>
            <a:off x="2362200" y="381000"/>
            <a:ext cx="4418013" cy="5486400"/>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descr="D:\image47.tif"/>
          <p:cNvPicPr>
            <a:picLocks noGrp="1" noChangeAspect="1" noChangeArrowheads="1"/>
          </p:cNvPicPr>
          <p:nvPr>
            <p:ph idx="4294967295"/>
          </p:nvPr>
        </p:nvPicPr>
        <p:blipFill>
          <a:blip r:embed="rId3"/>
          <a:srcRect/>
          <a:stretch>
            <a:fillRect/>
          </a:stretch>
        </p:blipFill>
        <p:spPr>
          <a:xfrm>
            <a:off x="1616075" y="685800"/>
            <a:ext cx="5911850" cy="5257800"/>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1026"/>
          <p:cNvSpPr>
            <a:spLocks noGrp="1" noChangeArrowheads="1"/>
          </p:cNvSpPr>
          <p:nvPr>
            <p:ph type="title" idx="4294967295"/>
          </p:nvPr>
        </p:nvSpPr>
        <p:spPr>
          <a:xfrm>
            <a:off x="719138" y="719138"/>
            <a:ext cx="8229600" cy="641350"/>
          </a:xfrm>
        </p:spPr>
        <p:txBody>
          <a:bodyPr/>
          <a:lstStyle/>
          <a:p>
            <a:pPr eaLnBrk="1" hangingPunct="1"/>
            <a:r>
              <a:rPr lang="en-GB" sz="3600" smtClean="0"/>
              <a:t>When to wash your hands (1)</a:t>
            </a:r>
          </a:p>
        </p:txBody>
      </p:sp>
      <p:sp>
        <p:nvSpPr>
          <p:cNvPr id="57348" name="Rectangle 1028"/>
          <p:cNvSpPr>
            <a:spLocks noGrp="1" noChangeArrowheads="1"/>
          </p:cNvSpPr>
          <p:nvPr>
            <p:ph type="body" idx="4294967295"/>
          </p:nvPr>
        </p:nvSpPr>
        <p:spPr>
          <a:xfrm>
            <a:off x="719138" y="1798638"/>
            <a:ext cx="8229600" cy="4525962"/>
          </a:xfrm>
        </p:spPr>
        <p:txBody>
          <a:bodyPr/>
          <a:lstStyle/>
          <a:p>
            <a:pPr marL="0" indent="0" eaLnBrk="1" hangingPunct="1">
              <a:buNone/>
            </a:pPr>
            <a:r>
              <a:rPr lang="en-GB" sz="2500" dirty="0" smtClean="0"/>
              <a:t>Including but not limited to the following:</a:t>
            </a:r>
          </a:p>
          <a:p>
            <a:pPr marL="0" indent="0" eaLnBrk="1" hangingPunct="1">
              <a:buNone/>
            </a:pPr>
            <a:endParaRPr lang="en-GB" sz="2500" dirty="0" smtClean="0"/>
          </a:p>
          <a:p>
            <a:pPr eaLnBrk="1" hangingPunct="1"/>
            <a:r>
              <a:rPr lang="en-GB" sz="2500" dirty="0" smtClean="0"/>
              <a:t>Before:</a:t>
            </a:r>
          </a:p>
          <a:p>
            <a:pPr lvl="1" eaLnBrk="1" hangingPunct="1"/>
            <a:r>
              <a:rPr lang="en-GB" sz="2000" dirty="0" smtClean="0"/>
              <a:t>starting work</a:t>
            </a:r>
          </a:p>
          <a:p>
            <a:pPr lvl="1" eaLnBrk="1" hangingPunct="1"/>
            <a:r>
              <a:rPr lang="en-GB" sz="2000" dirty="0" smtClean="0"/>
              <a:t>handling any food</a:t>
            </a:r>
            <a:endParaRPr lang="en-GB" dirty="0" smtClean="0"/>
          </a:p>
          <a:p>
            <a:pPr eaLnBrk="1" hangingPunct="1"/>
            <a:r>
              <a:rPr lang="en-GB" sz="2400" dirty="0" smtClean="0"/>
              <a:t>Regularly during food preparation tasks</a:t>
            </a:r>
          </a:p>
          <a:p>
            <a:pPr eaLnBrk="1" hangingPunct="1"/>
            <a:r>
              <a:rPr lang="en-GB" sz="2400" dirty="0" smtClean="0"/>
              <a:t>When switching between:</a:t>
            </a:r>
          </a:p>
          <a:p>
            <a:pPr lvl="1" eaLnBrk="1" hangingPunct="1"/>
            <a:r>
              <a:rPr lang="en-GB" sz="2000" dirty="0" smtClean="0"/>
              <a:t>handling raw and cooked or ready-to-eat food</a:t>
            </a:r>
          </a:p>
          <a:p>
            <a:pPr lvl="1" eaLnBrk="1" hangingPunct="1"/>
            <a:r>
              <a:rPr lang="en-GB" sz="2000" dirty="0" smtClean="0"/>
              <a:t>handling raw and TCS food</a:t>
            </a:r>
            <a:endParaRPr lang="en-GB" dirty="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1026"/>
          <p:cNvSpPr>
            <a:spLocks noGrp="1" noChangeArrowheads="1"/>
          </p:cNvSpPr>
          <p:nvPr>
            <p:ph type="title" idx="4294967295"/>
          </p:nvPr>
        </p:nvSpPr>
        <p:spPr>
          <a:xfrm>
            <a:off x="719138" y="719138"/>
            <a:ext cx="8229600" cy="641350"/>
          </a:xfrm>
        </p:spPr>
        <p:txBody>
          <a:bodyPr/>
          <a:lstStyle/>
          <a:p>
            <a:pPr eaLnBrk="1" hangingPunct="1"/>
            <a:r>
              <a:rPr lang="en-GB" sz="3600" smtClean="0"/>
              <a:t>When to wash your hands (2)</a:t>
            </a:r>
          </a:p>
        </p:txBody>
      </p:sp>
      <p:sp>
        <p:nvSpPr>
          <p:cNvPr id="58372" name="Rectangle 1028"/>
          <p:cNvSpPr>
            <a:spLocks noGrp="1" noChangeArrowheads="1"/>
          </p:cNvSpPr>
          <p:nvPr>
            <p:ph type="body" idx="4294967295"/>
          </p:nvPr>
        </p:nvSpPr>
        <p:spPr>
          <a:xfrm>
            <a:off x="719138" y="1798638"/>
            <a:ext cx="8229600" cy="4525962"/>
          </a:xfrm>
        </p:spPr>
        <p:txBody>
          <a:bodyPr/>
          <a:lstStyle/>
          <a:p>
            <a:pPr eaLnBrk="1" hangingPunct="1"/>
            <a:r>
              <a:rPr lang="en-GB" sz="2400" dirty="0" smtClean="0"/>
              <a:t>After:</a:t>
            </a:r>
            <a:endParaRPr lang="en-GB" sz="2000" dirty="0" smtClean="0"/>
          </a:p>
          <a:p>
            <a:pPr lvl="1" eaLnBrk="1" hangingPunct="1"/>
            <a:r>
              <a:rPr lang="en-GB" sz="2000" dirty="0" smtClean="0"/>
              <a:t>preparing raw food</a:t>
            </a:r>
          </a:p>
          <a:p>
            <a:pPr lvl="1" eaLnBrk="1" hangingPunct="1"/>
            <a:r>
              <a:rPr lang="en-GB" sz="2000" dirty="0" smtClean="0"/>
              <a:t>visiting the restroom</a:t>
            </a:r>
          </a:p>
          <a:p>
            <a:pPr lvl="1" eaLnBrk="1" hangingPunct="1"/>
            <a:r>
              <a:rPr lang="en-GB" sz="2000" dirty="0" smtClean="0"/>
              <a:t>coughing, sneezing or blowing your nose</a:t>
            </a:r>
          </a:p>
          <a:p>
            <a:pPr lvl="1" eaLnBrk="1" hangingPunct="1"/>
            <a:r>
              <a:rPr lang="en-GB" sz="2000" dirty="0" smtClean="0"/>
              <a:t>touching your face, hair or other parts of the body</a:t>
            </a:r>
          </a:p>
          <a:p>
            <a:pPr lvl="1" eaLnBrk="1" hangingPunct="1"/>
            <a:r>
              <a:rPr lang="en-GB" sz="2000" dirty="0" smtClean="0"/>
              <a:t>cleaning and sanitizing, or handling containers of cleaning chemicals</a:t>
            </a:r>
          </a:p>
          <a:p>
            <a:pPr lvl="1" eaLnBrk="1" hangingPunct="1"/>
            <a:r>
              <a:rPr lang="en-GB" sz="2000" dirty="0" smtClean="0"/>
              <a:t>wearing gloves (protective or disposable)</a:t>
            </a:r>
          </a:p>
          <a:p>
            <a:pPr lvl="1" eaLnBrk="1" hangingPunct="1"/>
            <a:r>
              <a:rPr lang="en-GB" sz="2000" dirty="0" smtClean="0"/>
              <a:t>dealing with garbage or trash</a:t>
            </a:r>
          </a:p>
          <a:p>
            <a:pPr lvl="1" eaLnBrk="1" hangingPunct="1"/>
            <a:r>
              <a:rPr lang="en-GB" sz="2000" dirty="0" smtClean="0"/>
              <a:t>taking a meal or rest break</a:t>
            </a:r>
          </a:p>
          <a:p>
            <a:pPr lvl="1" eaLnBrk="1" hangingPunct="1"/>
            <a:r>
              <a:rPr lang="en-GB" sz="2000" dirty="0" smtClean="0"/>
              <a:t>any other activity that could contaminate hands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026"/>
          <p:cNvSpPr>
            <a:spLocks noGrp="1" noChangeArrowheads="1"/>
          </p:cNvSpPr>
          <p:nvPr>
            <p:ph type="title" idx="4294967295"/>
          </p:nvPr>
        </p:nvSpPr>
        <p:spPr>
          <a:xfrm>
            <a:off x="719138" y="719138"/>
            <a:ext cx="8229600" cy="641350"/>
          </a:xfrm>
        </p:spPr>
        <p:txBody>
          <a:bodyPr/>
          <a:lstStyle/>
          <a:p>
            <a:pPr eaLnBrk="1" hangingPunct="1"/>
            <a:r>
              <a:rPr lang="en-GB" sz="3600" smtClean="0"/>
              <a:t>How to wash your hands</a:t>
            </a:r>
          </a:p>
        </p:txBody>
      </p:sp>
      <p:sp>
        <p:nvSpPr>
          <p:cNvPr id="59396" name="Rectangle 1028"/>
          <p:cNvSpPr>
            <a:spLocks noGrp="1" noChangeArrowheads="1"/>
          </p:cNvSpPr>
          <p:nvPr>
            <p:ph type="body" idx="4294967295"/>
          </p:nvPr>
        </p:nvSpPr>
        <p:spPr>
          <a:xfrm>
            <a:off x="719138" y="1798638"/>
            <a:ext cx="8148637" cy="4525962"/>
          </a:xfrm>
        </p:spPr>
        <p:txBody>
          <a:bodyPr/>
          <a:lstStyle/>
          <a:p>
            <a:pPr eaLnBrk="1" hangingPunct="1"/>
            <a:r>
              <a:rPr lang="en-GB" sz="2400" smtClean="0"/>
              <a:t>Moisten hands, wrists and lower forearms with </a:t>
            </a:r>
            <a:br>
              <a:rPr lang="en-GB" sz="2400" smtClean="0"/>
            </a:br>
            <a:r>
              <a:rPr lang="en-GB" sz="2400" smtClean="0"/>
              <a:t>warm-to-hot water</a:t>
            </a:r>
          </a:p>
          <a:p>
            <a:pPr eaLnBrk="1" hangingPunct="1"/>
            <a:r>
              <a:rPr lang="en-GB" sz="2400" smtClean="0"/>
              <a:t>Apply soap</a:t>
            </a:r>
          </a:p>
          <a:p>
            <a:pPr eaLnBrk="1" hangingPunct="1"/>
            <a:r>
              <a:rPr lang="en-GB" sz="2400" smtClean="0"/>
              <a:t>Rub the soap into hands, wrists and forearms briskly </a:t>
            </a:r>
            <a:br>
              <a:rPr lang="en-GB" sz="2400" smtClean="0"/>
            </a:br>
            <a:r>
              <a:rPr lang="en-GB" sz="2400" smtClean="0"/>
              <a:t>for at least 10 to 15 seconds</a:t>
            </a:r>
          </a:p>
          <a:p>
            <a:pPr eaLnBrk="1" hangingPunct="1"/>
            <a:r>
              <a:rPr lang="en-GB" sz="2400" smtClean="0"/>
              <a:t>Don’t forget to clean between fingers and under fingernails</a:t>
            </a:r>
          </a:p>
          <a:p>
            <a:pPr eaLnBrk="1" hangingPunct="1"/>
            <a:r>
              <a:rPr lang="en-GB" sz="2400" smtClean="0"/>
              <a:t>Rinse thoroughly with clean, warm, running water</a:t>
            </a:r>
          </a:p>
          <a:p>
            <a:pPr eaLnBrk="1" hangingPunct="1"/>
            <a:r>
              <a:rPr lang="en-GB" sz="2400" smtClean="0"/>
              <a:t>Dry hands thoroughly in the approved manner</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idx="4294967295"/>
          </p:nvPr>
        </p:nvSpPr>
        <p:spPr>
          <a:xfrm>
            <a:off x="719138" y="719138"/>
            <a:ext cx="7580312" cy="641350"/>
          </a:xfrm>
        </p:spPr>
        <p:txBody>
          <a:bodyPr/>
          <a:lstStyle/>
          <a:p>
            <a:pPr eaLnBrk="1" hangingPunct="1"/>
            <a:r>
              <a:rPr lang="en-GB" sz="3600" smtClean="0"/>
              <a:t>Hand and arm hygiene</a:t>
            </a:r>
            <a:r>
              <a:rPr lang="en-GB" smtClean="0"/>
              <a:t>  </a:t>
            </a:r>
          </a:p>
        </p:txBody>
      </p:sp>
      <p:sp>
        <p:nvSpPr>
          <p:cNvPr id="60420" name="Rectangle 4"/>
          <p:cNvSpPr>
            <a:spLocks noGrp="1" noChangeArrowheads="1"/>
          </p:cNvSpPr>
          <p:nvPr>
            <p:ph type="body" idx="4294967295"/>
          </p:nvPr>
        </p:nvSpPr>
        <p:spPr>
          <a:xfrm>
            <a:off x="719138" y="1798638"/>
            <a:ext cx="8120062" cy="4525962"/>
          </a:xfrm>
        </p:spPr>
        <p:txBody>
          <a:bodyPr/>
          <a:lstStyle/>
          <a:p>
            <a:pPr eaLnBrk="1" hangingPunct="1">
              <a:lnSpc>
                <a:spcPct val="90000"/>
              </a:lnSpc>
              <a:buFontTx/>
              <a:buNone/>
            </a:pPr>
            <a:r>
              <a:rPr lang="en-GB" sz="2400" b="1" dirty="0" smtClean="0"/>
              <a:t>Requirements for food employees</a:t>
            </a:r>
            <a:endParaRPr lang="en-GB" sz="2400" dirty="0" smtClean="0"/>
          </a:p>
          <a:p>
            <a:pPr eaLnBrk="1" hangingPunct="1">
              <a:lnSpc>
                <a:spcPct val="90000"/>
              </a:lnSpc>
            </a:pPr>
            <a:r>
              <a:rPr lang="en-GB" sz="2400" dirty="0" smtClean="0"/>
              <a:t>Keep hands and exposed portions of arms clean</a:t>
            </a:r>
          </a:p>
          <a:p>
            <a:pPr eaLnBrk="1" hangingPunct="1">
              <a:lnSpc>
                <a:spcPct val="90000"/>
              </a:lnSpc>
            </a:pPr>
            <a:r>
              <a:rPr lang="en-GB" sz="2400" dirty="0" smtClean="0"/>
              <a:t>Keep fingernails in good condition </a:t>
            </a:r>
          </a:p>
          <a:p>
            <a:pPr lvl="1" eaLnBrk="1" hangingPunct="1">
              <a:lnSpc>
                <a:spcPct val="90000"/>
              </a:lnSpc>
              <a:buFontTx/>
              <a:buNone/>
            </a:pPr>
            <a:r>
              <a:rPr lang="en-GB" sz="2000" dirty="0" smtClean="0"/>
              <a:t>–  trimmed, filed and kept so that the edges are cleanable and </a:t>
            </a:r>
            <a:br>
              <a:rPr lang="en-GB" sz="2000" dirty="0" smtClean="0"/>
            </a:br>
            <a:r>
              <a:rPr lang="en-GB" sz="2000" dirty="0" smtClean="0"/>
              <a:t>not rough</a:t>
            </a:r>
          </a:p>
          <a:p>
            <a:pPr eaLnBrk="1" hangingPunct="1">
              <a:lnSpc>
                <a:spcPct val="90000"/>
              </a:lnSpc>
            </a:pPr>
            <a:r>
              <a:rPr lang="en-GB" sz="2400" dirty="0" smtClean="0"/>
              <a:t>Wash hands before donning gloves for working with food</a:t>
            </a:r>
          </a:p>
          <a:p>
            <a:pPr eaLnBrk="1" hangingPunct="1">
              <a:lnSpc>
                <a:spcPct val="90000"/>
              </a:lnSpc>
            </a:pPr>
            <a:r>
              <a:rPr lang="en-GB" sz="2400" dirty="0" smtClean="0"/>
              <a:t>Do not wear fingernail polish or artificial fingernails when working with exposed food (unless wearing intact gloves in good repair)</a:t>
            </a:r>
          </a:p>
          <a:p>
            <a:pPr eaLnBrk="1" hangingPunct="1">
              <a:lnSpc>
                <a:spcPct val="90000"/>
              </a:lnSpc>
            </a:pPr>
            <a:r>
              <a:rPr lang="en-GB" sz="2400" dirty="0" smtClean="0"/>
              <a:t>Do not wear </a:t>
            </a:r>
            <a:r>
              <a:rPr lang="en-GB" sz="2400" dirty="0" err="1" smtClean="0"/>
              <a:t>jewelry</a:t>
            </a:r>
            <a:r>
              <a:rPr lang="en-GB" sz="2400" dirty="0" smtClean="0"/>
              <a:t> on hands and arms while </a:t>
            </a:r>
            <a:br>
              <a:rPr lang="en-GB" sz="2400" dirty="0" smtClean="0"/>
            </a:br>
            <a:r>
              <a:rPr lang="en-GB" sz="2400" dirty="0" smtClean="0"/>
              <a:t>preparing food</a:t>
            </a:r>
            <a:endParaRPr lang="en-GB" sz="2000" dirty="0" smtClean="0"/>
          </a:p>
          <a:p>
            <a:pPr eaLnBrk="1" hangingPunct="1">
              <a:lnSpc>
                <a:spcPct val="90000"/>
              </a:lnSpc>
            </a:pPr>
            <a:endParaRPr lang="en-GB" sz="2000" dirty="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1026"/>
          <p:cNvSpPr>
            <a:spLocks noGrp="1" noChangeArrowheads="1"/>
          </p:cNvSpPr>
          <p:nvPr>
            <p:ph type="title" idx="4294967295"/>
          </p:nvPr>
        </p:nvSpPr>
        <p:spPr>
          <a:xfrm>
            <a:off x="719138" y="719138"/>
            <a:ext cx="8229600" cy="641350"/>
          </a:xfrm>
        </p:spPr>
        <p:txBody>
          <a:bodyPr/>
          <a:lstStyle/>
          <a:p>
            <a:pPr eaLnBrk="1" hangingPunct="1"/>
            <a:r>
              <a:rPr lang="en-GB" sz="3600" smtClean="0"/>
              <a:t>Protective clothing</a:t>
            </a:r>
          </a:p>
        </p:txBody>
      </p:sp>
      <p:sp>
        <p:nvSpPr>
          <p:cNvPr id="61444" name="Rectangle 1027"/>
          <p:cNvSpPr>
            <a:spLocks noGrp="1" noChangeArrowheads="1"/>
          </p:cNvSpPr>
          <p:nvPr>
            <p:ph type="body" idx="4294967295"/>
          </p:nvPr>
        </p:nvSpPr>
        <p:spPr>
          <a:xfrm>
            <a:off x="719138" y="1798638"/>
            <a:ext cx="7967662" cy="4114800"/>
          </a:xfrm>
        </p:spPr>
        <p:txBody>
          <a:bodyPr/>
          <a:lstStyle/>
          <a:p>
            <a:pPr eaLnBrk="1" hangingPunct="1">
              <a:lnSpc>
                <a:spcPct val="90000"/>
              </a:lnSpc>
              <a:buFontTx/>
              <a:buNone/>
            </a:pPr>
            <a:r>
              <a:rPr lang="en-GB" sz="2400" b="1" smtClean="0"/>
              <a:t>Employee responsibilities</a:t>
            </a:r>
            <a:endParaRPr lang="en-GB" sz="2400" smtClean="0"/>
          </a:p>
          <a:p>
            <a:pPr eaLnBrk="1" hangingPunct="1">
              <a:lnSpc>
                <a:spcPct val="90000"/>
              </a:lnSpc>
            </a:pPr>
            <a:r>
              <a:rPr lang="en-GB" sz="2400" smtClean="0"/>
              <a:t>Wear the correct clothing for the work</a:t>
            </a:r>
          </a:p>
          <a:p>
            <a:pPr eaLnBrk="1" hangingPunct="1">
              <a:lnSpc>
                <a:spcPct val="90000"/>
              </a:lnSpc>
            </a:pPr>
            <a:r>
              <a:rPr lang="en-GB" sz="2400" smtClean="0"/>
              <a:t>Change clothing as soon as it becomes soiled, </a:t>
            </a:r>
            <a:br>
              <a:rPr lang="en-GB" sz="2400" smtClean="0"/>
            </a:br>
            <a:r>
              <a:rPr lang="en-GB" sz="2400" smtClean="0"/>
              <a:t>torn or damaged</a:t>
            </a:r>
          </a:p>
          <a:p>
            <a:pPr eaLnBrk="1" hangingPunct="1">
              <a:lnSpc>
                <a:spcPct val="90000"/>
              </a:lnSpc>
            </a:pPr>
            <a:r>
              <a:rPr lang="en-GB" sz="2400" smtClean="0"/>
              <a:t>Tell manager if protective clothing is torn or damaged</a:t>
            </a:r>
          </a:p>
          <a:p>
            <a:pPr eaLnBrk="1" hangingPunct="1">
              <a:lnSpc>
                <a:spcPct val="90000"/>
              </a:lnSpc>
            </a:pPr>
            <a:r>
              <a:rPr lang="en-GB" sz="2400" smtClean="0"/>
              <a:t>Wash hands before putting on protective or </a:t>
            </a:r>
            <a:br>
              <a:rPr lang="en-GB" sz="2400" smtClean="0"/>
            </a:br>
            <a:r>
              <a:rPr lang="en-GB" sz="2400" smtClean="0"/>
              <a:t>disposable gloves</a:t>
            </a:r>
          </a:p>
          <a:p>
            <a:pPr eaLnBrk="1" hangingPunct="1">
              <a:lnSpc>
                <a:spcPct val="90000"/>
              </a:lnSpc>
            </a:pPr>
            <a:r>
              <a:rPr lang="en-GB" sz="2400" smtClean="0"/>
              <a:t>Wash hands after removing protective or </a:t>
            </a:r>
            <a:br>
              <a:rPr lang="en-GB" sz="2400" smtClean="0"/>
            </a:br>
            <a:r>
              <a:rPr lang="en-GB" sz="2400" smtClean="0"/>
              <a:t>disposable gloves</a:t>
            </a:r>
          </a:p>
          <a:p>
            <a:pPr eaLnBrk="1" hangingPunct="1">
              <a:lnSpc>
                <a:spcPct val="90000"/>
              </a:lnSpc>
            </a:pPr>
            <a:r>
              <a:rPr lang="en-GB" sz="2400" smtClean="0"/>
              <a:t>Follow workplace rules for storing, disposing of or laundering protective clothing</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1026"/>
          <p:cNvSpPr>
            <a:spLocks noGrp="1" noChangeArrowheads="1"/>
          </p:cNvSpPr>
          <p:nvPr>
            <p:ph type="title" idx="4294967295"/>
          </p:nvPr>
        </p:nvSpPr>
        <p:spPr>
          <a:xfrm>
            <a:off x="755576" y="692696"/>
            <a:ext cx="8229600" cy="701675"/>
          </a:xfrm>
        </p:spPr>
        <p:txBody>
          <a:bodyPr/>
          <a:lstStyle/>
          <a:p>
            <a:pPr eaLnBrk="1" hangingPunct="1"/>
            <a:r>
              <a:rPr lang="en-GB" sz="3600" smtClean="0"/>
              <a:t>Reporting illness 	</a:t>
            </a:r>
          </a:p>
        </p:txBody>
      </p:sp>
      <p:sp>
        <p:nvSpPr>
          <p:cNvPr id="62468" name="Rectangle 1027"/>
          <p:cNvSpPr>
            <a:spLocks noGrp="1" noChangeArrowheads="1"/>
          </p:cNvSpPr>
          <p:nvPr>
            <p:ph type="body" idx="4294967295"/>
          </p:nvPr>
        </p:nvSpPr>
        <p:spPr>
          <a:xfrm>
            <a:off x="719138" y="1798638"/>
            <a:ext cx="8229600" cy="4525962"/>
          </a:xfrm>
        </p:spPr>
        <p:txBody>
          <a:bodyPr/>
          <a:lstStyle/>
          <a:p>
            <a:pPr eaLnBrk="1" hangingPunct="1">
              <a:buFontTx/>
              <a:buNone/>
            </a:pPr>
            <a:r>
              <a:rPr lang="en-GB" sz="2400" b="1" dirty="0" smtClean="0"/>
              <a:t>Responsibility of the person in charge</a:t>
            </a:r>
            <a:endParaRPr lang="en-GB" sz="2400" i="1" dirty="0" smtClean="0"/>
          </a:p>
          <a:p>
            <a:pPr eaLnBrk="1" hangingPunct="1"/>
            <a:r>
              <a:rPr lang="en-GB" sz="2400" i="1" dirty="0" smtClean="0"/>
              <a:t>Salmonella</a:t>
            </a:r>
            <a:r>
              <a:rPr lang="en-GB" sz="2400" dirty="0" smtClean="0"/>
              <a:t> </a:t>
            </a:r>
            <a:r>
              <a:rPr lang="en-GB" sz="2400" dirty="0" err="1" smtClean="0"/>
              <a:t>Typhi</a:t>
            </a:r>
            <a:endParaRPr lang="en-GB" sz="2400" dirty="0" smtClean="0"/>
          </a:p>
          <a:p>
            <a:pPr eaLnBrk="1" hangingPunct="1"/>
            <a:r>
              <a:rPr lang="en-US" sz="2400" dirty="0" err="1"/>
              <a:t>Nontyphoidal</a:t>
            </a:r>
            <a:r>
              <a:rPr lang="en-US" sz="2400" dirty="0"/>
              <a:t> </a:t>
            </a:r>
            <a:r>
              <a:rPr lang="en-US" sz="2400" i="1" dirty="0" smtClean="0"/>
              <a:t>Salmonella</a:t>
            </a:r>
          </a:p>
          <a:p>
            <a:pPr eaLnBrk="1" hangingPunct="1"/>
            <a:r>
              <a:rPr lang="en-GB" sz="2400" i="1" dirty="0" err="1" smtClean="0"/>
              <a:t>Shigella</a:t>
            </a:r>
            <a:r>
              <a:rPr lang="en-GB" sz="2400" dirty="0" smtClean="0"/>
              <a:t> species</a:t>
            </a:r>
          </a:p>
          <a:p>
            <a:pPr eaLnBrk="1" hangingPunct="1"/>
            <a:r>
              <a:rPr lang="en-GB" sz="2400" dirty="0" err="1" smtClean="0"/>
              <a:t>Shigatoxin</a:t>
            </a:r>
            <a:r>
              <a:rPr lang="en-GB" sz="2400" dirty="0" smtClean="0"/>
              <a:t>-producing </a:t>
            </a:r>
            <a:r>
              <a:rPr lang="en-GB" sz="2400" i="1" dirty="0" smtClean="0"/>
              <a:t>Escherichia</a:t>
            </a:r>
            <a:r>
              <a:rPr lang="en-GB" sz="2400" dirty="0" smtClean="0"/>
              <a:t> </a:t>
            </a:r>
            <a:r>
              <a:rPr lang="en-GB" sz="2400" i="1" dirty="0" smtClean="0"/>
              <a:t>coli</a:t>
            </a:r>
            <a:endParaRPr lang="en-GB" sz="2400" dirty="0" smtClean="0"/>
          </a:p>
          <a:p>
            <a:pPr eaLnBrk="1" hangingPunct="1"/>
            <a:r>
              <a:rPr lang="en-GB" sz="2400" dirty="0" smtClean="0"/>
              <a:t>Hepatitis A virus</a:t>
            </a:r>
          </a:p>
          <a:p>
            <a:pPr eaLnBrk="1" hangingPunct="1"/>
            <a:r>
              <a:rPr lang="en-GB" sz="2400" dirty="0" err="1" smtClean="0"/>
              <a:t>Norovirus</a:t>
            </a:r>
            <a:endParaRPr lang="en-GB" sz="2400" dirty="0" smtClean="0"/>
          </a:p>
          <a:p>
            <a:pPr eaLnBrk="1" hangingPunct="1"/>
            <a:endParaRPr lang="en-GB" sz="2400" dirty="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1026"/>
          <p:cNvSpPr>
            <a:spLocks noGrp="1" noChangeArrowheads="1"/>
          </p:cNvSpPr>
          <p:nvPr>
            <p:ph type="title" idx="4294967295"/>
          </p:nvPr>
        </p:nvSpPr>
        <p:spPr>
          <a:xfrm>
            <a:off x="719138" y="719138"/>
            <a:ext cx="8229600" cy="641350"/>
          </a:xfrm>
        </p:spPr>
        <p:txBody>
          <a:bodyPr/>
          <a:lstStyle/>
          <a:p>
            <a:pPr eaLnBrk="1" hangingPunct="1"/>
            <a:r>
              <a:rPr lang="en-GB" sz="3600" smtClean="0"/>
              <a:t>Food employee – personal habits (1)</a:t>
            </a:r>
          </a:p>
        </p:txBody>
      </p:sp>
      <p:sp>
        <p:nvSpPr>
          <p:cNvPr id="63492" name="Rectangle 1027"/>
          <p:cNvSpPr>
            <a:spLocks noGrp="1" noChangeArrowheads="1"/>
          </p:cNvSpPr>
          <p:nvPr>
            <p:ph type="body" idx="4294967295"/>
          </p:nvPr>
        </p:nvSpPr>
        <p:spPr>
          <a:xfrm>
            <a:off x="719138" y="1798638"/>
            <a:ext cx="8229600" cy="4525962"/>
          </a:xfrm>
        </p:spPr>
        <p:txBody>
          <a:bodyPr/>
          <a:lstStyle/>
          <a:p>
            <a:pPr eaLnBrk="1" hangingPunct="1"/>
            <a:r>
              <a:rPr lang="en-GB" sz="2400" smtClean="0"/>
              <a:t>Do:</a:t>
            </a:r>
          </a:p>
          <a:p>
            <a:pPr lvl="1" eaLnBrk="1" hangingPunct="1"/>
            <a:r>
              <a:rPr lang="en-GB" sz="2000" smtClean="0"/>
              <a:t>cover cuts with a waterproof bandage</a:t>
            </a:r>
          </a:p>
          <a:p>
            <a:pPr lvl="1" eaLnBrk="1" hangingPunct="1"/>
            <a:r>
              <a:rPr lang="en-GB" sz="2000" smtClean="0"/>
              <a:t>keep nails short and clean</a:t>
            </a:r>
          </a:p>
          <a:p>
            <a:pPr lvl="1" eaLnBrk="1" hangingPunct="1"/>
            <a:r>
              <a:rPr lang="en-GB" sz="2000" smtClean="0"/>
              <a:t>wash hands regularly</a:t>
            </a:r>
          </a:p>
          <a:p>
            <a:pPr lvl="1" eaLnBrk="1" hangingPunct="1"/>
            <a:r>
              <a:rPr lang="en-GB" sz="2000" smtClean="0"/>
              <a:t>report illnesses</a:t>
            </a:r>
            <a:endParaRPr lang="en-GB"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idx="4294967295"/>
          </p:nvPr>
        </p:nvSpPr>
        <p:spPr>
          <a:xfrm>
            <a:off x="755576" y="692696"/>
            <a:ext cx="8229600" cy="641350"/>
          </a:xfrm>
        </p:spPr>
        <p:txBody>
          <a:bodyPr/>
          <a:lstStyle/>
          <a:p>
            <a:pPr eaLnBrk="1" hangingPunct="1"/>
            <a:r>
              <a:rPr lang="en-GB" sz="3600" smtClean="0"/>
              <a:t>Food employee – personal habits (2)</a:t>
            </a:r>
          </a:p>
        </p:txBody>
      </p:sp>
      <p:sp>
        <p:nvSpPr>
          <p:cNvPr id="64516" name="Rectangle 4"/>
          <p:cNvSpPr>
            <a:spLocks noGrp="1" noChangeArrowheads="1"/>
          </p:cNvSpPr>
          <p:nvPr>
            <p:ph type="body" idx="4294967295"/>
          </p:nvPr>
        </p:nvSpPr>
        <p:spPr>
          <a:xfrm>
            <a:off x="719138" y="1798638"/>
            <a:ext cx="8229600" cy="4525962"/>
          </a:xfrm>
        </p:spPr>
        <p:txBody>
          <a:bodyPr/>
          <a:lstStyle/>
          <a:p>
            <a:pPr eaLnBrk="1" hangingPunct="1"/>
            <a:r>
              <a:rPr lang="en-GB" sz="2400" smtClean="0"/>
              <a:t>Do not:</a:t>
            </a:r>
            <a:endParaRPr lang="en-GB" sz="2000" smtClean="0"/>
          </a:p>
          <a:p>
            <a:pPr lvl="1" eaLnBrk="1" hangingPunct="1"/>
            <a:r>
              <a:rPr lang="en-GB" sz="2000" smtClean="0"/>
              <a:t>wear jewelry or watches</a:t>
            </a:r>
          </a:p>
          <a:p>
            <a:pPr lvl="1" eaLnBrk="1" hangingPunct="1"/>
            <a:r>
              <a:rPr lang="en-GB" sz="2000" smtClean="0"/>
              <a:t>cough or sneeze over food</a:t>
            </a:r>
          </a:p>
          <a:p>
            <a:pPr lvl="1" eaLnBrk="1" hangingPunct="1"/>
            <a:r>
              <a:rPr lang="en-GB" sz="2000" smtClean="0"/>
              <a:t>pick nose</a:t>
            </a:r>
          </a:p>
          <a:p>
            <a:pPr lvl="1" eaLnBrk="1" hangingPunct="1"/>
            <a:r>
              <a:rPr lang="en-GB" sz="2000" smtClean="0"/>
              <a:t>spit</a:t>
            </a:r>
          </a:p>
          <a:p>
            <a:pPr lvl="1" eaLnBrk="1" hangingPunct="1"/>
            <a:r>
              <a:rPr lang="en-GB" sz="2000" smtClean="0"/>
              <a:t>bite nails or lick fingers</a:t>
            </a:r>
          </a:p>
          <a:p>
            <a:pPr lvl="1" eaLnBrk="1" hangingPunct="1"/>
            <a:r>
              <a:rPr lang="en-GB" sz="2000" smtClean="0"/>
              <a:t>scratch</a:t>
            </a:r>
          </a:p>
          <a:p>
            <a:pPr lvl="1" eaLnBrk="1" hangingPunct="1"/>
            <a:r>
              <a:rPr lang="en-GB" sz="2000" smtClean="0"/>
              <a:t>touch face or hair</a:t>
            </a:r>
          </a:p>
          <a:p>
            <a:pPr lvl="1" eaLnBrk="1" hangingPunct="1"/>
            <a:r>
              <a:rPr lang="en-GB" sz="2000" smtClean="0"/>
              <a:t>eat in a food preparation or storage area</a:t>
            </a:r>
          </a:p>
          <a:p>
            <a:pPr lvl="1" eaLnBrk="1" hangingPunct="1"/>
            <a:r>
              <a:rPr lang="en-GB" sz="2000" smtClean="0"/>
              <a:t>smoke</a:t>
            </a:r>
            <a:br>
              <a:rPr lang="en-GB" sz="2000" smtClean="0"/>
            </a:br>
            <a:endParaRPr lang="en-GB" sz="200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The FDA </a:t>
            </a:r>
            <a:r>
              <a:rPr lang="en-GB" sz="3600" i="1" smtClean="0"/>
              <a:t>Food Code</a:t>
            </a:r>
          </a:p>
        </p:txBody>
      </p:sp>
      <p:sp>
        <p:nvSpPr>
          <p:cNvPr id="28676" name="Rectangle 3"/>
          <p:cNvSpPr>
            <a:spLocks noGrp="1" noChangeArrowheads="1"/>
          </p:cNvSpPr>
          <p:nvPr>
            <p:ph type="body" idx="4294967295"/>
          </p:nvPr>
        </p:nvSpPr>
        <p:spPr>
          <a:xfrm>
            <a:off x="719138" y="1798638"/>
            <a:ext cx="7891462" cy="4525962"/>
          </a:xfrm>
        </p:spPr>
        <p:txBody>
          <a:bodyPr/>
          <a:lstStyle/>
          <a:p>
            <a:pPr eaLnBrk="1" hangingPunct="1"/>
            <a:r>
              <a:rPr lang="en-GB" sz="2400" dirty="0" smtClean="0"/>
              <a:t>Recommends standards for the food </a:t>
            </a:r>
            <a:br>
              <a:rPr lang="en-GB" sz="2400" dirty="0" smtClean="0"/>
            </a:br>
            <a:r>
              <a:rPr lang="en-GB" sz="2400" dirty="0" smtClean="0"/>
              <a:t>industry nationwide</a:t>
            </a:r>
          </a:p>
          <a:p>
            <a:pPr eaLnBrk="1" hangingPunct="1"/>
            <a:r>
              <a:rPr lang="en-GB" sz="2400" dirty="0" smtClean="0"/>
              <a:t>Sets out best practice for food safety</a:t>
            </a:r>
          </a:p>
          <a:p>
            <a:pPr eaLnBrk="1" hangingPunct="1"/>
            <a:r>
              <a:rPr lang="en-GB" sz="2400" dirty="0" smtClean="0"/>
              <a:t>Is not a legal requirement, but provides a model for </a:t>
            </a:r>
            <a:br>
              <a:rPr lang="en-GB" sz="2400" dirty="0" smtClean="0"/>
            </a:br>
            <a:r>
              <a:rPr lang="en-GB" sz="2400" dirty="0" smtClean="0"/>
              <a:t>state laws and local regulations</a:t>
            </a:r>
          </a:p>
          <a:p>
            <a:pPr eaLnBrk="1" hangingPunct="1"/>
            <a:r>
              <a:rPr lang="en-GB" sz="2400" dirty="0" smtClean="0"/>
              <a:t>Is published every four years (</a:t>
            </a:r>
            <a:r>
              <a:rPr lang="en-US" sz="2400" dirty="0" smtClean="0"/>
              <a:t>supplements containing revisions are published every two years)</a:t>
            </a:r>
            <a:endParaRPr lang="en-GB" sz="2400" dirty="0" smtClean="0"/>
          </a:p>
          <a:p>
            <a:pPr eaLnBrk="1" hangingPunct="1"/>
            <a:r>
              <a:rPr lang="en-GB" sz="2400" dirty="0" smtClean="0"/>
              <a:t>Is used as the basis for CFP-recognized food safety manager certification examinations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6"/>
          <p:cNvSpPr>
            <a:spLocks noGrp="1" noChangeArrowheads="1"/>
          </p:cNvSpPr>
          <p:nvPr>
            <p:ph type="title" idx="4294967295"/>
          </p:nvPr>
        </p:nvSpPr>
        <p:spPr>
          <a:xfrm>
            <a:off x="719138" y="719138"/>
            <a:ext cx="8229600" cy="641350"/>
          </a:xfrm>
        </p:spPr>
        <p:txBody>
          <a:bodyPr/>
          <a:lstStyle/>
          <a:p>
            <a:pPr eaLnBrk="1" hangingPunct="1"/>
            <a:r>
              <a:rPr lang="en-GB" sz="3600" smtClean="0"/>
              <a:t>Temperature control</a:t>
            </a:r>
          </a:p>
        </p:txBody>
      </p:sp>
      <p:sp>
        <p:nvSpPr>
          <p:cNvPr id="65540" name="Rectangle 7"/>
          <p:cNvSpPr>
            <a:spLocks noGrp="1" noChangeArrowheads="1"/>
          </p:cNvSpPr>
          <p:nvPr>
            <p:ph type="body" sz="half" idx="4294967295"/>
          </p:nvPr>
        </p:nvSpPr>
        <p:spPr>
          <a:xfrm>
            <a:off x="719138" y="1798638"/>
            <a:ext cx="4033837" cy="4525962"/>
          </a:xfrm>
        </p:spPr>
        <p:txBody>
          <a:bodyPr/>
          <a:lstStyle/>
          <a:p>
            <a:pPr eaLnBrk="1" hangingPunct="1"/>
            <a:r>
              <a:rPr lang="en-GB" sz="2400" dirty="0" smtClean="0"/>
              <a:t>Transportation                        </a:t>
            </a:r>
          </a:p>
          <a:p>
            <a:pPr eaLnBrk="1" hangingPunct="1"/>
            <a:r>
              <a:rPr lang="en-GB" sz="2400" dirty="0" smtClean="0"/>
              <a:t>Delivery</a:t>
            </a:r>
          </a:p>
          <a:p>
            <a:pPr eaLnBrk="1" hangingPunct="1"/>
            <a:r>
              <a:rPr lang="en-GB" sz="2400" dirty="0" smtClean="0"/>
              <a:t>Storage </a:t>
            </a:r>
          </a:p>
          <a:p>
            <a:pPr lvl="1" eaLnBrk="1" hangingPunct="1"/>
            <a:r>
              <a:rPr lang="en-GB" sz="2000" dirty="0" smtClean="0"/>
              <a:t>refrigerated</a:t>
            </a:r>
          </a:p>
          <a:p>
            <a:pPr lvl="1" eaLnBrk="1" hangingPunct="1"/>
            <a:r>
              <a:rPr lang="en-GB" sz="2000" dirty="0" smtClean="0"/>
              <a:t>frozen</a:t>
            </a:r>
          </a:p>
          <a:p>
            <a:pPr lvl="1" eaLnBrk="1" hangingPunct="1">
              <a:spcBef>
                <a:spcPts val="0"/>
              </a:spcBef>
            </a:pPr>
            <a:r>
              <a:rPr lang="en-GB" sz="2000" dirty="0" smtClean="0"/>
              <a:t>dry </a:t>
            </a:r>
            <a:r>
              <a:rPr lang="en-GB" dirty="0" smtClean="0"/>
              <a:t>  </a:t>
            </a:r>
          </a:p>
          <a:p>
            <a:pPr eaLnBrk="1" hangingPunct="1">
              <a:spcBef>
                <a:spcPts val="408"/>
              </a:spcBef>
            </a:pPr>
            <a:r>
              <a:rPr lang="en-GB" sz="2400" dirty="0" smtClean="0"/>
              <a:t>Preparation</a:t>
            </a:r>
          </a:p>
          <a:p>
            <a:pPr eaLnBrk="1" hangingPunct="1"/>
            <a:endParaRPr lang="en-GB" sz="2400" dirty="0" smtClean="0"/>
          </a:p>
        </p:txBody>
      </p:sp>
      <p:sp>
        <p:nvSpPr>
          <p:cNvPr id="65541" name="Rectangle 8"/>
          <p:cNvSpPr>
            <a:spLocks noGrp="1" noChangeArrowheads="1"/>
          </p:cNvSpPr>
          <p:nvPr>
            <p:ph type="body" sz="half" idx="4294967295"/>
          </p:nvPr>
        </p:nvSpPr>
        <p:spPr>
          <a:xfrm>
            <a:off x="5037138" y="1798638"/>
            <a:ext cx="3192462" cy="4525962"/>
          </a:xfrm>
        </p:spPr>
        <p:txBody>
          <a:bodyPr/>
          <a:lstStyle/>
          <a:p>
            <a:pPr eaLnBrk="1" hangingPunct="1"/>
            <a:r>
              <a:rPr lang="en-GB" sz="2400" smtClean="0"/>
              <a:t>Thawing</a:t>
            </a:r>
          </a:p>
          <a:p>
            <a:pPr eaLnBrk="1" hangingPunct="1"/>
            <a:r>
              <a:rPr lang="en-GB" sz="2400" smtClean="0"/>
              <a:t>Cooking</a:t>
            </a:r>
          </a:p>
          <a:p>
            <a:pPr eaLnBrk="1" hangingPunct="1"/>
            <a:r>
              <a:rPr lang="en-GB" sz="2400" smtClean="0"/>
              <a:t>Cooling</a:t>
            </a:r>
          </a:p>
          <a:p>
            <a:pPr eaLnBrk="1" hangingPunct="1"/>
            <a:r>
              <a:rPr lang="en-GB" sz="2400" smtClean="0"/>
              <a:t>Reheating</a:t>
            </a:r>
          </a:p>
          <a:p>
            <a:pPr eaLnBrk="1" hangingPunct="1"/>
            <a:r>
              <a:rPr lang="en-GB" sz="2400" smtClean="0"/>
              <a:t>Holding</a:t>
            </a:r>
          </a:p>
          <a:p>
            <a:pPr eaLnBrk="1" hangingPunct="1"/>
            <a:r>
              <a:rPr lang="en-GB" sz="2400" smtClean="0"/>
              <a:t>Service</a:t>
            </a:r>
          </a:p>
          <a:p>
            <a:pPr eaLnBrk="1" hangingPunct="1"/>
            <a:endParaRPr lang="en-GB" sz="240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idx="4294967295"/>
          </p:nvPr>
        </p:nvSpPr>
        <p:spPr>
          <a:xfrm>
            <a:off x="719138" y="719138"/>
            <a:ext cx="8458200" cy="641350"/>
          </a:xfrm>
        </p:spPr>
        <p:txBody>
          <a:bodyPr anchor="ctr"/>
          <a:lstStyle/>
          <a:p>
            <a:pPr eaLnBrk="1" hangingPunct="1"/>
            <a:r>
              <a:rPr lang="en-GB" sz="3600" smtClean="0"/>
              <a:t>Temperature measuring devices</a:t>
            </a:r>
          </a:p>
        </p:txBody>
      </p:sp>
      <p:sp>
        <p:nvSpPr>
          <p:cNvPr id="66564" name="Rectangle 4"/>
          <p:cNvSpPr>
            <a:spLocks noGrp="1" noChangeArrowheads="1"/>
          </p:cNvSpPr>
          <p:nvPr>
            <p:ph type="body" idx="4294967295"/>
          </p:nvPr>
        </p:nvSpPr>
        <p:spPr>
          <a:xfrm>
            <a:off x="719138" y="1798638"/>
            <a:ext cx="8229600" cy="4525962"/>
          </a:xfrm>
        </p:spPr>
        <p:txBody>
          <a:bodyPr/>
          <a:lstStyle/>
          <a:p>
            <a:pPr eaLnBrk="1" hangingPunct="1">
              <a:buFontTx/>
              <a:buNone/>
            </a:pPr>
            <a:r>
              <a:rPr lang="en-GB" sz="2400" dirty="0" smtClean="0"/>
              <a:t>To ensure the accuracy of readings, calibrate devices:</a:t>
            </a:r>
          </a:p>
          <a:p>
            <a:pPr eaLnBrk="1" hangingPunct="1">
              <a:buFont typeface="Times" pitchFamily="-90" charset="0"/>
              <a:buChar char="•"/>
            </a:pPr>
            <a:r>
              <a:rPr lang="en-GB" sz="2400" dirty="0" smtClean="0"/>
              <a:t>before they are first used</a:t>
            </a:r>
          </a:p>
          <a:p>
            <a:pPr eaLnBrk="1" hangingPunct="1">
              <a:buFont typeface="Times" pitchFamily="-90" charset="0"/>
              <a:buChar char="•"/>
            </a:pPr>
            <a:r>
              <a:rPr lang="en-GB" sz="2400" dirty="0" smtClean="0"/>
              <a:t>at regular intervals, as a matter of course</a:t>
            </a:r>
          </a:p>
          <a:p>
            <a:pPr eaLnBrk="1" hangingPunct="1">
              <a:buFont typeface="Times" pitchFamily="-90" charset="0"/>
              <a:buChar char="•"/>
            </a:pPr>
            <a:r>
              <a:rPr lang="en-GB" sz="2400" dirty="0" smtClean="0"/>
              <a:t>after damage</a:t>
            </a:r>
          </a:p>
          <a:p>
            <a:pPr eaLnBrk="1" hangingPunct="1">
              <a:buFont typeface="Times" pitchFamily="-90" charset="0"/>
              <a:buChar char="•"/>
            </a:pPr>
            <a:r>
              <a:rPr lang="en-GB" sz="2400" dirty="0" smtClean="0"/>
              <a:t>after an inaccurate reading is suspected</a:t>
            </a:r>
          </a:p>
          <a:p>
            <a:pPr eaLnBrk="1" hangingPunct="1">
              <a:buFont typeface="Times" pitchFamily="-90" charset="0"/>
              <a:buChar char="•"/>
            </a:pPr>
            <a:r>
              <a:rPr lang="en-GB" sz="2400" dirty="0" smtClean="0"/>
              <a:t>whenever there is a confirmed case of </a:t>
            </a:r>
            <a:r>
              <a:rPr lang="en-GB" sz="2400" dirty="0" err="1" smtClean="0"/>
              <a:t>foodborne</a:t>
            </a:r>
            <a:r>
              <a:rPr lang="en-GB" sz="2400" dirty="0" smtClean="0"/>
              <a:t> illness linked to temperature abuse</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idx="4294967295"/>
          </p:nvPr>
        </p:nvSpPr>
        <p:spPr>
          <a:xfrm>
            <a:off x="719138" y="719138"/>
            <a:ext cx="7815262" cy="1190625"/>
          </a:xfrm>
        </p:spPr>
        <p:txBody>
          <a:bodyPr/>
          <a:lstStyle/>
          <a:p>
            <a:pPr eaLnBrk="1" hangingPunct="1"/>
            <a:r>
              <a:rPr lang="en-GB" sz="3600" dirty="0" smtClean="0"/>
              <a:t>General guidance for checking </a:t>
            </a:r>
            <a:br>
              <a:rPr lang="en-GB" sz="3600" dirty="0" smtClean="0"/>
            </a:br>
            <a:r>
              <a:rPr lang="en-GB" sz="3600" dirty="0" smtClean="0"/>
              <a:t>the temperature of TCS food</a:t>
            </a:r>
          </a:p>
        </p:txBody>
      </p:sp>
      <p:graphicFrame>
        <p:nvGraphicFramePr>
          <p:cNvPr id="97313" name="Group 33"/>
          <p:cNvGraphicFramePr>
            <a:graphicFrameLocks noGrp="1"/>
          </p:cNvGraphicFramePr>
          <p:nvPr/>
        </p:nvGraphicFramePr>
        <p:xfrm>
          <a:off x="719138" y="1905000"/>
          <a:ext cx="7315200" cy="4313241"/>
        </p:xfrm>
        <a:graphic>
          <a:graphicData uri="http://schemas.openxmlformats.org/drawingml/2006/table">
            <a:tbl>
              <a:tblPr/>
              <a:tblGrid>
                <a:gridCol w="3167062"/>
                <a:gridCol w="4148138"/>
              </a:tblGrid>
              <a:tr h="381000">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1" i="0" u="none" strike="noStrike" cap="none" normalizeH="0" baseline="0" dirty="0" smtClean="0">
                          <a:ln>
                            <a:noFill/>
                          </a:ln>
                          <a:solidFill>
                            <a:schemeClr val="tx1"/>
                          </a:solidFill>
                          <a:effectLst/>
                          <a:latin typeface="Arial" charset="0"/>
                        </a:rPr>
                        <a:t>Stage of food handling</a:t>
                      </a:r>
                    </a:p>
                  </a:txBody>
                  <a:tcPr marL="0" marR="0" marT="0" marB="0" horzOverflow="overflow">
                    <a:lnL>
                      <a:noFill/>
                    </a:lnL>
                    <a:lnR w="6350" cap="flat" cmpd="sng" algn="ctr">
                      <a:solidFill>
                        <a:schemeClr val="bg1"/>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1" i="0" u="none" strike="noStrike" cap="none" normalizeH="0" baseline="0" smtClean="0">
                          <a:ln>
                            <a:noFill/>
                          </a:ln>
                          <a:solidFill>
                            <a:schemeClr val="tx1"/>
                          </a:solidFill>
                          <a:effectLst/>
                          <a:latin typeface="Arial" charset="0"/>
                        </a:rPr>
                        <a:t>When to check temperature</a:t>
                      </a:r>
                    </a:p>
                  </a:txBody>
                  <a:tcPr marL="0" marR="0" marT="0" marB="0" horzOverflow="overflow">
                    <a:lnL w="6350" cap="flat" cmpd="sng" algn="ctr">
                      <a:solidFill>
                        <a:schemeClr val="bg1"/>
                      </a:solidFill>
                      <a:prstDash val="solid"/>
                      <a:round/>
                      <a:headEnd type="none" w="med" len="med"/>
                      <a:tailEnd type="none" w="med" len="med"/>
                    </a:lnL>
                    <a:lnR>
                      <a:noFill/>
                    </a:lnR>
                    <a:lnT>
                      <a:noFill/>
                    </a:lnT>
                    <a:lnB w="6350" cap="flat" cmpd="sng" algn="ctr">
                      <a:solidFill>
                        <a:schemeClr val="bg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1" i="0" u="none" strike="noStrike" cap="none" normalizeH="0" baseline="0" smtClean="0">
                          <a:ln>
                            <a:noFill/>
                          </a:ln>
                          <a:solidFill>
                            <a:schemeClr val="tx1"/>
                          </a:solidFill>
                          <a:effectLst/>
                          <a:latin typeface="Arial" charset="0"/>
                        </a:rPr>
                        <a:t>DELIVERY</a:t>
                      </a:r>
                      <a:endParaRPr kumimoji="0" lang="en-GB" sz="1700" b="0" i="0" u="none" strike="noStrike" cap="none" normalizeH="0" baseline="0" smtClean="0">
                        <a:ln>
                          <a:noFill/>
                        </a:ln>
                        <a:solidFill>
                          <a:schemeClr val="tx1"/>
                        </a:solidFill>
                        <a:effectLst/>
                        <a:latin typeface="Arial" charset="0"/>
                      </a:endParaRPr>
                    </a:p>
                  </a:txBody>
                  <a:tcPr marL="0" marR="0" marT="0" marB="0" horzOverflow="overflow">
                    <a:lnL>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Every time food is delivered</a:t>
                      </a:r>
                    </a:p>
                  </a:txBody>
                  <a:tcPr marL="0" marR="0" marT="0" marB="0"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1354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smtClean="0">
                          <a:ln>
                            <a:noFill/>
                          </a:ln>
                          <a:solidFill>
                            <a:schemeClr val="tx1"/>
                          </a:solidFill>
                          <a:effectLst/>
                          <a:latin typeface="Arial" charset="0"/>
                        </a:rPr>
                        <a:t>STORAGE</a:t>
                      </a:r>
                      <a:endParaRPr kumimoji="0" lang="en-GB" sz="17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7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Refrigeration</a:t>
                      </a:r>
                    </a:p>
                    <a:p>
                      <a:pPr marL="0" marR="0" lvl="0" indent="0" algn="l" defTabSz="914400" rtl="0" eaLnBrk="1" fontAlgn="base" latinLnBrk="0" hangingPunct="1">
                        <a:lnSpc>
                          <a:spcPct val="7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Refrigerated display</a:t>
                      </a:r>
                    </a:p>
                    <a:p>
                      <a:pPr marL="0" marR="0" lvl="0" indent="0" algn="l" defTabSz="914400" rtl="0" eaLnBrk="1" fontAlgn="base" latinLnBrk="0" hangingPunct="1">
                        <a:lnSpc>
                          <a:spcPct val="7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Freezer</a:t>
                      </a:r>
                    </a:p>
                    <a:p>
                      <a:pPr marL="0" marR="0" lvl="0" indent="0" algn="l" defTabSz="914400" rtl="0" eaLnBrk="1" fontAlgn="base" latinLnBrk="0" hangingPunct="1">
                        <a:lnSpc>
                          <a:spcPct val="7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Dry</a:t>
                      </a:r>
                    </a:p>
                  </a:txBody>
                  <a:tcPr marL="0" marR="0" marT="0" marB="0" horzOverflow="overflow">
                    <a:lnL>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7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7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Daily, at least</a:t>
                      </a:r>
                    </a:p>
                    <a:p>
                      <a:pPr marL="0" marR="0" lvl="0" indent="0" algn="l" defTabSz="914400" rtl="0" eaLnBrk="1" fontAlgn="base" latinLnBrk="0" hangingPunct="1">
                        <a:lnSpc>
                          <a:spcPct val="7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Daily, at least</a:t>
                      </a:r>
                    </a:p>
                    <a:p>
                      <a:pPr marL="0" marR="0" lvl="0" indent="0" algn="l" defTabSz="914400" rtl="0" eaLnBrk="1" fontAlgn="base" latinLnBrk="0" hangingPunct="1">
                        <a:lnSpc>
                          <a:spcPct val="7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Daily, at least</a:t>
                      </a:r>
                    </a:p>
                    <a:p>
                      <a:pPr marL="0" marR="0" lvl="0" indent="0" algn="l" defTabSz="914400" rtl="0" eaLnBrk="1" fontAlgn="base" latinLnBrk="0" hangingPunct="1">
                        <a:lnSpc>
                          <a:spcPct val="7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Regularly</a:t>
                      </a:r>
                    </a:p>
                  </a:txBody>
                  <a:tcPr marL="0" marR="0" marT="0" marB="0"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1" i="0" u="none" strike="noStrike" cap="none" normalizeH="0" baseline="0" smtClean="0">
                          <a:ln>
                            <a:noFill/>
                          </a:ln>
                          <a:solidFill>
                            <a:schemeClr val="tx1"/>
                          </a:solidFill>
                          <a:effectLst/>
                          <a:latin typeface="Arial" charset="0"/>
                        </a:rPr>
                        <a:t>THAWING</a:t>
                      </a:r>
                    </a:p>
                  </a:txBody>
                  <a:tcPr marL="0" marR="0" marT="0" marB="0" horzOverflow="overflow">
                    <a:lnL>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Whenever food is thawed</a:t>
                      </a:r>
                    </a:p>
                  </a:txBody>
                  <a:tcPr marL="0" marR="0" marT="0" marB="0"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1" i="0" u="none" strike="noStrike" cap="none" normalizeH="0" baseline="0" smtClean="0">
                          <a:ln>
                            <a:noFill/>
                          </a:ln>
                          <a:solidFill>
                            <a:schemeClr val="tx1"/>
                          </a:solidFill>
                          <a:effectLst/>
                          <a:latin typeface="Arial" charset="0"/>
                        </a:rPr>
                        <a:t>COOKING</a:t>
                      </a:r>
                      <a:endParaRPr kumimoji="0" lang="en-GB" sz="1700" b="0" i="0" u="none" strike="noStrike" cap="none" normalizeH="0" baseline="0" smtClean="0">
                        <a:ln>
                          <a:noFill/>
                        </a:ln>
                        <a:solidFill>
                          <a:schemeClr val="tx1"/>
                        </a:solidFill>
                        <a:effectLst/>
                        <a:latin typeface="Arial" charset="0"/>
                      </a:endParaRPr>
                    </a:p>
                  </a:txBody>
                  <a:tcPr marL="0" marR="0" marT="0" marB="0" horzOverflow="overflow">
                    <a:lnL>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Whenever food is cooked</a:t>
                      </a:r>
                    </a:p>
                  </a:txBody>
                  <a:tcPr marL="0" marR="0" marT="0" marB="0"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352425">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1" i="0" u="none" strike="noStrike" cap="none" normalizeH="0" baseline="0" smtClean="0">
                          <a:ln>
                            <a:noFill/>
                          </a:ln>
                          <a:solidFill>
                            <a:schemeClr val="tx1"/>
                          </a:solidFill>
                          <a:effectLst/>
                          <a:latin typeface="Arial" charset="0"/>
                        </a:rPr>
                        <a:t>COOLING</a:t>
                      </a:r>
                      <a:endParaRPr kumimoji="0" lang="en-GB" sz="1700" b="0" i="0" u="none" strike="noStrike" cap="none" normalizeH="0" baseline="0" smtClean="0">
                        <a:ln>
                          <a:noFill/>
                        </a:ln>
                        <a:solidFill>
                          <a:schemeClr val="tx1"/>
                        </a:solidFill>
                        <a:effectLst/>
                        <a:latin typeface="Arial" charset="0"/>
                      </a:endParaRPr>
                    </a:p>
                  </a:txBody>
                  <a:tcPr marL="0" marR="0" marT="0" marB="0" horzOverflow="overflow">
                    <a:lnL>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Whenever food is cooled</a:t>
                      </a:r>
                    </a:p>
                  </a:txBody>
                  <a:tcPr marL="0" marR="0" marT="0" marB="0"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1" i="0" u="none" strike="noStrike" cap="none" normalizeH="0" baseline="0" smtClean="0">
                          <a:ln>
                            <a:noFill/>
                          </a:ln>
                          <a:solidFill>
                            <a:schemeClr val="tx1"/>
                          </a:solidFill>
                          <a:effectLst/>
                          <a:latin typeface="Arial" charset="0"/>
                        </a:rPr>
                        <a:t>REHEATING</a:t>
                      </a:r>
                      <a:endParaRPr kumimoji="0" lang="en-GB" sz="1700" b="0" i="0" u="none" strike="noStrike" cap="none" normalizeH="0" baseline="0" smtClean="0">
                        <a:ln>
                          <a:noFill/>
                        </a:ln>
                        <a:solidFill>
                          <a:schemeClr val="tx1"/>
                        </a:solidFill>
                        <a:effectLst/>
                        <a:latin typeface="Arial" charset="0"/>
                      </a:endParaRPr>
                    </a:p>
                  </a:txBody>
                  <a:tcPr marL="0" marR="0" marT="0" marB="0" horzOverflow="overflow">
                    <a:lnL>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Whenever food is reheated</a:t>
                      </a:r>
                    </a:p>
                  </a:txBody>
                  <a:tcPr marL="0" marR="0" marT="0" marB="0"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1" i="0" u="none" strike="noStrike" cap="none" normalizeH="0" baseline="0" smtClean="0">
                          <a:ln>
                            <a:noFill/>
                          </a:ln>
                          <a:solidFill>
                            <a:schemeClr val="tx1"/>
                          </a:solidFill>
                          <a:effectLst/>
                          <a:latin typeface="Arial" charset="0"/>
                        </a:rPr>
                        <a:t>HOT</a:t>
                      </a:r>
                      <a:r>
                        <a:rPr kumimoji="0" lang="en-GB" sz="1700" b="0" i="0" u="none" strike="noStrike" cap="none" normalizeH="0" baseline="0" smtClean="0">
                          <a:ln>
                            <a:noFill/>
                          </a:ln>
                          <a:solidFill>
                            <a:schemeClr val="tx1"/>
                          </a:solidFill>
                          <a:effectLst/>
                          <a:latin typeface="Arial" charset="0"/>
                        </a:rPr>
                        <a:t> </a:t>
                      </a:r>
                      <a:r>
                        <a:rPr kumimoji="0" lang="en-GB" sz="1700" b="1" i="0" u="none" strike="noStrike" cap="none" normalizeH="0" baseline="0" smtClean="0">
                          <a:ln>
                            <a:noFill/>
                          </a:ln>
                          <a:solidFill>
                            <a:schemeClr val="tx1"/>
                          </a:solidFill>
                          <a:effectLst/>
                          <a:latin typeface="Arial" charset="0"/>
                        </a:rPr>
                        <a:t>HOLDING</a:t>
                      </a:r>
                      <a:endParaRPr kumimoji="0" lang="en-GB" sz="1700" b="0" i="0" u="none" strike="noStrike" cap="none" normalizeH="0" baseline="0" smtClean="0">
                        <a:ln>
                          <a:noFill/>
                        </a:ln>
                        <a:solidFill>
                          <a:schemeClr val="tx1"/>
                        </a:solidFill>
                        <a:effectLst/>
                        <a:latin typeface="Arial" charset="0"/>
                      </a:endParaRPr>
                    </a:p>
                  </a:txBody>
                  <a:tcPr marL="0" marR="0" marT="0" marB="0" horzOverflow="overflow">
                    <a:lnL>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0" i="0" u="none" strike="noStrike" cap="none" normalizeH="0" baseline="0" smtClean="0">
                          <a:ln>
                            <a:noFill/>
                          </a:ln>
                          <a:solidFill>
                            <a:schemeClr val="tx1"/>
                          </a:solidFill>
                          <a:effectLst/>
                          <a:latin typeface="Arial" charset="0"/>
                        </a:rPr>
                        <a:t>Frequently throughout the holding period</a:t>
                      </a:r>
                    </a:p>
                  </a:txBody>
                  <a:tcPr marL="0" marR="0" marT="0" marB="0"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noFill/>
                  </a:tcPr>
                </a:tc>
              </a:tr>
              <a:tr h="506413">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1" i="0" u="none" strike="noStrike" cap="none" normalizeH="0" baseline="0" smtClean="0">
                          <a:ln>
                            <a:noFill/>
                          </a:ln>
                          <a:solidFill>
                            <a:schemeClr val="tx1"/>
                          </a:solidFill>
                          <a:effectLst/>
                          <a:latin typeface="Arial" charset="0"/>
                        </a:rPr>
                        <a:t>COLD</a:t>
                      </a:r>
                      <a:r>
                        <a:rPr kumimoji="0" lang="en-GB" sz="1700" b="0" i="0" u="none" strike="noStrike" cap="none" normalizeH="0" baseline="0" smtClean="0">
                          <a:ln>
                            <a:noFill/>
                          </a:ln>
                          <a:solidFill>
                            <a:schemeClr val="tx1"/>
                          </a:solidFill>
                          <a:effectLst/>
                          <a:latin typeface="Arial" charset="0"/>
                        </a:rPr>
                        <a:t> </a:t>
                      </a:r>
                      <a:r>
                        <a:rPr kumimoji="0" lang="en-GB" sz="1700" b="1" i="0" u="none" strike="noStrike" cap="none" normalizeH="0" baseline="0" smtClean="0">
                          <a:ln>
                            <a:noFill/>
                          </a:ln>
                          <a:solidFill>
                            <a:schemeClr val="tx1"/>
                          </a:solidFill>
                          <a:effectLst/>
                          <a:latin typeface="Arial" charset="0"/>
                        </a:rPr>
                        <a:t>HOLDING</a:t>
                      </a:r>
                      <a:endParaRPr kumimoji="0" lang="en-GB" sz="1700" b="0" i="0" u="none" strike="noStrike" cap="none" normalizeH="0" baseline="0" smtClean="0">
                        <a:ln>
                          <a:noFill/>
                        </a:ln>
                        <a:solidFill>
                          <a:schemeClr val="tx1"/>
                        </a:solidFill>
                        <a:effectLst/>
                        <a:latin typeface="Arial" charset="0"/>
                      </a:endParaRPr>
                    </a:p>
                  </a:txBody>
                  <a:tcPr marL="0" marR="0" marT="0" marB="0" horzOverflow="overflow">
                    <a:lnL>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GB" sz="1700" b="0" i="0" u="none" strike="noStrike" cap="none" normalizeH="0" baseline="0" dirty="0" smtClean="0">
                          <a:ln>
                            <a:noFill/>
                          </a:ln>
                          <a:solidFill>
                            <a:schemeClr val="tx1"/>
                          </a:solidFill>
                          <a:effectLst/>
                          <a:latin typeface="Arial" charset="0"/>
                        </a:rPr>
                        <a:t>Frequently throughout the holding period</a:t>
                      </a:r>
                    </a:p>
                  </a:txBody>
                  <a:tcPr marL="0" marR="0" marT="0" marB="0" horzOverflow="overflow">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a:noFill/>
                    </a:lnB>
                    <a:lnTlToBr>
                      <a:noFill/>
                    </a:lnTlToBr>
                    <a:lnBlToTr>
                      <a:noFill/>
                    </a:lnBlToTr>
                    <a:noFill/>
                  </a:tcPr>
                </a:tc>
              </a:tr>
            </a:tbl>
          </a:graphicData>
        </a:graphic>
      </p:graphicFrame>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idx="4294967295"/>
          </p:nvPr>
        </p:nvSpPr>
        <p:spPr>
          <a:xfrm>
            <a:off x="719138" y="719138"/>
            <a:ext cx="8458200" cy="641350"/>
          </a:xfrm>
        </p:spPr>
        <p:txBody>
          <a:bodyPr/>
          <a:lstStyle/>
          <a:p>
            <a:pPr eaLnBrk="1" hangingPunct="1">
              <a:buFont typeface="Wingdings" pitchFamily="-90" charset="2"/>
              <a:buNone/>
            </a:pPr>
            <a:r>
              <a:rPr lang="en-GB" sz="3600" dirty="0" smtClean="0"/>
              <a:t>Food preservation methods</a:t>
            </a:r>
          </a:p>
        </p:txBody>
      </p:sp>
      <p:sp>
        <p:nvSpPr>
          <p:cNvPr id="68612" name="Rectangle 4"/>
          <p:cNvSpPr>
            <a:spLocks noGrp="1" noChangeArrowheads="1"/>
          </p:cNvSpPr>
          <p:nvPr>
            <p:ph type="body" idx="4294967295"/>
          </p:nvPr>
        </p:nvSpPr>
        <p:spPr>
          <a:xfrm>
            <a:off x="719138" y="1798638"/>
            <a:ext cx="8229600" cy="4032250"/>
          </a:xfrm>
        </p:spPr>
        <p:txBody>
          <a:bodyPr/>
          <a:lstStyle/>
          <a:p>
            <a:pPr eaLnBrk="1" hangingPunct="1">
              <a:lnSpc>
                <a:spcPts val="2400"/>
              </a:lnSpc>
            </a:pPr>
            <a:r>
              <a:rPr lang="en-GB" sz="2400" dirty="0" smtClean="0"/>
              <a:t>Refrigeration</a:t>
            </a:r>
          </a:p>
          <a:p>
            <a:pPr eaLnBrk="1" hangingPunct="1">
              <a:lnSpc>
                <a:spcPts val="2400"/>
              </a:lnSpc>
            </a:pPr>
            <a:r>
              <a:rPr lang="en-GB" sz="2400" dirty="0" smtClean="0"/>
              <a:t>Freezing </a:t>
            </a:r>
          </a:p>
          <a:p>
            <a:pPr eaLnBrk="1" hangingPunct="1">
              <a:lnSpc>
                <a:spcPts val="2400"/>
              </a:lnSpc>
            </a:pPr>
            <a:r>
              <a:rPr lang="en-GB" sz="2400" dirty="0" smtClean="0"/>
              <a:t>Pasteurization  </a:t>
            </a:r>
          </a:p>
          <a:p>
            <a:pPr eaLnBrk="1" hangingPunct="1">
              <a:lnSpc>
                <a:spcPts val="2400"/>
              </a:lnSpc>
            </a:pPr>
            <a:r>
              <a:rPr lang="en-GB" sz="2400" dirty="0" smtClean="0"/>
              <a:t>Ultra-heat treatment </a:t>
            </a:r>
          </a:p>
          <a:p>
            <a:pPr eaLnBrk="1" hangingPunct="1">
              <a:lnSpc>
                <a:spcPts val="2400"/>
              </a:lnSpc>
            </a:pPr>
            <a:r>
              <a:rPr lang="en-GB" sz="2400" dirty="0" smtClean="0"/>
              <a:t>Canning   </a:t>
            </a:r>
          </a:p>
          <a:p>
            <a:pPr eaLnBrk="1" hangingPunct="1">
              <a:lnSpc>
                <a:spcPts val="2400"/>
              </a:lnSpc>
            </a:pPr>
            <a:r>
              <a:rPr lang="en-GB" sz="2400" dirty="0" smtClean="0"/>
              <a:t>Sterilization </a:t>
            </a:r>
          </a:p>
          <a:p>
            <a:pPr eaLnBrk="1" hangingPunct="1">
              <a:lnSpc>
                <a:spcPts val="2400"/>
              </a:lnSpc>
            </a:pPr>
            <a:r>
              <a:rPr lang="en-GB" sz="2400" dirty="0" smtClean="0"/>
              <a:t>Use of salt or sugar </a:t>
            </a:r>
          </a:p>
          <a:p>
            <a:pPr eaLnBrk="1" hangingPunct="1">
              <a:lnSpc>
                <a:spcPts val="2400"/>
              </a:lnSpc>
            </a:pPr>
            <a:r>
              <a:rPr lang="en-GB" sz="2400" dirty="0" smtClean="0"/>
              <a:t>Pickling </a:t>
            </a:r>
          </a:p>
          <a:p>
            <a:pPr eaLnBrk="1" hangingPunct="1">
              <a:lnSpc>
                <a:spcPts val="2400"/>
              </a:lnSpc>
            </a:pPr>
            <a:r>
              <a:rPr lang="en-GB" sz="2400" dirty="0" smtClean="0"/>
              <a:t>Modified atmosphere packaging (MAP)</a:t>
            </a:r>
          </a:p>
          <a:p>
            <a:pPr eaLnBrk="1" hangingPunct="1">
              <a:lnSpc>
                <a:spcPts val="2400"/>
              </a:lnSpc>
            </a:pPr>
            <a:r>
              <a:rPr lang="en-GB" sz="2400" dirty="0" smtClean="0"/>
              <a:t>Smoking  </a:t>
            </a:r>
          </a:p>
          <a:p>
            <a:pPr eaLnBrk="1" hangingPunct="1">
              <a:lnSpc>
                <a:spcPts val="2400"/>
              </a:lnSpc>
            </a:pPr>
            <a:r>
              <a:rPr lang="en-GB" sz="2400" dirty="0" smtClean="0"/>
              <a:t>Dehydration </a:t>
            </a:r>
          </a:p>
        </p:txBody>
      </p:sp>
      <p:sp>
        <p:nvSpPr>
          <p:cNvPr id="68613" name="Rectangle 5"/>
          <p:cNvSpPr>
            <a:spLocks noGrp="1" noChangeArrowheads="1"/>
          </p:cNvSpPr>
          <p:nvPr>
            <p:ph type="body" sz="half" idx="4294967295"/>
          </p:nvPr>
        </p:nvSpPr>
        <p:spPr>
          <a:xfrm>
            <a:off x="5334000" y="1981200"/>
            <a:ext cx="3810000" cy="4724400"/>
          </a:xfrm>
        </p:spPr>
        <p:txBody>
          <a:bodyPr lIns="91440" tIns="45720" rIns="91440" bIns="45720"/>
          <a:lstStyle/>
          <a:p>
            <a:pPr eaLnBrk="1" hangingPunct="1"/>
            <a:endParaRPr lang="en-GB" smtClean="0"/>
          </a:p>
          <a:p>
            <a:pPr eaLnBrk="1" hangingPunct="1"/>
            <a:endParaRPr lang="en-GB" smtClean="0"/>
          </a:p>
          <a:p>
            <a:pPr eaLnBrk="1" hangingPunct="1"/>
            <a:endParaRPr lang="en-GB" smtClean="0"/>
          </a:p>
          <a:p>
            <a:pPr eaLnBrk="1" hangingPunct="1"/>
            <a:endParaRPr lang="en-GB" smtClean="0"/>
          </a:p>
          <a:p>
            <a:pPr eaLnBrk="1" hangingPunct="1"/>
            <a:endParaRPr lang="en-GB"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Receiving food 	</a:t>
            </a:r>
          </a:p>
        </p:txBody>
      </p:sp>
      <p:sp>
        <p:nvSpPr>
          <p:cNvPr id="69636" name="Rectangle 4"/>
          <p:cNvSpPr>
            <a:spLocks noGrp="1" noChangeArrowheads="1"/>
          </p:cNvSpPr>
          <p:nvPr>
            <p:ph type="body" idx="4294967295"/>
          </p:nvPr>
        </p:nvSpPr>
        <p:spPr>
          <a:xfrm>
            <a:off x="719138" y="1798638"/>
            <a:ext cx="8153400" cy="4400550"/>
          </a:xfrm>
        </p:spPr>
        <p:txBody>
          <a:bodyPr/>
          <a:lstStyle/>
          <a:p>
            <a:pPr eaLnBrk="1" hangingPunct="1"/>
            <a:r>
              <a:rPr lang="en-GB" sz="2400" smtClean="0"/>
              <a:t>Inspect supplies right away</a:t>
            </a:r>
          </a:p>
          <a:p>
            <a:pPr eaLnBrk="1" hangingPunct="1"/>
            <a:r>
              <a:rPr lang="en-GB" sz="2400" smtClean="0"/>
              <a:t>Check the condition and, if appropriate, the temperature of the delivery vehicle</a:t>
            </a:r>
          </a:p>
          <a:p>
            <a:pPr eaLnBrk="1" hangingPunct="1"/>
            <a:r>
              <a:rPr lang="en-GB" sz="2400" smtClean="0"/>
              <a:t>Check code dates</a:t>
            </a:r>
          </a:p>
          <a:p>
            <a:pPr eaLnBrk="1" hangingPunct="1"/>
            <a:r>
              <a:rPr lang="en-GB" sz="2400" smtClean="0"/>
              <a:t>Measure the temperature of refrigerated and frozen food</a:t>
            </a:r>
          </a:p>
          <a:p>
            <a:pPr eaLnBrk="1" hangingPunct="1"/>
            <a:r>
              <a:rPr lang="en-GB" sz="2400" smtClean="0"/>
              <a:t>Check quantities, grades and the condition of all food</a:t>
            </a:r>
          </a:p>
          <a:p>
            <a:pPr eaLnBrk="1" hangingPunct="1"/>
            <a:r>
              <a:rPr lang="en-GB" sz="2400" smtClean="0"/>
              <a:t>Reject unacceptable supplies, following the workplace procedures</a:t>
            </a:r>
          </a:p>
          <a:p>
            <a:pPr eaLnBrk="1" hangingPunct="1"/>
            <a:r>
              <a:rPr lang="en-GB" sz="2400" smtClean="0"/>
              <a:t>Complete appropriate documentation</a:t>
            </a:r>
          </a:p>
          <a:p>
            <a:pPr eaLnBrk="1" hangingPunct="1"/>
            <a:r>
              <a:rPr lang="en-GB" sz="2400" smtClean="0"/>
              <a:t>Store supplies in appropriate storage right away</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idx="4294967295"/>
          </p:nvPr>
        </p:nvSpPr>
        <p:spPr>
          <a:xfrm>
            <a:off x="719138" y="719138"/>
            <a:ext cx="8153400" cy="641350"/>
          </a:xfrm>
        </p:spPr>
        <p:txBody>
          <a:bodyPr/>
          <a:lstStyle/>
          <a:p>
            <a:pPr eaLnBrk="1" hangingPunct="1"/>
            <a:r>
              <a:rPr lang="en-GB" sz="3600" dirty="0" smtClean="0"/>
              <a:t>Reasons for rejecting food</a:t>
            </a:r>
          </a:p>
        </p:txBody>
      </p:sp>
      <p:sp>
        <p:nvSpPr>
          <p:cNvPr id="70660" name="Rectangle 4"/>
          <p:cNvSpPr>
            <a:spLocks noGrp="1" noChangeArrowheads="1"/>
          </p:cNvSpPr>
          <p:nvPr>
            <p:ph type="body" idx="4294967295"/>
          </p:nvPr>
        </p:nvSpPr>
        <p:spPr>
          <a:xfrm>
            <a:off x="719138" y="1798638"/>
            <a:ext cx="7924800" cy="4724400"/>
          </a:xfrm>
        </p:spPr>
        <p:txBody>
          <a:bodyPr/>
          <a:lstStyle/>
          <a:p>
            <a:pPr eaLnBrk="1" hangingPunct="1">
              <a:lnSpc>
                <a:spcPct val="90000"/>
              </a:lnSpc>
            </a:pPr>
            <a:r>
              <a:rPr lang="en-GB" sz="2000" dirty="0" smtClean="0"/>
              <a:t>Wrong temperature or evidence of temperature abuse</a:t>
            </a:r>
          </a:p>
          <a:p>
            <a:pPr eaLnBrk="1" hangingPunct="1">
              <a:lnSpc>
                <a:spcPct val="90000"/>
              </a:lnSpc>
            </a:pPr>
            <a:r>
              <a:rPr lang="en-GB" sz="2000" dirty="0" smtClean="0"/>
              <a:t>Packaging damaged, dirty or inappropriate</a:t>
            </a:r>
          </a:p>
          <a:p>
            <a:pPr eaLnBrk="1" hangingPunct="1">
              <a:lnSpc>
                <a:spcPct val="90000"/>
              </a:lnSpc>
            </a:pPr>
            <a:r>
              <a:rPr lang="en-GB" sz="2000" dirty="0" smtClean="0"/>
              <a:t>Cans dented or bulging</a:t>
            </a:r>
          </a:p>
          <a:p>
            <a:pPr eaLnBrk="1" hangingPunct="1">
              <a:lnSpc>
                <a:spcPct val="90000"/>
              </a:lnSpc>
            </a:pPr>
            <a:r>
              <a:rPr lang="en-GB" sz="2000" dirty="0" smtClean="0"/>
              <a:t>Visible contamination or adulteration, such as </a:t>
            </a:r>
            <a:r>
              <a:rPr lang="en-GB" sz="2000" dirty="0" err="1" smtClean="0"/>
              <a:t>mold</a:t>
            </a:r>
            <a:r>
              <a:rPr lang="en-GB" sz="2000" dirty="0" smtClean="0"/>
              <a:t> or slime</a:t>
            </a:r>
          </a:p>
          <a:p>
            <a:pPr eaLnBrk="1" hangingPunct="1">
              <a:lnSpc>
                <a:spcPct val="90000"/>
              </a:lnSpc>
            </a:pPr>
            <a:r>
              <a:rPr lang="en-GB" sz="2000" dirty="0" smtClean="0"/>
              <a:t>Discoloration</a:t>
            </a:r>
          </a:p>
          <a:p>
            <a:pPr eaLnBrk="1" hangingPunct="1">
              <a:lnSpc>
                <a:spcPct val="90000"/>
              </a:lnSpc>
            </a:pPr>
            <a:r>
              <a:rPr lang="en-GB" sz="2000" dirty="0" smtClean="0"/>
              <a:t>Unusual </a:t>
            </a:r>
            <a:r>
              <a:rPr lang="en-GB" sz="2000" dirty="0" err="1" smtClean="0"/>
              <a:t>odor</a:t>
            </a:r>
            <a:endParaRPr lang="en-GB" sz="2000" dirty="0" smtClean="0"/>
          </a:p>
          <a:p>
            <a:pPr eaLnBrk="1" hangingPunct="1">
              <a:lnSpc>
                <a:spcPct val="90000"/>
              </a:lnSpc>
            </a:pPr>
            <a:r>
              <a:rPr lang="en-GB" sz="2000" dirty="0" smtClean="0"/>
              <a:t>Sour </a:t>
            </a:r>
            <a:r>
              <a:rPr lang="en-GB" sz="2000" dirty="0" err="1" smtClean="0"/>
              <a:t>flavor</a:t>
            </a:r>
            <a:endParaRPr lang="en-GB" sz="2000" dirty="0" smtClean="0"/>
          </a:p>
          <a:p>
            <a:pPr eaLnBrk="1" hangingPunct="1">
              <a:lnSpc>
                <a:spcPct val="90000"/>
              </a:lnSpc>
            </a:pPr>
            <a:r>
              <a:rPr lang="en-GB" sz="2000" dirty="0" smtClean="0"/>
              <a:t>Wrinkling, drying or softening of fruit or vegetables</a:t>
            </a:r>
          </a:p>
          <a:p>
            <a:pPr eaLnBrk="1" hangingPunct="1">
              <a:lnSpc>
                <a:spcPct val="90000"/>
              </a:lnSpc>
            </a:pPr>
            <a:r>
              <a:rPr lang="en-GB" sz="2000" dirty="0" smtClean="0"/>
              <a:t>Expired code date</a:t>
            </a:r>
          </a:p>
          <a:p>
            <a:pPr eaLnBrk="1" hangingPunct="1">
              <a:lnSpc>
                <a:spcPct val="90000"/>
              </a:lnSpc>
            </a:pPr>
            <a:r>
              <a:rPr lang="en-GB" sz="2000" dirty="0" smtClean="0"/>
              <a:t>No inspection seal or tag for foods such as meat, poultry, </a:t>
            </a:r>
            <a:br>
              <a:rPr lang="en-GB" sz="2000" dirty="0" smtClean="0"/>
            </a:br>
            <a:r>
              <a:rPr lang="en-GB" sz="2000" dirty="0" smtClean="0"/>
              <a:t>eggs and shellfish</a:t>
            </a:r>
          </a:p>
          <a:p>
            <a:pPr eaLnBrk="1" hangingPunct="1">
              <a:lnSpc>
                <a:spcPct val="90000"/>
              </a:lnSpc>
            </a:pPr>
            <a:r>
              <a:rPr lang="en-GB" sz="2000" dirty="0" smtClean="0"/>
              <a:t>Inadequate documentation</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5" descr="19 (RGB).tif                                                   0002007BMacintosh HD                   B191BFFC:"/>
          <p:cNvPicPr>
            <a:picLocks noGrp="1" noChangeAspect="1" noChangeArrowheads="1"/>
          </p:cNvPicPr>
          <p:nvPr>
            <p:ph idx="4294967295"/>
          </p:nvPr>
        </p:nvPicPr>
        <p:blipFill>
          <a:blip r:embed="rId3"/>
          <a:srcRect/>
          <a:stretch>
            <a:fillRect/>
          </a:stretch>
        </p:blipFill>
        <p:spPr>
          <a:xfrm>
            <a:off x="1066800" y="381000"/>
            <a:ext cx="7086600" cy="5443538"/>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4" descr="20 fridge(RGB).tif                                             0002007BMacintosh HD                   B191BFFC:"/>
          <p:cNvPicPr>
            <a:picLocks noGrp="1" noChangeAspect="1" noChangeArrowheads="1"/>
          </p:cNvPicPr>
          <p:nvPr>
            <p:ph idx="4294967295"/>
          </p:nvPr>
        </p:nvPicPr>
        <p:blipFill>
          <a:blip r:embed="rId3"/>
          <a:srcRect/>
          <a:stretch>
            <a:fillRect/>
          </a:stretch>
        </p:blipFill>
        <p:spPr>
          <a:xfrm>
            <a:off x="609600" y="228600"/>
            <a:ext cx="3327400" cy="5867400"/>
          </a:xfrm>
        </p:spPr>
      </p:pic>
      <p:sp>
        <p:nvSpPr>
          <p:cNvPr id="72708" name="Text Box 5"/>
          <p:cNvSpPr txBox="1">
            <a:spLocks noChangeArrowheads="1"/>
          </p:cNvSpPr>
          <p:nvPr/>
        </p:nvSpPr>
        <p:spPr bwMode="auto">
          <a:xfrm>
            <a:off x="3357554" y="1000108"/>
            <a:ext cx="354013" cy="4636654"/>
          </a:xfrm>
          <a:prstGeom prst="rect">
            <a:avLst/>
          </a:prstGeom>
          <a:noFill/>
          <a:ln w="9525">
            <a:noFill/>
            <a:miter lim="800000"/>
            <a:headEnd/>
            <a:tailEnd/>
          </a:ln>
        </p:spPr>
        <p:txBody>
          <a:bodyPr wrap="square">
            <a:spAutoFit/>
          </a:bodyPr>
          <a:lstStyle/>
          <a:p>
            <a:pPr algn="ctr">
              <a:lnSpc>
                <a:spcPct val="190000"/>
              </a:lnSpc>
              <a:spcBef>
                <a:spcPts val="300"/>
              </a:spcBef>
              <a:spcAft>
                <a:spcPts val="300"/>
              </a:spcAft>
            </a:pPr>
            <a:r>
              <a:rPr lang="en-GB" dirty="0">
                <a:solidFill>
                  <a:srgbClr val="204066"/>
                </a:solidFill>
              </a:rPr>
              <a:t>1</a:t>
            </a:r>
          </a:p>
          <a:p>
            <a:pPr algn="ctr">
              <a:lnSpc>
                <a:spcPct val="190000"/>
              </a:lnSpc>
              <a:spcAft>
                <a:spcPts val="1800"/>
              </a:spcAft>
            </a:pPr>
            <a:r>
              <a:rPr lang="en-GB" dirty="0">
                <a:solidFill>
                  <a:srgbClr val="204066"/>
                </a:solidFill>
              </a:rPr>
              <a:t>2</a:t>
            </a:r>
          </a:p>
          <a:p>
            <a:pPr algn="ctr">
              <a:spcBef>
                <a:spcPts val="0"/>
              </a:spcBef>
              <a:spcAft>
                <a:spcPts val="3600"/>
              </a:spcAft>
            </a:pPr>
            <a:r>
              <a:rPr lang="en-GB" dirty="0">
                <a:solidFill>
                  <a:srgbClr val="204066"/>
                </a:solidFill>
              </a:rPr>
              <a:t>3</a:t>
            </a:r>
          </a:p>
          <a:p>
            <a:pPr algn="ctr">
              <a:spcBef>
                <a:spcPts val="0"/>
              </a:spcBef>
              <a:spcAft>
                <a:spcPts val="1800"/>
              </a:spcAft>
            </a:pPr>
            <a:r>
              <a:rPr lang="en-GB" dirty="0" smtClean="0">
                <a:solidFill>
                  <a:srgbClr val="204066"/>
                </a:solidFill>
              </a:rPr>
              <a:t>4</a:t>
            </a:r>
            <a:endParaRPr lang="en-GB" dirty="0">
              <a:solidFill>
                <a:srgbClr val="204066"/>
              </a:solidFill>
            </a:endParaRPr>
          </a:p>
          <a:p>
            <a:pPr algn="ctr">
              <a:spcBef>
                <a:spcPts val="0"/>
              </a:spcBef>
            </a:pPr>
            <a:r>
              <a:rPr lang="en-GB" dirty="0" smtClean="0">
                <a:solidFill>
                  <a:srgbClr val="204066"/>
                </a:solidFill>
              </a:rPr>
              <a:t>5</a:t>
            </a:r>
          </a:p>
          <a:p>
            <a:pPr algn="ctr">
              <a:lnSpc>
                <a:spcPct val="190000"/>
              </a:lnSpc>
            </a:pPr>
            <a:r>
              <a:rPr lang="en-GB" dirty="0" smtClean="0">
                <a:solidFill>
                  <a:srgbClr val="204066"/>
                </a:solidFill>
              </a:rPr>
              <a:t>6</a:t>
            </a:r>
          </a:p>
          <a:p>
            <a:pPr algn="ctr"/>
            <a:endParaRPr lang="en-GB" dirty="0">
              <a:solidFill>
                <a:srgbClr val="204066"/>
              </a:solidFill>
            </a:endParaRPr>
          </a:p>
        </p:txBody>
      </p:sp>
      <p:pic>
        <p:nvPicPr>
          <p:cNvPr id="72709" name="Picture 6" descr="20 fish(RGB).tif                                               0002007BMacintosh HD                   B191BFFC:"/>
          <p:cNvPicPr>
            <a:picLocks noChangeAspect="1" noChangeArrowheads="1"/>
          </p:cNvPicPr>
          <p:nvPr/>
        </p:nvPicPr>
        <p:blipFill>
          <a:blip r:embed="rId4"/>
          <a:srcRect/>
          <a:stretch>
            <a:fillRect/>
          </a:stretch>
        </p:blipFill>
        <p:spPr bwMode="auto">
          <a:xfrm>
            <a:off x="5334000" y="1143000"/>
            <a:ext cx="1257300" cy="914400"/>
          </a:xfrm>
          <a:prstGeom prst="rect">
            <a:avLst/>
          </a:prstGeom>
          <a:noFill/>
          <a:ln w="9525">
            <a:noFill/>
            <a:miter lim="800000"/>
            <a:headEnd/>
            <a:tailEnd/>
          </a:ln>
        </p:spPr>
      </p:pic>
      <p:pic>
        <p:nvPicPr>
          <p:cNvPr id="72710" name="Picture 7" descr="20 cheesecake(RGB).tif                                         0002007BMacintosh HD                   B191BFFC:"/>
          <p:cNvPicPr>
            <a:picLocks noChangeAspect="1" noChangeArrowheads="1"/>
          </p:cNvPicPr>
          <p:nvPr/>
        </p:nvPicPr>
        <p:blipFill>
          <a:blip r:embed="rId5"/>
          <a:srcRect/>
          <a:stretch>
            <a:fillRect/>
          </a:stretch>
        </p:blipFill>
        <p:spPr bwMode="auto">
          <a:xfrm>
            <a:off x="7467600" y="1181100"/>
            <a:ext cx="1257300" cy="876300"/>
          </a:xfrm>
          <a:prstGeom prst="rect">
            <a:avLst/>
          </a:prstGeom>
          <a:noFill/>
          <a:ln w="9525">
            <a:noFill/>
            <a:miter lim="800000"/>
            <a:headEnd/>
            <a:tailEnd/>
          </a:ln>
        </p:spPr>
      </p:pic>
      <p:pic>
        <p:nvPicPr>
          <p:cNvPr id="72711" name="Picture 8" descr="20 lettuce (RGB).tif                                           0002007BMacintosh HD                   B191BFFC:"/>
          <p:cNvPicPr>
            <a:picLocks noChangeAspect="1" noChangeArrowheads="1"/>
          </p:cNvPicPr>
          <p:nvPr/>
        </p:nvPicPr>
        <p:blipFill>
          <a:blip r:embed="rId6"/>
          <a:srcRect/>
          <a:stretch>
            <a:fillRect/>
          </a:stretch>
        </p:blipFill>
        <p:spPr bwMode="auto">
          <a:xfrm>
            <a:off x="6324600" y="2438400"/>
            <a:ext cx="1257300" cy="965200"/>
          </a:xfrm>
          <a:prstGeom prst="rect">
            <a:avLst/>
          </a:prstGeom>
          <a:noFill/>
          <a:ln w="9525">
            <a:noFill/>
            <a:miter lim="800000"/>
            <a:headEnd/>
            <a:tailEnd/>
          </a:ln>
        </p:spPr>
      </p:pic>
      <p:pic>
        <p:nvPicPr>
          <p:cNvPr id="72712" name="Picture 9" descr="20 raw beefburger(RGB).tif                                     0002007BMacintosh HD                   B191BFFC:"/>
          <p:cNvPicPr>
            <a:picLocks noChangeAspect="1" noChangeArrowheads="1"/>
          </p:cNvPicPr>
          <p:nvPr/>
        </p:nvPicPr>
        <p:blipFill>
          <a:blip r:embed="rId7"/>
          <a:srcRect/>
          <a:stretch>
            <a:fillRect/>
          </a:stretch>
        </p:blipFill>
        <p:spPr bwMode="auto">
          <a:xfrm>
            <a:off x="6362700" y="4800600"/>
            <a:ext cx="1257300" cy="774700"/>
          </a:xfrm>
          <a:prstGeom prst="rect">
            <a:avLst/>
          </a:prstGeom>
          <a:noFill/>
          <a:ln w="9525">
            <a:noFill/>
            <a:miter lim="800000"/>
            <a:headEnd/>
            <a:tailEnd/>
          </a:ln>
        </p:spPr>
      </p:pic>
      <p:pic>
        <p:nvPicPr>
          <p:cNvPr id="72713" name="Picture 10" descr="20 turkey(RGB).tif                                             0002007BMacintosh HD                   B191BFFC:"/>
          <p:cNvPicPr>
            <a:picLocks noChangeAspect="1" noChangeArrowheads="1"/>
          </p:cNvPicPr>
          <p:nvPr/>
        </p:nvPicPr>
        <p:blipFill>
          <a:blip r:embed="rId8"/>
          <a:srcRect/>
          <a:stretch>
            <a:fillRect/>
          </a:stretch>
        </p:blipFill>
        <p:spPr bwMode="auto">
          <a:xfrm>
            <a:off x="7086600" y="3657600"/>
            <a:ext cx="1257300" cy="889000"/>
          </a:xfrm>
          <a:prstGeom prst="rect">
            <a:avLst/>
          </a:prstGeom>
          <a:noFill/>
          <a:ln w="9525">
            <a:noFill/>
            <a:miter lim="800000"/>
            <a:headEnd/>
            <a:tailEnd/>
          </a:ln>
        </p:spPr>
      </p:pic>
      <p:pic>
        <p:nvPicPr>
          <p:cNvPr id="72714" name="Picture 11" descr="20 apple pie (RGB).tif                                         0002007BMacintosh HD                   B191BFFC:"/>
          <p:cNvPicPr>
            <a:picLocks noChangeAspect="1" noChangeArrowheads="1"/>
          </p:cNvPicPr>
          <p:nvPr/>
        </p:nvPicPr>
        <p:blipFill>
          <a:blip r:embed="rId9"/>
          <a:srcRect/>
          <a:stretch>
            <a:fillRect/>
          </a:stretch>
        </p:blipFill>
        <p:spPr bwMode="auto">
          <a:xfrm>
            <a:off x="5257800" y="3746500"/>
            <a:ext cx="1257300" cy="825500"/>
          </a:xfrm>
          <a:prstGeom prst="rect">
            <a:avLst/>
          </a:prstGeom>
          <a:noFill/>
          <a:ln w="9525">
            <a:noFill/>
            <a:miter lim="800000"/>
            <a:headEnd/>
            <a:tailEnd/>
          </a:ln>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Time control: good practice</a:t>
            </a:r>
          </a:p>
        </p:txBody>
      </p:sp>
      <p:sp>
        <p:nvSpPr>
          <p:cNvPr id="73732" name="Rectangle 4"/>
          <p:cNvSpPr>
            <a:spLocks noGrp="1" noChangeArrowheads="1"/>
          </p:cNvSpPr>
          <p:nvPr>
            <p:ph type="body" idx="4294967295"/>
          </p:nvPr>
        </p:nvSpPr>
        <p:spPr>
          <a:xfrm>
            <a:off x="714375" y="1714500"/>
            <a:ext cx="8153400" cy="4724400"/>
          </a:xfrm>
        </p:spPr>
        <p:txBody>
          <a:bodyPr/>
          <a:lstStyle/>
          <a:p>
            <a:pPr eaLnBrk="1" hangingPunct="1">
              <a:lnSpc>
                <a:spcPts val="2400"/>
              </a:lnSpc>
            </a:pPr>
            <a:r>
              <a:rPr lang="en-GB" sz="2400" smtClean="0"/>
              <a:t>Cook and serve immediately if possible</a:t>
            </a:r>
            <a:endParaRPr lang="en-GB" sz="2000" smtClean="0"/>
          </a:p>
          <a:p>
            <a:pPr marL="819150" lvl="1" eaLnBrk="1" hangingPunct="1">
              <a:lnSpc>
                <a:spcPts val="2400"/>
              </a:lnSpc>
            </a:pPr>
            <a:r>
              <a:rPr lang="en-GB" sz="2000" smtClean="0"/>
              <a:t>avoid reheating                        </a:t>
            </a:r>
          </a:p>
          <a:p>
            <a:pPr marL="819150" lvl="1" eaLnBrk="1" hangingPunct="1">
              <a:lnSpc>
                <a:spcPts val="2400"/>
              </a:lnSpc>
            </a:pPr>
            <a:r>
              <a:rPr lang="en-GB" sz="2000" smtClean="0"/>
              <a:t>reheat only once</a:t>
            </a:r>
          </a:p>
          <a:p>
            <a:pPr eaLnBrk="1" hangingPunct="1">
              <a:lnSpc>
                <a:spcPts val="2400"/>
              </a:lnSpc>
            </a:pPr>
            <a:r>
              <a:rPr lang="en-GB" sz="2400" smtClean="0"/>
              <a:t>Minimize time in danger zone</a:t>
            </a:r>
          </a:p>
          <a:p>
            <a:pPr marL="819150" lvl="1" eaLnBrk="1" hangingPunct="1">
              <a:lnSpc>
                <a:spcPts val="2400"/>
              </a:lnSpc>
            </a:pPr>
            <a:r>
              <a:rPr lang="en-GB" sz="2000" smtClean="0"/>
              <a:t>store deliveries right away          </a:t>
            </a:r>
          </a:p>
          <a:p>
            <a:pPr marL="819150" lvl="1" eaLnBrk="1" hangingPunct="1">
              <a:lnSpc>
                <a:spcPts val="2400"/>
              </a:lnSpc>
            </a:pPr>
            <a:r>
              <a:rPr lang="en-GB" sz="2000" smtClean="0"/>
              <a:t>minimize preparation time</a:t>
            </a:r>
          </a:p>
          <a:p>
            <a:pPr marL="819150" lvl="1" eaLnBrk="1" hangingPunct="1">
              <a:lnSpc>
                <a:spcPts val="2400"/>
              </a:lnSpc>
            </a:pPr>
            <a:r>
              <a:rPr lang="en-GB" sz="2000" smtClean="0"/>
              <a:t>heat quickly                               </a:t>
            </a:r>
          </a:p>
          <a:p>
            <a:pPr marL="819150" lvl="1" eaLnBrk="1" hangingPunct="1">
              <a:lnSpc>
                <a:spcPts val="2400"/>
              </a:lnSpc>
            </a:pPr>
            <a:r>
              <a:rPr lang="en-GB" sz="2000" smtClean="0"/>
              <a:t>cool quickly</a:t>
            </a:r>
          </a:p>
          <a:p>
            <a:pPr marL="819150" lvl="1" eaLnBrk="1" hangingPunct="1">
              <a:lnSpc>
                <a:spcPts val="2400"/>
              </a:lnSpc>
            </a:pPr>
            <a:r>
              <a:rPr lang="en-GB" sz="2000" smtClean="0"/>
              <a:t>keep hot food hot, keep cold food cold, keep frozen food frozen</a:t>
            </a:r>
          </a:p>
          <a:p>
            <a:pPr eaLnBrk="1" hangingPunct="1">
              <a:lnSpc>
                <a:spcPts val="2400"/>
              </a:lnSpc>
            </a:pPr>
            <a:r>
              <a:rPr lang="en-GB" sz="2400" smtClean="0"/>
              <a:t>Observe code dates </a:t>
            </a:r>
          </a:p>
          <a:p>
            <a:pPr eaLnBrk="1" hangingPunct="1">
              <a:lnSpc>
                <a:spcPts val="2400"/>
              </a:lnSpc>
            </a:pPr>
            <a:r>
              <a:rPr lang="en-GB" sz="2400" smtClean="0"/>
              <a:t>Rotate foods in storage</a:t>
            </a:r>
          </a:p>
          <a:p>
            <a:pPr marL="819150" lvl="1" eaLnBrk="1" hangingPunct="1">
              <a:lnSpc>
                <a:spcPts val="2400"/>
              </a:lnSpc>
            </a:pPr>
            <a:r>
              <a:rPr lang="en-GB" sz="2000" smtClean="0"/>
              <a:t>first in, first out (FIFO)</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Preparation principles</a:t>
            </a:r>
            <a:r>
              <a:rPr lang="en-GB" smtClean="0"/>
              <a:t>	</a:t>
            </a:r>
          </a:p>
        </p:txBody>
      </p:sp>
      <p:sp>
        <p:nvSpPr>
          <p:cNvPr id="74756" name="Rectangle 4"/>
          <p:cNvSpPr>
            <a:spLocks noGrp="1" noChangeArrowheads="1"/>
          </p:cNvSpPr>
          <p:nvPr>
            <p:ph type="body" idx="4294967295"/>
          </p:nvPr>
        </p:nvSpPr>
        <p:spPr>
          <a:xfrm>
            <a:off x="719138" y="1798638"/>
            <a:ext cx="7662862" cy="4724400"/>
          </a:xfrm>
        </p:spPr>
        <p:txBody>
          <a:bodyPr/>
          <a:lstStyle/>
          <a:p>
            <a:pPr eaLnBrk="1" hangingPunct="1">
              <a:lnSpc>
                <a:spcPts val="2600"/>
              </a:lnSpc>
            </a:pPr>
            <a:r>
              <a:rPr lang="en-GB" sz="2400" dirty="0" smtClean="0"/>
              <a:t>Protect food from contamination at all times</a:t>
            </a:r>
          </a:p>
          <a:p>
            <a:pPr eaLnBrk="1" hangingPunct="1">
              <a:lnSpc>
                <a:spcPts val="2600"/>
              </a:lnSpc>
            </a:pPr>
            <a:r>
              <a:rPr lang="en-GB" sz="2400" dirty="0" smtClean="0"/>
              <a:t>Wear suitable, clean outer clothing</a:t>
            </a:r>
          </a:p>
          <a:p>
            <a:pPr eaLnBrk="1" hangingPunct="1">
              <a:lnSpc>
                <a:spcPts val="2600"/>
              </a:lnSpc>
            </a:pPr>
            <a:r>
              <a:rPr lang="en-GB" sz="2400" dirty="0" smtClean="0"/>
              <a:t>Wash hands before working with food</a:t>
            </a:r>
          </a:p>
          <a:p>
            <a:pPr eaLnBrk="1" hangingPunct="1">
              <a:lnSpc>
                <a:spcPts val="2600"/>
              </a:lnSpc>
            </a:pPr>
            <a:r>
              <a:rPr lang="en-GB" sz="2400" dirty="0" smtClean="0"/>
              <a:t>Wash hands regularly during work with food</a:t>
            </a:r>
          </a:p>
          <a:p>
            <a:pPr eaLnBrk="1" hangingPunct="1">
              <a:lnSpc>
                <a:spcPts val="2600"/>
              </a:lnSpc>
            </a:pPr>
            <a:r>
              <a:rPr lang="en-GB" sz="2400" dirty="0" smtClean="0"/>
              <a:t>Avoid touching food with bare hands</a:t>
            </a:r>
          </a:p>
          <a:p>
            <a:pPr eaLnBrk="1" hangingPunct="1">
              <a:lnSpc>
                <a:spcPts val="2600"/>
              </a:lnSpc>
            </a:pPr>
            <a:r>
              <a:rPr lang="en-GB" sz="2400" dirty="0" smtClean="0"/>
              <a:t>Use clean and sanitized equipment and utensils for moving and containing food </a:t>
            </a:r>
          </a:p>
          <a:p>
            <a:pPr eaLnBrk="1" hangingPunct="1">
              <a:lnSpc>
                <a:spcPts val="2600"/>
              </a:lnSpc>
            </a:pPr>
            <a:r>
              <a:rPr lang="en-GB" sz="2400" dirty="0" smtClean="0"/>
              <a:t>Apply time and temperature principles to TCS foods</a:t>
            </a:r>
          </a:p>
          <a:p>
            <a:pPr eaLnBrk="1" hangingPunct="1">
              <a:lnSpc>
                <a:spcPts val="2600"/>
              </a:lnSpc>
            </a:pPr>
            <a:r>
              <a:rPr lang="en-GB" sz="2400" dirty="0" smtClean="0"/>
              <a:t>Use a fresh, clean, sanitized spoon each time you need to taste-test food</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idx="4294967295"/>
          </p:nvPr>
        </p:nvSpPr>
        <p:spPr>
          <a:xfrm>
            <a:off x="719138" y="719138"/>
            <a:ext cx="8077200" cy="1068387"/>
          </a:xfrm>
        </p:spPr>
        <p:txBody>
          <a:bodyPr/>
          <a:lstStyle/>
          <a:p>
            <a:pPr eaLnBrk="1" hangingPunct="1"/>
            <a:r>
              <a:rPr lang="en-GB" sz="3600" smtClean="0"/>
              <a:t>HACCP</a:t>
            </a:r>
            <a:r>
              <a:rPr lang="en-GB" sz="2800" smtClean="0"/>
              <a:t> </a:t>
            </a:r>
            <a:br>
              <a:rPr lang="en-GB" sz="2800" smtClean="0"/>
            </a:br>
            <a:r>
              <a:rPr lang="en-GB" sz="2800" smtClean="0"/>
              <a:t>(Hazard Analysis and Critical Control Point)</a:t>
            </a:r>
            <a:endParaRPr lang="en-GB" smtClean="0"/>
          </a:p>
        </p:txBody>
      </p:sp>
      <p:sp>
        <p:nvSpPr>
          <p:cNvPr id="29700" name="Rectangle 3"/>
          <p:cNvSpPr>
            <a:spLocks noGrp="1" noChangeArrowheads="1"/>
          </p:cNvSpPr>
          <p:nvPr>
            <p:ph type="body" idx="4294967295"/>
          </p:nvPr>
        </p:nvSpPr>
        <p:spPr>
          <a:xfrm>
            <a:off x="719138" y="1816100"/>
            <a:ext cx="7967662" cy="4203700"/>
          </a:xfrm>
        </p:spPr>
        <p:txBody>
          <a:bodyPr/>
          <a:lstStyle/>
          <a:p>
            <a:pPr eaLnBrk="1" hangingPunct="1">
              <a:lnSpc>
                <a:spcPct val="90000"/>
              </a:lnSpc>
            </a:pPr>
            <a:r>
              <a:rPr lang="en-GB" sz="2400" smtClean="0"/>
              <a:t>Formal, documented system of hazard analysis and hazard control</a:t>
            </a:r>
          </a:p>
          <a:p>
            <a:pPr eaLnBrk="1" hangingPunct="1">
              <a:lnSpc>
                <a:spcPct val="90000"/>
              </a:lnSpc>
            </a:pPr>
            <a:r>
              <a:rPr lang="en-GB" sz="2400" smtClean="0"/>
              <a:t>Designed to protect food from the problems that </a:t>
            </a:r>
            <a:br>
              <a:rPr lang="en-GB" sz="2400" smtClean="0"/>
            </a:br>
            <a:r>
              <a:rPr lang="en-GB" sz="2400" smtClean="0"/>
              <a:t>cause illness </a:t>
            </a:r>
          </a:p>
          <a:p>
            <a:pPr eaLnBrk="1" hangingPunct="1">
              <a:lnSpc>
                <a:spcPct val="90000"/>
              </a:lnSpc>
            </a:pPr>
            <a:r>
              <a:rPr lang="en-GB" sz="2400" smtClean="0"/>
              <a:t>Involves:</a:t>
            </a:r>
          </a:p>
          <a:p>
            <a:pPr lvl="1" eaLnBrk="1" hangingPunct="1">
              <a:lnSpc>
                <a:spcPct val="90000"/>
              </a:lnSpc>
            </a:pPr>
            <a:r>
              <a:rPr lang="en-GB" sz="2000" smtClean="0"/>
              <a:t>identifying possible problems</a:t>
            </a:r>
          </a:p>
          <a:p>
            <a:pPr lvl="1" eaLnBrk="1" hangingPunct="1">
              <a:lnSpc>
                <a:spcPct val="90000"/>
              </a:lnSpc>
            </a:pPr>
            <a:r>
              <a:rPr lang="en-GB" sz="2000" smtClean="0"/>
              <a:t>stopping them (or reducing their impact) before they happen</a:t>
            </a:r>
          </a:p>
          <a:p>
            <a:pPr lvl="1" eaLnBrk="1" hangingPunct="1">
              <a:lnSpc>
                <a:spcPct val="90000"/>
              </a:lnSpc>
            </a:pPr>
            <a:r>
              <a:rPr lang="en-GB" sz="2000" smtClean="0"/>
              <a:t>identifying corrective action, if a problem has already developed</a:t>
            </a:r>
          </a:p>
          <a:p>
            <a:pPr eaLnBrk="1" hangingPunct="1">
              <a:lnSpc>
                <a:spcPct val="90000"/>
              </a:lnSpc>
            </a:pPr>
            <a:r>
              <a:rPr lang="en-GB" sz="2400" smtClean="0"/>
              <a:t>Also involves checking all stages of delivery, storage, preparation, presentation and service</a:t>
            </a:r>
            <a:endParaRPr lang="en-GB" sz="2100" smtClean="0"/>
          </a:p>
          <a:p>
            <a:pPr eaLnBrk="1" hangingPunct="1">
              <a:lnSpc>
                <a:spcPct val="90000"/>
              </a:lnSpc>
            </a:pPr>
            <a:endParaRPr lang="en-GB" sz="250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6" descr="22 wedding foods(RGB).tif                                      0002007BMacintosh HD                   B191BFFC:"/>
          <p:cNvPicPr>
            <a:picLocks noGrp="1" noChangeAspect="1" noChangeArrowheads="1"/>
          </p:cNvPicPr>
          <p:nvPr>
            <p:ph idx="4294967295"/>
          </p:nvPr>
        </p:nvPicPr>
        <p:blipFill>
          <a:blip r:embed="rId3"/>
          <a:srcRect l="1500" t="5080" r="1500" b="2539"/>
          <a:stretch>
            <a:fillRect/>
          </a:stretch>
        </p:blipFill>
        <p:spPr>
          <a:xfrm>
            <a:off x="1092200" y="533400"/>
            <a:ext cx="6954838" cy="5216525"/>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Approved thawing methods</a:t>
            </a:r>
            <a:r>
              <a:rPr lang="en-GB" smtClean="0"/>
              <a:t>	</a:t>
            </a:r>
          </a:p>
        </p:txBody>
      </p:sp>
      <p:sp>
        <p:nvSpPr>
          <p:cNvPr id="76804" name="Rectangle 4"/>
          <p:cNvSpPr>
            <a:spLocks noGrp="1" noChangeArrowheads="1"/>
          </p:cNvSpPr>
          <p:nvPr>
            <p:ph type="body" idx="4294967295"/>
          </p:nvPr>
        </p:nvSpPr>
        <p:spPr>
          <a:xfrm>
            <a:off x="719138" y="1798638"/>
            <a:ext cx="7739062" cy="4525962"/>
          </a:xfrm>
        </p:spPr>
        <p:txBody>
          <a:bodyPr/>
          <a:lstStyle/>
          <a:p>
            <a:pPr eaLnBrk="1" hangingPunct="1"/>
            <a:r>
              <a:rPr lang="en-GB" sz="2400" smtClean="0"/>
              <a:t>In a designated refrigeration unit at 5°C (41°F) </a:t>
            </a:r>
            <a:br>
              <a:rPr lang="en-GB" sz="2400" smtClean="0"/>
            </a:br>
            <a:r>
              <a:rPr lang="en-GB" sz="2400" smtClean="0"/>
              <a:t>or colder</a:t>
            </a:r>
          </a:p>
          <a:p>
            <a:pPr eaLnBrk="1" hangingPunct="1"/>
            <a:r>
              <a:rPr lang="en-GB" sz="2400" smtClean="0"/>
              <a:t>In a microwave oven, if thawing is part of the continuous cooking process</a:t>
            </a:r>
          </a:p>
          <a:p>
            <a:pPr eaLnBrk="1" hangingPunct="1"/>
            <a:r>
              <a:rPr lang="en-GB" sz="2400" smtClean="0"/>
              <a:t>Submerged under cold, running, potable (drinkable) water at 21°C (70°F) or below</a:t>
            </a:r>
          </a:p>
          <a:p>
            <a:pPr eaLnBrk="1" hangingPunct="1"/>
            <a:r>
              <a:rPr lang="en-GB" sz="2400" smtClean="0"/>
              <a:t>As part of the cooking process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Thawing principles</a:t>
            </a:r>
          </a:p>
        </p:txBody>
      </p:sp>
      <p:sp>
        <p:nvSpPr>
          <p:cNvPr id="77828" name="Rectangle 4"/>
          <p:cNvSpPr>
            <a:spLocks noGrp="1" noChangeArrowheads="1"/>
          </p:cNvSpPr>
          <p:nvPr>
            <p:ph type="body" idx="4294967295"/>
          </p:nvPr>
        </p:nvSpPr>
        <p:spPr>
          <a:xfrm>
            <a:off x="719138" y="1798638"/>
            <a:ext cx="8001000" cy="4471987"/>
          </a:xfrm>
        </p:spPr>
        <p:txBody>
          <a:bodyPr/>
          <a:lstStyle/>
          <a:p>
            <a:pPr eaLnBrk="1" hangingPunct="1"/>
            <a:r>
              <a:rPr lang="en-GB" sz="2400" smtClean="0"/>
              <a:t>Plan work to take thawing times into account – some foods take a long time</a:t>
            </a:r>
          </a:p>
          <a:p>
            <a:pPr eaLnBrk="1" hangingPunct="1"/>
            <a:r>
              <a:rPr lang="en-GB" sz="2400" smtClean="0"/>
              <a:t>Use containers that will not overflow</a:t>
            </a:r>
          </a:p>
          <a:p>
            <a:pPr eaLnBrk="1" hangingPunct="1"/>
            <a:r>
              <a:rPr lang="en-GB" sz="2400" smtClean="0"/>
              <a:t>Cover food to prevent contamination during thawing</a:t>
            </a:r>
          </a:p>
          <a:p>
            <a:pPr eaLnBrk="1" hangingPunct="1"/>
            <a:r>
              <a:rPr lang="en-GB" sz="2400" smtClean="0"/>
              <a:t>Select most suitable thawing method according to type/size of food and equipment available</a:t>
            </a:r>
          </a:p>
          <a:p>
            <a:pPr eaLnBrk="1" hangingPunct="1"/>
            <a:r>
              <a:rPr lang="en-GB" sz="2400" smtClean="0"/>
              <a:t>If you have to use a multi-purpose refrigerator, place frozen food on the lowest shelf to prevent juices from dripping onto other foods</a:t>
            </a:r>
          </a:p>
          <a:p>
            <a:pPr eaLnBrk="1" hangingPunct="1"/>
            <a:endParaRPr lang="en-GB" sz="240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4" descr="23 bucket (RGB).tif                                            0002007BMacintosh HD                   B191BFFC:"/>
          <p:cNvPicPr>
            <a:picLocks noChangeAspect="1" noChangeArrowheads="1"/>
          </p:cNvPicPr>
          <p:nvPr/>
        </p:nvPicPr>
        <p:blipFill>
          <a:blip r:embed="rId3"/>
          <a:srcRect/>
          <a:stretch>
            <a:fillRect/>
          </a:stretch>
        </p:blipFill>
        <p:spPr bwMode="auto">
          <a:xfrm>
            <a:off x="838200" y="1339850"/>
            <a:ext cx="1435100" cy="1562100"/>
          </a:xfrm>
          <a:prstGeom prst="rect">
            <a:avLst/>
          </a:prstGeom>
          <a:noFill/>
          <a:ln w="9525">
            <a:noFill/>
            <a:miter lim="800000"/>
            <a:headEnd/>
            <a:tailEnd/>
          </a:ln>
        </p:spPr>
      </p:pic>
      <p:pic>
        <p:nvPicPr>
          <p:cNvPr id="78852" name="Picture 5" descr="23 frozen veg/pan(RGB).tif                                     0002007BMacintosh HD                   B191BFFC:"/>
          <p:cNvPicPr>
            <a:picLocks noChangeAspect="1" noChangeArrowheads="1"/>
          </p:cNvPicPr>
          <p:nvPr/>
        </p:nvPicPr>
        <p:blipFill>
          <a:blip r:embed="rId4"/>
          <a:srcRect/>
          <a:stretch>
            <a:fillRect/>
          </a:stretch>
        </p:blipFill>
        <p:spPr bwMode="auto">
          <a:xfrm>
            <a:off x="5156200" y="1371600"/>
            <a:ext cx="1435100" cy="1524000"/>
          </a:xfrm>
          <a:prstGeom prst="rect">
            <a:avLst/>
          </a:prstGeom>
          <a:noFill/>
          <a:ln w="9525">
            <a:noFill/>
            <a:miter lim="800000"/>
            <a:headEnd/>
            <a:tailEnd/>
          </a:ln>
        </p:spPr>
      </p:pic>
      <p:pic>
        <p:nvPicPr>
          <p:cNvPr id="78853" name="Picture 6" descr="23 microwave (RGB).tif                                         0002007BMacintosh HD                   B191BFFC:"/>
          <p:cNvPicPr>
            <a:picLocks noChangeAspect="1" noChangeArrowheads="1"/>
          </p:cNvPicPr>
          <p:nvPr/>
        </p:nvPicPr>
        <p:blipFill>
          <a:blip r:embed="rId5"/>
          <a:srcRect/>
          <a:stretch>
            <a:fillRect/>
          </a:stretch>
        </p:blipFill>
        <p:spPr bwMode="auto">
          <a:xfrm>
            <a:off x="2819400" y="1371600"/>
            <a:ext cx="1803400" cy="1574800"/>
          </a:xfrm>
          <a:prstGeom prst="rect">
            <a:avLst/>
          </a:prstGeom>
          <a:noFill/>
          <a:ln w="9525">
            <a:noFill/>
            <a:miter lim="800000"/>
            <a:headEnd/>
            <a:tailEnd/>
          </a:ln>
        </p:spPr>
      </p:pic>
      <p:pic>
        <p:nvPicPr>
          <p:cNvPr id="78854" name="Picture 7" descr="23 muti fridge (RGB).tif                                       0002007BMacintosh HD                   B191BFFC:"/>
          <p:cNvPicPr>
            <a:picLocks noChangeAspect="1" noChangeArrowheads="1"/>
          </p:cNvPicPr>
          <p:nvPr/>
        </p:nvPicPr>
        <p:blipFill>
          <a:blip r:embed="rId6"/>
          <a:srcRect/>
          <a:stretch>
            <a:fillRect/>
          </a:stretch>
        </p:blipFill>
        <p:spPr bwMode="auto">
          <a:xfrm>
            <a:off x="6934200" y="1905000"/>
            <a:ext cx="1866900" cy="3238500"/>
          </a:xfrm>
          <a:prstGeom prst="rect">
            <a:avLst/>
          </a:prstGeom>
          <a:noFill/>
          <a:ln w="9525">
            <a:noFill/>
            <a:miter lim="800000"/>
            <a:headEnd/>
            <a:tailEnd/>
          </a:ln>
        </p:spPr>
      </p:pic>
      <p:pic>
        <p:nvPicPr>
          <p:cNvPr id="78855" name="Picture 8" descr="23 shiney surface (RGB).tif                                    0002007BMacintosh HD                   B191BFFC:"/>
          <p:cNvPicPr>
            <a:picLocks noChangeAspect="1" noChangeArrowheads="1"/>
          </p:cNvPicPr>
          <p:nvPr/>
        </p:nvPicPr>
        <p:blipFill>
          <a:blip r:embed="rId7"/>
          <a:srcRect/>
          <a:stretch>
            <a:fillRect/>
          </a:stretch>
        </p:blipFill>
        <p:spPr bwMode="auto">
          <a:xfrm>
            <a:off x="685800" y="3810000"/>
            <a:ext cx="1803400" cy="1752600"/>
          </a:xfrm>
          <a:prstGeom prst="rect">
            <a:avLst/>
          </a:prstGeom>
          <a:noFill/>
          <a:ln w="9525">
            <a:noFill/>
            <a:miter lim="800000"/>
            <a:headEnd/>
            <a:tailEnd/>
          </a:ln>
        </p:spPr>
      </p:pic>
      <p:pic>
        <p:nvPicPr>
          <p:cNvPr id="78856" name="Picture 9" descr="23 tap/water (RGB).tif                                         0002007BMacintosh HD                   B191BFFC:"/>
          <p:cNvPicPr>
            <a:picLocks noChangeAspect="1" noChangeArrowheads="1"/>
          </p:cNvPicPr>
          <p:nvPr/>
        </p:nvPicPr>
        <p:blipFill>
          <a:blip r:embed="rId8"/>
          <a:srcRect/>
          <a:stretch>
            <a:fillRect/>
          </a:stretch>
        </p:blipFill>
        <p:spPr bwMode="auto">
          <a:xfrm>
            <a:off x="3098800" y="3657600"/>
            <a:ext cx="1320800" cy="2159000"/>
          </a:xfrm>
          <a:prstGeom prst="rect">
            <a:avLst/>
          </a:prstGeom>
          <a:noFill/>
          <a:ln w="9525">
            <a:noFill/>
            <a:miter lim="800000"/>
            <a:headEnd/>
            <a:tailEnd/>
          </a:ln>
        </p:spPr>
      </p:pic>
      <p:pic>
        <p:nvPicPr>
          <p:cNvPr id="78857" name="Picture 10" descr="23 window ledge(RGB).tif                                       0002007BMacintosh HD                   B191BFFC:"/>
          <p:cNvPicPr>
            <a:picLocks noChangeAspect="1" noChangeArrowheads="1"/>
          </p:cNvPicPr>
          <p:nvPr/>
        </p:nvPicPr>
        <p:blipFill>
          <a:blip r:embed="rId9"/>
          <a:srcRect/>
          <a:stretch>
            <a:fillRect/>
          </a:stretch>
        </p:blipFill>
        <p:spPr bwMode="auto">
          <a:xfrm>
            <a:off x="4876800" y="3886200"/>
            <a:ext cx="1803400" cy="1612900"/>
          </a:xfrm>
          <a:prstGeom prst="rect">
            <a:avLst/>
          </a:prstGeom>
          <a:noFill/>
          <a:ln w="9525">
            <a:noFill/>
            <a:miter lim="800000"/>
            <a:headEnd/>
            <a:tailEnd/>
          </a:ln>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51" descr="Table for 54"/>
          <p:cNvPicPr>
            <a:picLocks noChangeAspect="1" noChangeArrowheads="1"/>
          </p:cNvPicPr>
          <p:nvPr/>
        </p:nvPicPr>
        <p:blipFill>
          <a:blip r:embed="rId3"/>
          <a:srcRect r="2803"/>
          <a:stretch>
            <a:fillRect/>
          </a:stretch>
        </p:blipFill>
        <p:spPr bwMode="auto">
          <a:xfrm>
            <a:off x="304800" y="301625"/>
            <a:ext cx="7924800" cy="5359400"/>
          </a:xfrm>
          <a:prstGeom prst="rect">
            <a:avLst/>
          </a:prstGeom>
          <a:noFill/>
          <a:ln w="9525">
            <a:noFill/>
            <a:miter lim="800000"/>
            <a:headEnd/>
            <a:tailEnd/>
          </a:ln>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Cooking principles</a:t>
            </a:r>
          </a:p>
        </p:txBody>
      </p:sp>
      <p:sp>
        <p:nvSpPr>
          <p:cNvPr id="80900" name="Rectangle 4"/>
          <p:cNvSpPr>
            <a:spLocks noGrp="1" noChangeArrowheads="1"/>
          </p:cNvSpPr>
          <p:nvPr>
            <p:ph type="body" idx="4294967295"/>
          </p:nvPr>
        </p:nvSpPr>
        <p:spPr>
          <a:xfrm>
            <a:off x="719138" y="1798638"/>
            <a:ext cx="7815262" cy="4114800"/>
          </a:xfrm>
        </p:spPr>
        <p:txBody>
          <a:bodyPr/>
          <a:lstStyle/>
          <a:p>
            <a:pPr eaLnBrk="1" hangingPunct="1"/>
            <a:r>
              <a:rPr lang="en-GB" sz="2400" smtClean="0"/>
              <a:t>Plan work so that hot food is not prepared too far ahead of service </a:t>
            </a:r>
          </a:p>
          <a:p>
            <a:pPr eaLnBrk="1" hangingPunct="1"/>
            <a:r>
              <a:rPr lang="en-GB" sz="2400" smtClean="0"/>
              <a:t>Rotate large food items part way through cooking and stir liquid foods frequently</a:t>
            </a:r>
          </a:p>
          <a:p>
            <a:pPr eaLnBrk="1" hangingPunct="1"/>
            <a:r>
              <a:rPr lang="en-GB" sz="2400" smtClean="0"/>
              <a:t>Allow food cooked in a microwave oven to stand for two minutes after cooking</a:t>
            </a:r>
          </a:p>
          <a:p>
            <a:pPr eaLnBrk="1" hangingPunct="1"/>
            <a:r>
              <a:rPr lang="en-GB" sz="2400" smtClean="0"/>
              <a:t>Measure the internal temperature at the center or the thickest part of the food</a:t>
            </a:r>
          </a:p>
          <a:p>
            <a:pPr eaLnBrk="1" hangingPunct="1"/>
            <a:r>
              <a:rPr lang="en-GB" sz="2400" smtClean="0"/>
              <a:t>Be certain the food reaches at least the minimum temperature required for the required time</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5"/>
          <p:cNvSpPr>
            <a:spLocks noGrp="1" noChangeArrowheads="1"/>
          </p:cNvSpPr>
          <p:nvPr>
            <p:ph type="title" idx="4294967295"/>
          </p:nvPr>
        </p:nvSpPr>
        <p:spPr>
          <a:xfrm>
            <a:off x="719138" y="719138"/>
            <a:ext cx="8229600" cy="701675"/>
          </a:xfrm>
        </p:spPr>
        <p:txBody>
          <a:bodyPr/>
          <a:lstStyle/>
          <a:p>
            <a:pPr eaLnBrk="1" hangingPunct="1"/>
            <a:r>
              <a:rPr lang="en-GB" sz="3600" smtClean="0"/>
              <a:t>Approved methods of cooling	</a:t>
            </a:r>
          </a:p>
        </p:txBody>
      </p:sp>
      <p:sp>
        <p:nvSpPr>
          <p:cNvPr id="81924" name="Rectangle 6"/>
          <p:cNvSpPr>
            <a:spLocks noGrp="1" noChangeArrowheads="1"/>
          </p:cNvSpPr>
          <p:nvPr>
            <p:ph type="body" idx="4294967295"/>
          </p:nvPr>
        </p:nvSpPr>
        <p:spPr>
          <a:xfrm>
            <a:off x="719138" y="1798638"/>
            <a:ext cx="8153400" cy="4114800"/>
          </a:xfrm>
        </p:spPr>
        <p:txBody>
          <a:bodyPr/>
          <a:lstStyle/>
          <a:p>
            <a:pPr eaLnBrk="1" hangingPunct="1"/>
            <a:r>
              <a:rPr lang="en-GB" sz="2400" dirty="0" smtClean="0"/>
              <a:t>Divide hot food into smaller or thinner portions</a:t>
            </a:r>
          </a:p>
          <a:p>
            <a:pPr eaLnBrk="1" hangingPunct="1"/>
            <a:r>
              <a:rPr lang="en-GB" sz="2400" dirty="0" smtClean="0"/>
              <a:t>Use shallow containers </a:t>
            </a:r>
          </a:p>
          <a:p>
            <a:pPr lvl="1" eaLnBrk="1" hangingPunct="1"/>
            <a:r>
              <a:rPr lang="en-GB" sz="2000" dirty="0" smtClean="0"/>
              <a:t>ideally the product should be less than 5-8 cm (2-3 inches) deep</a:t>
            </a:r>
          </a:p>
          <a:p>
            <a:pPr eaLnBrk="1" hangingPunct="1"/>
            <a:r>
              <a:rPr lang="en-GB" sz="2400" dirty="0" smtClean="0"/>
              <a:t>Divide hot food into several smaller containers</a:t>
            </a:r>
          </a:p>
          <a:p>
            <a:pPr eaLnBrk="1" hangingPunct="1"/>
            <a:r>
              <a:rPr lang="en-GB" sz="2400" dirty="0" smtClean="0"/>
              <a:t>Use an ice bath </a:t>
            </a:r>
          </a:p>
          <a:p>
            <a:pPr lvl="1" eaLnBrk="1" hangingPunct="1"/>
            <a:r>
              <a:rPr lang="en-GB" sz="2000" dirty="0" smtClean="0"/>
              <a:t>place the food in its container in another container that holds ice and cold water</a:t>
            </a:r>
          </a:p>
          <a:p>
            <a:pPr eaLnBrk="1" hangingPunct="1"/>
            <a:r>
              <a:rPr lang="en-GB" sz="2400" dirty="0" smtClean="0"/>
              <a:t>Stir or turn the food while it is cooling</a:t>
            </a:r>
          </a:p>
          <a:p>
            <a:pPr eaLnBrk="1" hangingPunct="1"/>
            <a:r>
              <a:rPr lang="en-GB" sz="2400" dirty="0" smtClean="0"/>
              <a:t>Add ice (made from potable water) as an ingredient</a:t>
            </a:r>
          </a:p>
          <a:p>
            <a:pPr eaLnBrk="1" hangingPunct="1"/>
            <a:endParaRPr lang="en-GB" sz="2400" dirty="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Cooling principles</a:t>
            </a:r>
            <a:r>
              <a:rPr lang="en-GB" smtClean="0"/>
              <a:t>	</a:t>
            </a:r>
          </a:p>
        </p:txBody>
      </p:sp>
      <p:sp>
        <p:nvSpPr>
          <p:cNvPr id="82948" name="Rectangle 4"/>
          <p:cNvSpPr>
            <a:spLocks noGrp="1" noChangeArrowheads="1"/>
          </p:cNvSpPr>
          <p:nvPr>
            <p:ph type="body" idx="4294967295"/>
          </p:nvPr>
        </p:nvSpPr>
        <p:spPr>
          <a:xfrm>
            <a:off x="719138" y="1798638"/>
            <a:ext cx="8077200" cy="4724400"/>
          </a:xfrm>
        </p:spPr>
        <p:txBody>
          <a:bodyPr/>
          <a:lstStyle/>
          <a:p>
            <a:pPr eaLnBrk="1" hangingPunct="1">
              <a:lnSpc>
                <a:spcPts val="2500"/>
              </a:lnSpc>
            </a:pPr>
            <a:r>
              <a:rPr lang="en-GB" sz="2400" dirty="0" smtClean="0"/>
              <a:t>Plan your work to take cooling times into account</a:t>
            </a:r>
          </a:p>
          <a:p>
            <a:pPr eaLnBrk="1" hangingPunct="1">
              <a:lnSpc>
                <a:spcPts val="2500"/>
              </a:lnSpc>
            </a:pPr>
            <a:r>
              <a:rPr lang="en-GB" sz="2400" dirty="0" smtClean="0"/>
              <a:t>Protect food from contamination as it cools</a:t>
            </a:r>
          </a:p>
          <a:p>
            <a:pPr eaLnBrk="1" hangingPunct="1">
              <a:lnSpc>
                <a:spcPts val="2500"/>
              </a:lnSpc>
            </a:pPr>
            <a:r>
              <a:rPr lang="en-GB" sz="2400" dirty="0" smtClean="0"/>
              <a:t>Use an approved method of cooling that reduces the temperature as rapidly as possible</a:t>
            </a:r>
          </a:p>
          <a:p>
            <a:pPr eaLnBrk="1" hangingPunct="1">
              <a:lnSpc>
                <a:spcPts val="2500"/>
              </a:lnSpc>
            </a:pPr>
            <a:r>
              <a:rPr lang="en-GB" sz="2400" dirty="0" smtClean="0"/>
              <a:t>TCS food should be cooled:</a:t>
            </a:r>
          </a:p>
          <a:p>
            <a:pPr lvl="1" eaLnBrk="1" hangingPunct="1">
              <a:lnSpc>
                <a:spcPts val="2500"/>
              </a:lnSpc>
            </a:pPr>
            <a:r>
              <a:rPr lang="en-GB" sz="2000" dirty="0" smtClean="0"/>
              <a:t>from 135°F (57°C) to 70°F (21°C) within two hours</a:t>
            </a:r>
          </a:p>
          <a:p>
            <a:pPr lvl="1" eaLnBrk="1" hangingPunct="1">
              <a:lnSpc>
                <a:spcPts val="2500"/>
              </a:lnSpc>
            </a:pPr>
            <a:r>
              <a:rPr lang="en-GB" sz="2000" dirty="0" smtClean="0"/>
              <a:t>from 135°F (57°C) to 41°F (5°C) within a total of six hours </a:t>
            </a:r>
            <a:br>
              <a:rPr lang="en-GB" sz="2000" dirty="0" smtClean="0"/>
            </a:br>
            <a:r>
              <a:rPr lang="en-GB" sz="2000" dirty="0" smtClean="0"/>
              <a:t>or less</a:t>
            </a:r>
          </a:p>
          <a:p>
            <a:pPr eaLnBrk="1" hangingPunct="1">
              <a:lnSpc>
                <a:spcPts val="2500"/>
              </a:lnSpc>
            </a:pPr>
            <a:r>
              <a:rPr lang="en-GB" sz="2400" dirty="0" smtClean="0"/>
              <a:t>Industry good practice cools food from 135°F (57°C) </a:t>
            </a:r>
            <a:br>
              <a:rPr lang="en-GB" sz="2400" dirty="0" smtClean="0"/>
            </a:br>
            <a:r>
              <a:rPr lang="en-GB" sz="2400" dirty="0" smtClean="0"/>
              <a:t>to 41°F (5°C) or colder within four hours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5" descr="23 shiney surface (RGB).tif                                    0002007BMacintosh HD                   B191BFFC:"/>
          <p:cNvPicPr>
            <a:picLocks noChangeAspect="1" noChangeArrowheads="1"/>
          </p:cNvPicPr>
          <p:nvPr/>
        </p:nvPicPr>
        <p:blipFill>
          <a:blip r:embed="rId3"/>
          <a:srcRect/>
          <a:stretch>
            <a:fillRect/>
          </a:stretch>
        </p:blipFill>
        <p:spPr bwMode="auto">
          <a:xfrm>
            <a:off x="4978400" y="4191000"/>
            <a:ext cx="1803400" cy="1752600"/>
          </a:xfrm>
          <a:prstGeom prst="rect">
            <a:avLst/>
          </a:prstGeom>
          <a:noFill/>
          <a:ln w="9525">
            <a:noFill/>
            <a:miter lim="800000"/>
            <a:headEnd/>
            <a:tailEnd/>
          </a:ln>
        </p:spPr>
      </p:pic>
      <p:pic>
        <p:nvPicPr>
          <p:cNvPr id="83972" name="Picture 6" descr="25 hot into fridge (RGB).tif                                   0002007BMacintosh HD                   B191BFFC:"/>
          <p:cNvPicPr>
            <a:picLocks noChangeAspect="1" noChangeArrowheads="1"/>
          </p:cNvPicPr>
          <p:nvPr/>
        </p:nvPicPr>
        <p:blipFill>
          <a:blip r:embed="rId4"/>
          <a:srcRect/>
          <a:stretch>
            <a:fillRect/>
          </a:stretch>
        </p:blipFill>
        <p:spPr bwMode="auto">
          <a:xfrm>
            <a:off x="762000" y="762000"/>
            <a:ext cx="2336800" cy="2298700"/>
          </a:xfrm>
          <a:prstGeom prst="rect">
            <a:avLst/>
          </a:prstGeom>
          <a:noFill/>
          <a:ln w="9525">
            <a:noFill/>
            <a:miter lim="800000"/>
            <a:headEnd/>
            <a:tailEnd/>
          </a:ln>
        </p:spPr>
      </p:pic>
      <p:pic>
        <p:nvPicPr>
          <p:cNvPr id="83973" name="Picture 7" descr="25 ice bath (RGB).tif                                          0002007BMacintosh HD                   B191BFFC:"/>
          <p:cNvPicPr>
            <a:picLocks noChangeAspect="1" noChangeArrowheads="1"/>
          </p:cNvPicPr>
          <p:nvPr/>
        </p:nvPicPr>
        <p:blipFill>
          <a:blip r:embed="rId5"/>
          <a:srcRect/>
          <a:stretch>
            <a:fillRect/>
          </a:stretch>
        </p:blipFill>
        <p:spPr bwMode="auto">
          <a:xfrm>
            <a:off x="4013200" y="1739900"/>
            <a:ext cx="1625600" cy="1308100"/>
          </a:xfrm>
          <a:prstGeom prst="rect">
            <a:avLst/>
          </a:prstGeom>
          <a:noFill/>
          <a:ln w="9525">
            <a:noFill/>
            <a:miter lim="800000"/>
            <a:headEnd/>
            <a:tailEnd/>
          </a:ln>
        </p:spPr>
      </p:pic>
      <p:pic>
        <p:nvPicPr>
          <p:cNvPr id="83974" name="Picture 8" descr="25 ice blaster (RGB).tif                                       0002007BMacintosh HD                   B191BFFC:"/>
          <p:cNvPicPr>
            <a:picLocks noChangeAspect="1" noChangeArrowheads="1"/>
          </p:cNvPicPr>
          <p:nvPr/>
        </p:nvPicPr>
        <p:blipFill>
          <a:blip r:embed="rId6"/>
          <a:srcRect/>
          <a:stretch>
            <a:fillRect/>
          </a:stretch>
        </p:blipFill>
        <p:spPr bwMode="auto">
          <a:xfrm>
            <a:off x="6896100" y="3048000"/>
            <a:ext cx="1714500" cy="2514600"/>
          </a:xfrm>
          <a:prstGeom prst="rect">
            <a:avLst/>
          </a:prstGeom>
          <a:noFill/>
          <a:ln w="9525">
            <a:noFill/>
            <a:miter lim="800000"/>
            <a:headEnd/>
            <a:tailEnd/>
          </a:ln>
        </p:spPr>
      </p:pic>
      <p:pic>
        <p:nvPicPr>
          <p:cNvPr id="83975" name="Picture 9" descr="25 portioning turkey (RGB).tif                                 0002007BMacintosh HD                   B191BFFC:"/>
          <p:cNvPicPr>
            <a:picLocks noChangeAspect="1" noChangeArrowheads="1"/>
          </p:cNvPicPr>
          <p:nvPr/>
        </p:nvPicPr>
        <p:blipFill>
          <a:blip r:embed="rId7"/>
          <a:srcRect/>
          <a:stretch>
            <a:fillRect/>
          </a:stretch>
        </p:blipFill>
        <p:spPr bwMode="auto">
          <a:xfrm>
            <a:off x="6477000" y="1219200"/>
            <a:ext cx="1524000" cy="1295400"/>
          </a:xfrm>
          <a:prstGeom prst="rect">
            <a:avLst/>
          </a:prstGeom>
          <a:noFill/>
          <a:ln w="9525">
            <a:noFill/>
            <a:miter lim="800000"/>
            <a:headEnd/>
            <a:tailEnd/>
          </a:ln>
        </p:spPr>
      </p:pic>
      <p:pic>
        <p:nvPicPr>
          <p:cNvPr id="83976" name="Picture 10" descr="25 shallow pan (RGB).tif                                       0002007BMacintosh HD                   B191BFFC:"/>
          <p:cNvPicPr>
            <a:picLocks noChangeAspect="1" noChangeArrowheads="1"/>
          </p:cNvPicPr>
          <p:nvPr/>
        </p:nvPicPr>
        <p:blipFill>
          <a:blip r:embed="rId8"/>
          <a:srcRect/>
          <a:stretch>
            <a:fillRect/>
          </a:stretch>
        </p:blipFill>
        <p:spPr bwMode="auto">
          <a:xfrm>
            <a:off x="685800" y="4191000"/>
            <a:ext cx="2159000" cy="1816100"/>
          </a:xfrm>
          <a:prstGeom prst="rect">
            <a:avLst/>
          </a:prstGeom>
          <a:noFill/>
          <a:ln w="9525">
            <a:noFill/>
            <a:miter lim="800000"/>
            <a:headEnd/>
            <a:tailEnd/>
          </a:ln>
        </p:spPr>
      </p:pic>
      <p:pic>
        <p:nvPicPr>
          <p:cNvPr id="83977" name="Picture 11" descr="25 window ledge &amp; meat RGB.tif                                 0002007BMacintosh HD                   B191BFFC:"/>
          <p:cNvPicPr>
            <a:picLocks noChangeAspect="1" noChangeArrowheads="1"/>
          </p:cNvPicPr>
          <p:nvPr/>
        </p:nvPicPr>
        <p:blipFill>
          <a:blip r:embed="rId9"/>
          <a:srcRect/>
          <a:stretch>
            <a:fillRect/>
          </a:stretch>
        </p:blipFill>
        <p:spPr bwMode="auto">
          <a:xfrm>
            <a:off x="3048000" y="3733800"/>
            <a:ext cx="1803400" cy="1409700"/>
          </a:xfrm>
          <a:prstGeom prst="rect">
            <a:avLst/>
          </a:prstGeom>
          <a:noFill/>
          <a:ln w="9525">
            <a:noFill/>
            <a:miter lim="800000"/>
            <a:headEnd/>
            <a:tailEnd/>
          </a:ln>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Reheating principles</a:t>
            </a:r>
          </a:p>
        </p:txBody>
      </p:sp>
      <p:sp>
        <p:nvSpPr>
          <p:cNvPr id="84996" name="Rectangle 4"/>
          <p:cNvSpPr>
            <a:spLocks noGrp="1" noChangeArrowheads="1"/>
          </p:cNvSpPr>
          <p:nvPr>
            <p:ph type="body" idx="4294967295"/>
          </p:nvPr>
        </p:nvSpPr>
        <p:spPr>
          <a:xfrm>
            <a:off x="719138" y="1556792"/>
            <a:ext cx="7741294" cy="4569371"/>
          </a:xfrm>
        </p:spPr>
        <p:txBody>
          <a:bodyPr/>
          <a:lstStyle/>
          <a:p>
            <a:pPr eaLnBrk="1" hangingPunct="1"/>
            <a:r>
              <a:rPr lang="en-GB" sz="2000" dirty="0" smtClean="0"/>
              <a:t>Protect food from contamination</a:t>
            </a:r>
          </a:p>
          <a:p>
            <a:r>
              <a:rPr lang="en-US" sz="2000" dirty="0"/>
              <a:t>Stir of rotate food frequently to equalize the heat</a:t>
            </a:r>
          </a:p>
          <a:p>
            <a:r>
              <a:rPr lang="en-US" sz="2000" dirty="0" smtClean="0"/>
              <a:t>Dispose </a:t>
            </a:r>
            <a:r>
              <a:rPr lang="en-US" sz="2000" dirty="0"/>
              <a:t>of </a:t>
            </a:r>
            <a:r>
              <a:rPr lang="en-US" sz="2000" dirty="0" smtClean="0"/>
              <a:t>reheated </a:t>
            </a:r>
            <a:r>
              <a:rPr lang="en-US" sz="2000" dirty="0"/>
              <a:t>food it it does not reach the required temperature within two hours</a:t>
            </a:r>
          </a:p>
          <a:p>
            <a:r>
              <a:rPr lang="en-US" sz="2000" dirty="0" smtClean="0"/>
              <a:t>Reheat </a:t>
            </a:r>
            <a:r>
              <a:rPr lang="en-US" sz="2000" dirty="0"/>
              <a:t>food once only</a:t>
            </a:r>
          </a:p>
          <a:p>
            <a:r>
              <a:rPr lang="en-US" sz="2000" dirty="0" smtClean="0"/>
              <a:t>Discard </a:t>
            </a:r>
            <a:r>
              <a:rPr lang="en-US" sz="2000" dirty="0"/>
              <a:t>uneaten portions of reheated food</a:t>
            </a:r>
          </a:p>
          <a:p>
            <a:r>
              <a:rPr lang="en-US" sz="2000" dirty="0" smtClean="0"/>
              <a:t>Ensure </a:t>
            </a:r>
            <a:r>
              <a:rPr lang="en-US" sz="2000" dirty="0"/>
              <a:t>that food reaches the minimum temperature for at least the minimum </a:t>
            </a:r>
            <a:r>
              <a:rPr lang="en-US" sz="2000" dirty="0" smtClean="0"/>
              <a:t>time and </a:t>
            </a:r>
            <a:r>
              <a:rPr lang="en-US" sz="2000" dirty="0"/>
              <a:t>well within the maximum of two hours</a:t>
            </a:r>
          </a:p>
          <a:p>
            <a:r>
              <a:rPr lang="en-US" sz="2000" dirty="0" smtClean="0"/>
              <a:t>RTE </a:t>
            </a:r>
            <a:r>
              <a:rPr lang="en-US" sz="2000" dirty="0"/>
              <a:t>foods that are commercially processed </a:t>
            </a:r>
            <a:r>
              <a:rPr lang="en-US" sz="2000" dirty="0" smtClean="0"/>
              <a:t>and TCS </a:t>
            </a:r>
            <a:r>
              <a:rPr lang="en-US" sz="2000" dirty="0"/>
              <a:t>foods </a:t>
            </a:r>
            <a:r>
              <a:rPr lang="en-US" sz="2000" dirty="0" smtClean="0"/>
              <a:t>shall be </a:t>
            </a:r>
            <a:r>
              <a:rPr lang="en-US" sz="2000" dirty="0"/>
              <a:t>reheated to a minimum temperature of 135°F for hot </a:t>
            </a:r>
            <a:r>
              <a:rPr lang="en-US" sz="2000" dirty="0" smtClean="0"/>
              <a:t>holding</a:t>
            </a:r>
            <a:endParaRPr lang="en-US" sz="2000" dirty="0"/>
          </a:p>
          <a:p>
            <a:r>
              <a:rPr lang="en-US" sz="2000" dirty="0" smtClean="0"/>
              <a:t>Properly </a:t>
            </a:r>
            <a:r>
              <a:rPr lang="en-US" sz="2000" dirty="0"/>
              <a:t>cooked and refrigerated food that is prepared for immediate service in response to an </a:t>
            </a:r>
            <a:r>
              <a:rPr lang="en-US" sz="2000" dirty="0" smtClean="0"/>
              <a:t>individual </a:t>
            </a:r>
            <a:r>
              <a:rPr lang="en-US" sz="2000" dirty="0"/>
              <a:t>order may be served at any </a:t>
            </a:r>
            <a:r>
              <a:rPr lang="en-US" sz="2000" dirty="0" smtClean="0"/>
              <a:t>temperature</a:t>
            </a:r>
            <a:r>
              <a:rPr lang="en-US" sz="2000" dirty="0"/>
              <a:t>.</a:t>
            </a:r>
            <a:endParaRPr lang="en-GB" sz="2000" dirty="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Employees and food safety</a:t>
            </a:r>
          </a:p>
        </p:txBody>
      </p:sp>
      <p:sp>
        <p:nvSpPr>
          <p:cNvPr id="30724" name="Rectangle 3"/>
          <p:cNvSpPr>
            <a:spLocks noGrp="1" noChangeArrowheads="1"/>
          </p:cNvSpPr>
          <p:nvPr>
            <p:ph type="body" sz="half" idx="4294967295"/>
          </p:nvPr>
        </p:nvSpPr>
        <p:spPr>
          <a:xfrm>
            <a:off x="719138" y="1798638"/>
            <a:ext cx="7815262" cy="4114800"/>
          </a:xfrm>
        </p:spPr>
        <p:txBody>
          <a:bodyPr/>
          <a:lstStyle/>
          <a:p>
            <a:pPr marL="0" indent="0" eaLnBrk="1" hangingPunct="1">
              <a:buFontTx/>
              <a:buNone/>
            </a:pPr>
            <a:r>
              <a:rPr lang="en-GB" sz="2400" dirty="0" smtClean="0"/>
              <a:t>To avoid endangering the safety of food, employees must:</a:t>
            </a:r>
          </a:p>
          <a:p>
            <a:pPr eaLnBrk="1" hangingPunct="1">
              <a:buFont typeface="Times" pitchFamily="-90" charset="0"/>
              <a:buChar char="•"/>
            </a:pPr>
            <a:r>
              <a:rPr lang="en-GB" sz="2400" dirty="0" smtClean="0"/>
              <a:t>keep themselves and their workplace clean</a:t>
            </a:r>
          </a:p>
          <a:p>
            <a:pPr eaLnBrk="1" hangingPunct="1">
              <a:buFont typeface="Times" pitchFamily="-90" charset="0"/>
              <a:buChar char="•"/>
            </a:pPr>
            <a:r>
              <a:rPr lang="en-GB" sz="2400" dirty="0" smtClean="0"/>
              <a:t>protect food from anything that could harm consumers</a:t>
            </a:r>
          </a:p>
          <a:p>
            <a:pPr eaLnBrk="1" hangingPunct="1">
              <a:buFont typeface="Times" pitchFamily="-90" charset="0"/>
              <a:buChar char="•"/>
            </a:pPr>
            <a:r>
              <a:rPr lang="en-GB" sz="2400" dirty="0" smtClean="0"/>
              <a:t>follow good habits, such as washing their hands before preparing food</a:t>
            </a:r>
          </a:p>
          <a:p>
            <a:pPr eaLnBrk="1" hangingPunct="1">
              <a:buFont typeface="Times" pitchFamily="-90" charset="0"/>
              <a:buChar char="•"/>
            </a:pPr>
            <a:r>
              <a:rPr lang="en-GB" sz="2400" dirty="0" smtClean="0"/>
              <a:t>stay alert to food safety hazards</a:t>
            </a:r>
          </a:p>
          <a:p>
            <a:pPr eaLnBrk="1" hangingPunct="1">
              <a:buFont typeface="Times" pitchFamily="-90" charset="0"/>
              <a:buChar char="•"/>
            </a:pPr>
            <a:r>
              <a:rPr lang="en-GB" sz="2400" dirty="0" smtClean="0"/>
              <a:t>follow the rules for food safety in their workplace</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Holding and displaying food	</a:t>
            </a:r>
          </a:p>
        </p:txBody>
      </p:sp>
      <p:sp>
        <p:nvSpPr>
          <p:cNvPr id="86020" name="Rectangle 4"/>
          <p:cNvSpPr>
            <a:spLocks noGrp="1" noChangeArrowheads="1"/>
          </p:cNvSpPr>
          <p:nvPr>
            <p:ph type="body" idx="4294967295"/>
          </p:nvPr>
        </p:nvSpPr>
        <p:spPr>
          <a:xfrm>
            <a:off x="719138" y="1798638"/>
            <a:ext cx="7434262" cy="4525962"/>
          </a:xfrm>
        </p:spPr>
        <p:txBody>
          <a:bodyPr/>
          <a:lstStyle/>
          <a:p>
            <a:pPr eaLnBrk="1" hangingPunct="1"/>
            <a:r>
              <a:rPr lang="en-GB" sz="2400" dirty="0" smtClean="0"/>
              <a:t>Protect food from contamination</a:t>
            </a:r>
          </a:p>
          <a:p>
            <a:pPr eaLnBrk="1" hangingPunct="1"/>
            <a:r>
              <a:rPr lang="en-GB" sz="2400" dirty="0" smtClean="0"/>
              <a:t>Replace self-service utensils with clean, sanitized ones regularly</a:t>
            </a:r>
          </a:p>
          <a:p>
            <a:pPr eaLnBrk="1" hangingPunct="1"/>
            <a:r>
              <a:rPr lang="en-GB" sz="2400" dirty="0" smtClean="0"/>
              <a:t>Measure the temperature of food frequently (at least once every four hours) and follow the workplace procedures if there is an unsatisfactory temperature reading</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6" descr="LateChickens.tif                                               0002007BMacintosh HD                   B191BFFC:"/>
          <p:cNvPicPr preferRelativeResize="0">
            <a:picLocks noGrp="1" noChangeArrowheads="1"/>
          </p:cNvPicPr>
          <p:nvPr>
            <p:ph idx="4294967295"/>
          </p:nvPr>
        </p:nvPicPr>
        <p:blipFill>
          <a:blip r:embed="rId3"/>
          <a:srcRect t="3999" b="667"/>
          <a:stretch>
            <a:fillRect/>
          </a:stretch>
        </p:blipFill>
        <p:spPr>
          <a:xfrm>
            <a:off x="2159000" y="304800"/>
            <a:ext cx="4775200" cy="5867400"/>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4" descr="D:\image61.tif"/>
          <p:cNvPicPr preferRelativeResize="0">
            <a:picLocks noGrp="1" noChangeArrowheads="1"/>
          </p:cNvPicPr>
          <p:nvPr>
            <p:ph idx="4294967295"/>
          </p:nvPr>
        </p:nvPicPr>
        <p:blipFill>
          <a:blip r:embed="rId3"/>
          <a:srcRect l="2423" t="2054" b="2739"/>
          <a:stretch>
            <a:fillRect/>
          </a:stretch>
        </p:blipFill>
        <p:spPr>
          <a:xfrm>
            <a:off x="955675" y="533400"/>
            <a:ext cx="7197725" cy="5237163"/>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Definitions of cleaning and sanitizing</a:t>
            </a:r>
          </a:p>
        </p:txBody>
      </p:sp>
      <p:sp>
        <p:nvSpPr>
          <p:cNvPr id="89092" name="Rectangle 4"/>
          <p:cNvSpPr>
            <a:spLocks noGrp="1" noChangeArrowheads="1"/>
          </p:cNvSpPr>
          <p:nvPr>
            <p:ph type="body" idx="4294967295"/>
          </p:nvPr>
        </p:nvSpPr>
        <p:spPr>
          <a:xfrm>
            <a:off x="714375" y="1500188"/>
            <a:ext cx="7739063" cy="4525962"/>
          </a:xfrm>
        </p:spPr>
        <p:txBody>
          <a:bodyPr/>
          <a:lstStyle/>
          <a:p>
            <a:pPr eaLnBrk="1" hangingPunct="1">
              <a:lnSpc>
                <a:spcPts val="2400"/>
              </a:lnSpc>
            </a:pPr>
            <a:r>
              <a:rPr lang="en-GB" sz="2400" smtClean="0"/>
              <a:t>Clean: free from dirt and soil</a:t>
            </a:r>
          </a:p>
          <a:p>
            <a:pPr eaLnBrk="1" hangingPunct="1">
              <a:lnSpc>
                <a:spcPts val="2400"/>
              </a:lnSpc>
            </a:pPr>
            <a:r>
              <a:rPr lang="en-GB" sz="2400" smtClean="0"/>
              <a:t>Cleaning: removing dirt by use of energy</a:t>
            </a:r>
            <a:endParaRPr lang="en-GB" sz="2000" smtClean="0"/>
          </a:p>
          <a:p>
            <a:pPr lvl="1" eaLnBrk="1" hangingPunct="1">
              <a:lnSpc>
                <a:spcPts val="2400"/>
              </a:lnSpc>
            </a:pPr>
            <a:r>
              <a:rPr lang="en-GB" sz="2000" smtClean="0"/>
              <a:t>heat</a:t>
            </a:r>
          </a:p>
          <a:p>
            <a:pPr lvl="1" eaLnBrk="1" hangingPunct="1">
              <a:lnSpc>
                <a:spcPts val="2400"/>
              </a:lnSpc>
            </a:pPr>
            <a:r>
              <a:rPr lang="en-GB" sz="2000" smtClean="0"/>
              <a:t>detergent</a:t>
            </a:r>
          </a:p>
          <a:p>
            <a:pPr lvl="1" eaLnBrk="1" hangingPunct="1">
              <a:lnSpc>
                <a:spcPts val="2400"/>
              </a:lnSpc>
            </a:pPr>
            <a:r>
              <a:rPr lang="en-GB" sz="2000" smtClean="0"/>
              <a:t>physical effort</a:t>
            </a:r>
          </a:p>
          <a:p>
            <a:pPr eaLnBrk="1" hangingPunct="1">
              <a:lnSpc>
                <a:spcPts val="2400"/>
              </a:lnSpc>
            </a:pPr>
            <a:r>
              <a:rPr lang="en-GB" sz="2400" smtClean="0"/>
              <a:t>Sanitary: safe for health/free from dangerous levels of pathogens and spoilage organisms</a:t>
            </a:r>
          </a:p>
          <a:p>
            <a:pPr eaLnBrk="1" hangingPunct="1">
              <a:lnSpc>
                <a:spcPts val="2400"/>
              </a:lnSpc>
            </a:pPr>
            <a:r>
              <a:rPr lang="en-GB" sz="2400" smtClean="0"/>
              <a:t>Sanitizing: reduction of bacteria to a safe level</a:t>
            </a:r>
            <a:endParaRPr lang="en-GB" sz="2000" smtClean="0"/>
          </a:p>
          <a:p>
            <a:pPr lvl="1" eaLnBrk="1" hangingPunct="1">
              <a:lnSpc>
                <a:spcPts val="2400"/>
              </a:lnSpc>
            </a:pPr>
            <a:r>
              <a:rPr lang="en-GB" sz="2000" smtClean="0"/>
              <a:t>very hot water</a:t>
            </a:r>
          </a:p>
          <a:p>
            <a:pPr lvl="1" eaLnBrk="1" hangingPunct="1">
              <a:lnSpc>
                <a:spcPts val="2400"/>
              </a:lnSpc>
            </a:pPr>
            <a:r>
              <a:rPr lang="en-GB" sz="2000" smtClean="0"/>
              <a:t>steam</a:t>
            </a:r>
          </a:p>
          <a:p>
            <a:pPr lvl="1" eaLnBrk="1" hangingPunct="1">
              <a:lnSpc>
                <a:spcPts val="2400"/>
              </a:lnSpc>
            </a:pPr>
            <a:r>
              <a:rPr lang="en-GB" sz="2000" smtClean="0"/>
              <a:t>chemicals</a:t>
            </a:r>
          </a:p>
          <a:p>
            <a:pPr eaLnBrk="1" hangingPunct="1">
              <a:lnSpc>
                <a:spcPts val="2400"/>
              </a:lnSpc>
            </a:pPr>
            <a:r>
              <a:rPr lang="en-GB" sz="2400" smtClean="0"/>
              <a:t>Sterilizing: elimination of all bacteria and their spores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What to sanitize: examples</a:t>
            </a:r>
          </a:p>
        </p:txBody>
      </p:sp>
      <p:graphicFrame>
        <p:nvGraphicFramePr>
          <p:cNvPr id="142350" name="Group 14"/>
          <p:cNvGraphicFramePr>
            <a:graphicFrameLocks noGrp="1"/>
          </p:cNvGraphicFramePr>
          <p:nvPr/>
        </p:nvGraphicFramePr>
        <p:xfrm>
          <a:off x="719138" y="1798638"/>
          <a:ext cx="7772400" cy="3503613"/>
        </p:xfrm>
        <a:graphic>
          <a:graphicData uri="http://schemas.openxmlformats.org/drawingml/2006/table">
            <a:tbl>
              <a:tblPr/>
              <a:tblGrid>
                <a:gridCol w="3014662"/>
                <a:gridCol w="2514600"/>
                <a:gridCol w="2243138"/>
              </a:tblGrid>
              <a:tr h="3503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Arial" charset="0"/>
                        </a:rPr>
                        <a:t>Food-contact surfaces</a:t>
                      </a:r>
                      <a:endParaRPr kumimoji="0" lang="en-GB" sz="24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400" b="0" i="0" u="none" strike="noStrike" cap="none" normalizeH="0" baseline="0" dirty="0" smtClean="0">
                          <a:ln>
                            <a:noFill/>
                          </a:ln>
                          <a:solidFill>
                            <a:schemeClr val="tx1"/>
                          </a:solidFill>
                          <a:effectLst/>
                          <a:latin typeface="Arial" charset="0"/>
                        </a:rPr>
                        <a:t> knives and utensils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400" b="0" i="0" u="none" strike="noStrike" cap="none" normalizeH="0" baseline="0" dirty="0" smtClean="0">
                          <a:ln>
                            <a:noFill/>
                          </a:ln>
                          <a:solidFill>
                            <a:schemeClr val="tx1"/>
                          </a:solidFill>
                          <a:effectLst/>
                          <a:latin typeface="Arial" charset="0"/>
                        </a:rPr>
                        <a:t> slicers and </a:t>
                      </a:r>
                      <a:r>
                        <a:rPr kumimoji="0" lang="en-GB" sz="2400" b="0" i="0" u="none" strike="noStrike" cap="none" normalizeH="0" baseline="0" dirty="0" err="1" smtClean="0">
                          <a:ln>
                            <a:noFill/>
                          </a:ln>
                          <a:solidFill>
                            <a:schemeClr val="tx1"/>
                          </a:solidFill>
                          <a:effectLst/>
                          <a:latin typeface="Arial" charset="0"/>
                        </a:rPr>
                        <a:t>mincers</a:t>
                      </a:r>
                      <a:r>
                        <a:rPr kumimoji="0" lang="en-GB" sz="24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400" b="0" i="0" u="none" strike="noStrike" cap="none" normalizeH="0" baseline="0" dirty="0" smtClean="0">
                          <a:ln>
                            <a:noFill/>
                          </a:ln>
                          <a:solidFill>
                            <a:schemeClr val="tx1"/>
                          </a:solidFill>
                          <a:effectLst/>
                          <a:latin typeface="Arial" charset="0"/>
                        </a:rPr>
                        <a:t> mixers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400" b="0" i="0" u="none" strike="noStrike" cap="none" normalizeH="0" baseline="0" dirty="0" smtClean="0">
                          <a:ln>
                            <a:noFill/>
                          </a:ln>
                          <a:solidFill>
                            <a:schemeClr val="tx1"/>
                          </a:solidFill>
                          <a:effectLst/>
                          <a:latin typeface="Arial" charset="0"/>
                        </a:rPr>
                        <a:t> containers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400" b="0" i="0" u="none" strike="noStrike" cap="none" normalizeH="0" baseline="0" dirty="0" smtClean="0">
                          <a:ln>
                            <a:noFill/>
                          </a:ln>
                          <a:solidFill>
                            <a:schemeClr val="tx1"/>
                          </a:solidFill>
                          <a:effectLst/>
                          <a:latin typeface="Arial" charset="0"/>
                        </a:rPr>
                        <a:t> cutting boards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400" b="0" i="0" u="none" strike="noStrike" cap="none" normalizeH="0" baseline="0" dirty="0" smtClean="0">
                          <a:ln>
                            <a:noFill/>
                          </a:ln>
                          <a:solidFill>
                            <a:schemeClr val="tx1"/>
                          </a:solidFill>
                          <a:effectLst/>
                          <a:latin typeface="Arial" charset="0"/>
                        </a:rPr>
                        <a:t> work surfaces</a:t>
                      </a:r>
                      <a:endParaRPr kumimoji="0" lang="en-GB" sz="20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Arial" charset="0"/>
                        </a:rPr>
                        <a:t>Hand-contact surfaces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400" b="0" i="0" u="none" strike="noStrike" cap="none" normalizeH="0" baseline="0" smtClean="0">
                          <a:ln>
                            <a:noFill/>
                          </a:ln>
                          <a:solidFill>
                            <a:schemeClr val="tx1"/>
                          </a:solidFill>
                          <a:effectLst/>
                          <a:latin typeface="Arial" charset="0"/>
                        </a:rPr>
                        <a:t> handles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000" b="0" i="0" u="none" strike="noStrike" cap="none" normalizeH="0" baseline="0" smtClean="0">
                          <a:ln>
                            <a:noFill/>
                          </a:ln>
                          <a:solidFill>
                            <a:schemeClr val="tx1"/>
                          </a:solidFill>
                          <a:effectLst/>
                          <a:latin typeface="Arial" charset="0"/>
                        </a:rPr>
                        <a:t> doors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000" b="0" i="0" u="none" strike="noStrike" cap="none" normalizeH="0" baseline="0" smtClean="0">
                          <a:ln>
                            <a:noFill/>
                          </a:ln>
                          <a:solidFill>
                            <a:schemeClr val="tx1"/>
                          </a:solidFill>
                          <a:effectLst/>
                          <a:latin typeface="Arial" charset="0"/>
                        </a:rPr>
                        <a:t> refrigeration units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000" b="0" i="0" u="none" strike="noStrike" cap="none" normalizeH="0" baseline="0" smtClean="0">
                          <a:ln>
                            <a:noFill/>
                          </a:ln>
                          <a:solidFill>
                            <a:schemeClr val="tx1"/>
                          </a:solidFill>
                          <a:effectLst/>
                          <a:latin typeface="Arial" charset="0"/>
                        </a:rPr>
                        <a:t> freezers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000" b="0" i="0" u="none" strike="noStrike" cap="none" normalizeH="0" baseline="0" smtClean="0">
                          <a:ln>
                            <a:noFill/>
                          </a:ln>
                          <a:solidFill>
                            <a:schemeClr val="tx1"/>
                          </a:solidFill>
                          <a:effectLst/>
                          <a:latin typeface="Arial" charset="0"/>
                        </a:rPr>
                        <a:t> cupboards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000" b="0" i="0" u="none" strike="noStrike" cap="none" normalizeH="0" baseline="0" smtClean="0">
                          <a:ln>
                            <a:noFill/>
                          </a:ln>
                          <a:solidFill>
                            <a:schemeClr val="tx1"/>
                          </a:solidFill>
                          <a:effectLst/>
                          <a:latin typeface="Arial" charset="0"/>
                        </a:rPr>
                        <a:t> utensils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400" b="0" i="0" u="none" strike="noStrike" cap="none" normalizeH="0" baseline="0" smtClean="0">
                          <a:ln>
                            <a:noFill/>
                          </a:ln>
                          <a:solidFill>
                            <a:schemeClr val="tx1"/>
                          </a:solidFill>
                          <a:effectLst/>
                          <a:latin typeface="Arial" charset="0"/>
                        </a:rPr>
                        <a:t> faucets</a:t>
                      </a:r>
                      <a:endParaRPr kumimoji="0" lang="en-GB" sz="20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Arial" charset="0"/>
                        </a:rPr>
                        <a:t>Contamination hazards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400" b="0" i="0" u="none" strike="noStrike" cap="none" normalizeH="0" baseline="0" smtClean="0">
                          <a:ln>
                            <a:noFill/>
                          </a:ln>
                          <a:solidFill>
                            <a:schemeClr val="tx1"/>
                          </a:solidFill>
                          <a:effectLst/>
                          <a:latin typeface="Arial" charset="0"/>
                        </a:rPr>
                        <a:t> trash    </a:t>
                      </a:r>
                      <a:br>
                        <a:rPr kumimoji="0" lang="en-GB" sz="2400" b="0" i="0" u="none" strike="noStrike" cap="none" normalizeH="0" baseline="0" smtClean="0">
                          <a:ln>
                            <a:noFill/>
                          </a:ln>
                          <a:solidFill>
                            <a:schemeClr val="tx1"/>
                          </a:solidFill>
                          <a:effectLst/>
                          <a:latin typeface="Arial" charset="0"/>
                        </a:rPr>
                      </a:br>
                      <a:r>
                        <a:rPr kumimoji="0" lang="en-GB" sz="2400" b="0" i="0" u="none" strike="noStrike" cap="none" normalizeH="0" baseline="0" smtClean="0">
                          <a:ln>
                            <a:noFill/>
                          </a:ln>
                          <a:solidFill>
                            <a:schemeClr val="tx1"/>
                          </a:solidFill>
                          <a:effectLst/>
                          <a:latin typeface="Arial" charset="0"/>
                        </a:rPr>
                        <a:t>  containers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sz="2400" b="0" i="0" u="none" strike="noStrike" cap="none" normalizeH="0" baseline="0" smtClean="0">
                          <a:ln>
                            <a:noFill/>
                          </a:ln>
                          <a:solidFill>
                            <a:schemeClr val="tx1"/>
                          </a:solidFill>
                          <a:effectLst/>
                          <a:latin typeface="Arial" charset="0"/>
                        </a:rPr>
                        <a:t> cleaning cloths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ndParaRPr>
                    </a:p>
                  </a:txBody>
                  <a:tcPr marL="0" marR="0" marT="0" marB="0" horzOverflow="overflow">
                    <a:lnL>
                      <a:noFill/>
                    </a:lnL>
                    <a:lnR>
                      <a:noFill/>
                    </a:lnR>
                    <a:lnT>
                      <a:noFill/>
                    </a:lnT>
                    <a:lnB>
                      <a:noFill/>
                    </a:lnB>
                    <a:lnTlToBr>
                      <a:noFill/>
                    </a:lnTlToBr>
                    <a:lnBlToTr>
                      <a:noFill/>
                    </a:lnBlToTr>
                    <a:noFill/>
                  </a:tcPr>
                </a:tc>
              </a:tr>
            </a:tbl>
          </a:graphicData>
        </a:graphic>
      </p:graphicFrame>
      <p:sp>
        <p:nvSpPr>
          <p:cNvPr id="90120" name="Rectangle 39"/>
          <p:cNvSpPr>
            <a:spLocks noChangeArrowheads="1"/>
          </p:cNvSpPr>
          <p:nvPr/>
        </p:nvSpPr>
        <p:spPr bwMode="auto">
          <a:xfrm>
            <a:off x="4632325" y="377825"/>
            <a:ext cx="184150" cy="457200"/>
          </a:xfrm>
          <a:prstGeom prst="rect">
            <a:avLst/>
          </a:prstGeom>
          <a:noFill/>
          <a:ln w="9525">
            <a:noFill/>
            <a:miter lim="800000"/>
            <a:headEnd/>
            <a:tailEnd/>
          </a:ln>
        </p:spPr>
        <p:txBody>
          <a:bodyPr wrap="none">
            <a:spAutoFit/>
          </a:bodyPr>
          <a:lstStyle/>
          <a:p>
            <a:pPr algn="ctr"/>
            <a:endParaRPr lang="en-US">
              <a:latin typeface="Times" pitchFamily="-90" charset="0"/>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When to sanitize</a:t>
            </a:r>
          </a:p>
        </p:txBody>
      </p:sp>
      <p:sp>
        <p:nvSpPr>
          <p:cNvPr id="91140" name="Rectangle 4"/>
          <p:cNvSpPr>
            <a:spLocks noGrp="1" noChangeArrowheads="1"/>
          </p:cNvSpPr>
          <p:nvPr>
            <p:ph type="body" idx="4294967295"/>
          </p:nvPr>
        </p:nvSpPr>
        <p:spPr>
          <a:xfrm>
            <a:off x="719138" y="1798638"/>
            <a:ext cx="8229600" cy="4525962"/>
          </a:xfrm>
        </p:spPr>
        <p:txBody>
          <a:bodyPr/>
          <a:lstStyle/>
          <a:p>
            <a:pPr eaLnBrk="1" hangingPunct="1"/>
            <a:r>
              <a:rPr lang="en-GB" sz="2400" smtClean="0"/>
              <a:t>Before using equipment or utensils</a:t>
            </a:r>
          </a:p>
          <a:p>
            <a:pPr eaLnBrk="1" hangingPunct="1"/>
            <a:r>
              <a:rPr lang="en-GB" sz="2400" smtClean="0"/>
              <a:t>When switching to working with another type of food</a:t>
            </a:r>
          </a:p>
          <a:p>
            <a:pPr eaLnBrk="1" hangingPunct="1"/>
            <a:r>
              <a:rPr lang="en-GB" sz="2400" smtClean="0"/>
              <a:t>As often as possible during the shift, and at least every four hours if something is in constant use</a:t>
            </a:r>
          </a:p>
          <a:p>
            <a:pPr eaLnBrk="1" hangingPunct="1"/>
            <a:r>
              <a:rPr lang="en-GB" sz="2400" smtClean="0"/>
              <a:t>Immediately after use</a:t>
            </a:r>
          </a:p>
          <a:p>
            <a:pPr eaLnBrk="1" hangingPunct="1"/>
            <a:r>
              <a:rPr lang="en-GB" sz="2400" smtClean="0"/>
              <a:t>At the end of the shift</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Master cleaning schedules</a:t>
            </a:r>
          </a:p>
        </p:txBody>
      </p:sp>
      <p:sp>
        <p:nvSpPr>
          <p:cNvPr id="92164" name="Rectangle 4"/>
          <p:cNvSpPr>
            <a:spLocks noGrp="1" noChangeArrowheads="1"/>
          </p:cNvSpPr>
          <p:nvPr>
            <p:ph type="body" idx="4294967295"/>
          </p:nvPr>
        </p:nvSpPr>
        <p:spPr>
          <a:xfrm>
            <a:off x="719138" y="1798638"/>
            <a:ext cx="8229600" cy="4525962"/>
          </a:xfrm>
        </p:spPr>
        <p:txBody>
          <a:bodyPr/>
          <a:lstStyle/>
          <a:p>
            <a:pPr eaLnBrk="1" hangingPunct="1"/>
            <a:r>
              <a:rPr lang="en-GB" sz="2400" smtClean="0"/>
              <a:t>Item/area</a:t>
            </a:r>
          </a:p>
          <a:p>
            <a:pPr eaLnBrk="1" hangingPunct="1">
              <a:buFontTx/>
              <a:buNone/>
            </a:pPr>
            <a:r>
              <a:rPr lang="en-GB" sz="2400" smtClean="0"/>
              <a:t>•	Frequency</a:t>
            </a:r>
          </a:p>
          <a:p>
            <a:pPr eaLnBrk="1" hangingPunct="1"/>
            <a:r>
              <a:rPr lang="en-GB" sz="2400" smtClean="0"/>
              <a:t>Method and materials</a:t>
            </a:r>
          </a:p>
          <a:p>
            <a:pPr eaLnBrk="1" hangingPunct="1"/>
            <a:r>
              <a:rPr lang="en-GB" sz="2400" smtClean="0"/>
              <a:t>Employee</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ChangeArrowheads="1"/>
          </p:cNvSpPr>
          <p:nvPr>
            <p:ph type="title" idx="4294967295"/>
          </p:nvPr>
        </p:nvSpPr>
        <p:spPr>
          <a:xfrm>
            <a:off x="719138" y="719138"/>
            <a:ext cx="8229600" cy="641350"/>
          </a:xfrm>
        </p:spPr>
        <p:txBody>
          <a:bodyPr/>
          <a:lstStyle/>
          <a:p>
            <a:pPr eaLnBrk="1" hangingPunct="1"/>
            <a:r>
              <a:rPr lang="en-GB" sz="3600" dirty="0" smtClean="0"/>
              <a:t>Stages of cleaning and sanitizing</a:t>
            </a:r>
          </a:p>
        </p:txBody>
      </p:sp>
      <p:sp>
        <p:nvSpPr>
          <p:cNvPr id="93188" name="Rectangle 4"/>
          <p:cNvSpPr>
            <a:spLocks noGrp="1" noChangeArrowheads="1"/>
          </p:cNvSpPr>
          <p:nvPr>
            <p:ph type="body" idx="4294967295"/>
          </p:nvPr>
        </p:nvSpPr>
        <p:spPr>
          <a:xfrm>
            <a:off x="719138" y="1798638"/>
            <a:ext cx="8229600" cy="2881312"/>
          </a:xfrm>
        </p:spPr>
        <p:txBody>
          <a:bodyPr/>
          <a:lstStyle/>
          <a:p>
            <a:pPr eaLnBrk="1" hangingPunct="1">
              <a:buFontTx/>
              <a:buNone/>
            </a:pPr>
            <a:r>
              <a:rPr lang="en-GB" sz="2400" dirty="0" smtClean="0">
                <a:solidFill>
                  <a:srgbClr val="204066"/>
                </a:solidFill>
              </a:rPr>
              <a:t>Stage  1</a:t>
            </a:r>
            <a:r>
              <a:rPr lang="en-GB" sz="2400" dirty="0" smtClean="0"/>
              <a:t>	Pre-clean: remove any loose dirt</a:t>
            </a:r>
          </a:p>
          <a:p>
            <a:pPr eaLnBrk="1" hangingPunct="1">
              <a:buFontTx/>
              <a:buNone/>
            </a:pPr>
            <a:r>
              <a:rPr lang="en-GB" sz="2400" dirty="0" smtClean="0">
                <a:solidFill>
                  <a:srgbClr val="204066"/>
                </a:solidFill>
              </a:rPr>
              <a:t>Stage  2</a:t>
            </a:r>
            <a:r>
              <a:rPr lang="en-GB" sz="2400" dirty="0" smtClean="0"/>
              <a:t>	Wash</a:t>
            </a:r>
          </a:p>
          <a:p>
            <a:pPr eaLnBrk="1" hangingPunct="1">
              <a:buFontTx/>
              <a:buNone/>
            </a:pPr>
            <a:r>
              <a:rPr lang="en-GB" sz="2400" dirty="0" smtClean="0">
                <a:solidFill>
                  <a:srgbClr val="204066"/>
                </a:solidFill>
              </a:rPr>
              <a:t>Stage  3</a:t>
            </a:r>
            <a:r>
              <a:rPr lang="en-GB" sz="2400" dirty="0" smtClean="0"/>
              <a:t>	Rinse with clean, hot water</a:t>
            </a:r>
          </a:p>
          <a:p>
            <a:pPr eaLnBrk="1" hangingPunct="1">
              <a:buFontTx/>
              <a:buNone/>
            </a:pPr>
            <a:r>
              <a:rPr lang="en-GB" sz="2400" dirty="0" smtClean="0">
                <a:solidFill>
                  <a:srgbClr val="204066"/>
                </a:solidFill>
              </a:rPr>
              <a:t>Stage  4</a:t>
            </a:r>
            <a:r>
              <a:rPr lang="en-GB" sz="2400" dirty="0" smtClean="0"/>
              <a:t>	Sanitize</a:t>
            </a:r>
          </a:p>
          <a:p>
            <a:pPr eaLnBrk="1" hangingPunct="1">
              <a:buFontTx/>
              <a:buNone/>
            </a:pPr>
            <a:r>
              <a:rPr lang="en-GB" sz="2400" dirty="0" smtClean="0">
                <a:solidFill>
                  <a:srgbClr val="204066"/>
                </a:solidFill>
              </a:rPr>
              <a:t>Stage  5</a:t>
            </a:r>
            <a:r>
              <a:rPr lang="en-GB" sz="2400" dirty="0" smtClean="0"/>
              <a:t>	Air dry</a:t>
            </a:r>
          </a:p>
          <a:p>
            <a:pPr eaLnBrk="1" hangingPunct="1">
              <a:buFontTx/>
              <a:buNone/>
            </a:pPr>
            <a:endParaRPr lang="en-GB" sz="2400" dirty="0" smtClean="0"/>
          </a:p>
          <a:p>
            <a:pPr marL="0" indent="0" eaLnBrk="1" hangingPunct="1">
              <a:spcBef>
                <a:spcPts val="0"/>
              </a:spcBef>
              <a:buFontTx/>
              <a:buNone/>
            </a:pPr>
            <a:endParaRPr lang="en-GB" sz="2400" dirty="0" smtClean="0"/>
          </a:p>
          <a:p>
            <a:pPr marL="0" indent="0" eaLnBrk="1" hangingPunct="1">
              <a:spcBef>
                <a:spcPts val="0"/>
              </a:spcBef>
              <a:buFontTx/>
              <a:buNone/>
            </a:pPr>
            <a:r>
              <a:rPr lang="en-GB" sz="2400" dirty="0" smtClean="0"/>
              <a:t>A 3-compartment sink should normally be used, although local regulations may vary.</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Safety precautions</a:t>
            </a:r>
            <a:r>
              <a:rPr lang="en-GB" smtClean="0"/>
              <a:t>	</a:t>
            </a:r>
          </a:p>
        </p:txBody>
      </p:sp>
      <p:sp>
        <p:nvSpPr>
          <p:cNvPr id="94212" name="Rectangle 4"/>
          <p:cNvSpPr>
            <a:spLocks noGrp="1" noChangeArrowheads="1"/>
          </p:cNvSpPr>
          <p:nvPr>
            <p:ph type="body" idx="4294967295"/>
          </p:nvPr>
        </p:nvSpPr>
        <p:spPr>
          <a:xfrm>
            <a:off x="719138" y="1798638"/>
            <a:ext cx="8229600" cy="4525962"/>
          </a:xfrm>
        </p:spPr>
        <p:txBody>
          <a:bodyPr/>
          <a:lstStyle/>
          <a:p>
            <a:pPr eaLnBrk="1" hangingPunct="1"/>
            <a:r>
              <a:rPr lang="en-GB" sz="2400" dirty="0" smtClean="0"/>
              <a:t>Store chemicals away from food</a:t>
            </a:r>
          </a:p>
          <a:p>
            <a:pPr eaLnBrk="1" hangingPunct="1"/>
            <a:r>
              <a:rPr lang="en-GB" sz="2400" dirty="0" smtClean="0"/>
              <a:t>Keep chemicals in clearly </a:t>
            </a:r>
            <a:r>
              <a:rPr lang="en-GB" sz="2400" dirty="0" err="1" smtClean="0"/>
              <a:t>labeled</a:t>
            </a:r>
            <a:r>
              <a:rPr lang="en-GB" sz="2400" dirty="0" smtClean="0"/>
              <a:t>, approved containers</a:t>
            </a:r>
          </a:p>
          <a:p>
            <a:pPr eaLnBrk="1" hangingPunct="1"/>
            <a:r>
              <a:rPr lang="en-GB" sz="2400" dirty="0" smtClean="0"/>
              <a:t>Follow safety procedures and instructions</a:t>
            </a:r>
          </a:p>
          <a:p>
            <a:pPr eaLnBrk="1" hangingPunct="1"/>
            <a:r>
              <a:rPr lang="en-GB" sz="2400" dirty="0" smtClean="0"/>
              <a:t>Use correct protective clothing</a:t>
            </a:r>
          </a:p>
          <a:p>
            <a:pPr eaLnBrk="1" hangingPunct="1"/>
            <a:r>
              <a:rPr lang="en-GB" sz="2400" dirty="0" smtClean="0"/>
              <a:t>Never mix chemicals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ChangeArrowheads="1"/>
          </p:cNvSpPr>
          <p:nvPr/>
        </p:nvSpPr>
        <p:spPr bwMode="auto">
          <a:xfrm>
            <a:off x="719138" y="719138"/>
            <a:ext cx="8153400" cy="641350"/>
          </a:xfrm>
          <a:prstGeom prst="rect">
            <a:avLst/>
          </a:prstGeom>
          <a:noFill/>
          <a:ln w="9525">
            <a:noFill/>
            <a:miter lim="800000"/>
            <a:headEnd/>
            <a:tailEnd/>
          </a:ln>
        </p:spPr>
        <p:txBody>
          <a:bodyPr lIns="0" tIns="0" rIns="0" bIns="0"/>
          <a:lstStyle/>
          <a:p>
            <a:pPr eaLnBrk="1" hangingPunct="1"/>
            <a:r>
              <a:rPr lang="en-GB" sz="3600">
                <a:solidFill>
                  <a:srgbClr val="204066"/>
                </a:solidFill>
              </a:rPr>
              <a:t>Warewashing – sanitization guidelines</a:t>
            </a:r>
          </a:p>
        </p:txBody>
      </p:sp>
      <p:sp>
        <p:nvSpPr>
          <p:cNvPr id="95236" name="Rectangle 7"/>
          <p:cNvSpPr>
            <a:spLocks noChangeArrowheads="1"/>
          </p:cNvSpPr>
          <p:nvPr/>
        </p:nvSpPr>
        <p:spPr bwMode="auto">
          <a:xfrm>
            <a:off x="609600" y="1466850"/>
            <a:ext cx="1319213" cy="762000"/>
          </a:xfrm>
          <a:prstGeom prst="rect">
            <a:avLst/>
          </a:prstGeom>
          <a:noFill/>
          <a:ln w="9525">
            <a:noFill/>
            <a:miter lim="800000"/>
            <a:headEnd/>
            <a:tailEnd/>
          </a:ln>
        </p:spPr>
        <p:txBody>
          <a:bodyPr/>
          <a:lstStyle/>
          <a:p>
            <a:pPr eaLnBrk="1" hangingPunct="1">
              <a:spcBef>
                <a:spcPct val="20000"/>
              </a:spcBef>
            </a:pPr>
            <a:r>
              <a:rPr lang="en-GB" sz="1600" b="1"/>
              <a:t>Agent</a:t>
            </a:r>
          </a:p>
        </p:txBody>
      </p:sp>
      <p:sp>
        <p:nvSpPr>
          <p:cNvPr id="95237" name="Rectangle 8"/>
          <p:cNvSpPr>
            <a:spLocks noChangeArrowheads="1"/>
          </p:cNvSpPr>
          <p:nvPr/>
        </p:nvSpPr>
        <p:spPr bwMode="auto">
          <a:xfrm>
            <a:off x="1928813" y="1466850"/>
            <a:ext cx="1939925" cy="762000"/>
          </a:xfrm>
          <a:prstGeom prst="rect">
            <a:avLst/>
          </a:prstGeom>
          <a:noFill/>
          <a:ln w="9525">
            <a:noFill/>
            <a:miter lim="800000"/>
            <a:headEnd/>
            <a:tailEnd/>
          </a:ln>
        </p:spPr>
        <p:txBody>
          <a:bodyPr/>
          <a:lstStyle/>
          <a:p>
            <a:pPr eaLnBrk="1" hangingPunct="1">
              <a:spcBef>
                <a:spcPct val="20000"/>
              </a:spcBef>
            </a:pPr>
            <a:r>
              <a:rPr lang="en-GB" sz="1600" b="1"/>
              <a:t>Minimum concentration</a:t>
            </a:r>
          </a:p>
        </p:txBody>
      </p:sp>
      <p:sp>
        <p:nvSpPr>
          <p:cNvPr id="95238" name="Rectangle 9"/>
          <p:cNvSpPr>
            <a:spLocks noChangeArrowheads="1"/>
          </p:cNvSpPr>
          <p:nvPr/>
        </p:nvSpPr>
        <p:spPr bwMode="auto">
          <a:xfrm>
            <a:off x="3868738" y="1466850"/>
            <a:ext cx="2873375" cy="762000"/>
          </a:xfrm>
          <a:prstGeom prst="rect">
            <a:avLst/>
          </a:prstGeom>
          <a:noFill/>
          <a:ln w="9525">
            <a:noFill/>
            <a:miter lim="800000"/>
            <a:headEnd/>
            <a:tailEnd/>
          </a:ln>
        </p:spPr>
        <p:txBody>
          <a:bodyPr/>
          <a:lstStyle/>
          <a:p>
            <a:pPr eaLnBrk="1" hangingPunct="1">
              <a:spcBef>
                <a:spcPct val="20000"/>
              </a:spcBef>
            </a:pPr>
            <a:r>
              <a:rPr lang="en-GB" sz="1600" b="1"/>
              <a:t>Temperature</a:t>
            </a:r>
          </a:p>
        </p:txBody>
      </p:sp>
      <p:sp>
        <p:nvSpPr>
          <p:cNvPr id="95239" name="Rectangle 10"/>
          <p:cNvSpPr>
            <a:spLocks noChangeArrowheads="1"/>
          </p:cNvSpPr>
          <p:nvPr/>
        </p:nvSpPr>
        <p:spPr bwMode="auto">
          <a:xfrm>
            <a:off x="6742113" y="1466850"/>
            <a:ext cx="2249487" cy="762000"/>
          </a:xfrm>
          <a:prstGeom prst="rect">
            <a:avLst/>
          </a:prstGeom>
          <a:noFill/>
          <a:ln w="9525">
            <a:noFill/>
            <a:miter lim="800000"/>
            <a:headEnd/>
            <a:tailEnd/>
          </a:ln>
        </p:spPr>
        <p:txBody>
          <a:bodyPr/>
          <a:lstStyle/>
          <a:p>
            <a:pPr eaLnBrk="1" hangingPunct="1">
              <a:spcBef>
                <a:spcPct val="20000"/>
              </a:spcBef>
            </a:pPr>
            <a:r>
              <a:rPr lang="en-GB" sz="1600" b="1"/>
              <a:t>Contact time</a:t>
            </a:r>
          </a:p>
          <a:p>
            <a:pPr eaLnBrk="1" hangingPunct="1">
              <a:spcBef>
                <a:spcPct val="20000"/>
              </a:spcBef>
            </a:pPr>
            <a:endParaRPr lang="en-GB" sz="1600" b="1"/>
          </a:p>
        </p:txBody>
      </p:sp>
      <p:sp>
        <p:nvSpPr>
          <p:cNvPr id="95240" name="Rectangle 11"/>
          <p:cNvSpPr>
            <a:spLocks noChangeArrowheads="1"/>
          </p:cNvSpPr>
          <p:nvPr/>
        </p:nvSpPr>
        <p:spPr bwMode="auto">
          <a:xfrm>
            <a:off x="609600" y="2228850"/>
            <a:ext cx="1319213" cy="819150"/>
          </a:xfrm>
          <a:prstGeom prst="rect">
            <a:avLst/>
          </a:prstGeom>
          <a:noFill/>
          <a:ln w="9525">
            <a:noFill/>
            <a:miter lim="800000"/>
            <a:headEnd/>
            <a:tailEnd/>
          </a:ln>
        </p:spPr>
        <p:txBody>
          <a:bodyPr/>
          <a:lstStyle/>
          <a:p>
            <a:pPr eaLnBrk="1" hangingPunct="1">
              <a:spcBef>
                <a:spcPct val="20000"/>
              </a:spcBef>
            </a:pPr>
            <a:r>
              <a:rPr lang="en-GB" sz="1600"/>
              <a:t>Chlorine</a:t>
            </a:r>
          </a:p>
        </p:txBody>
      </p:sp>
      <p:sp>
        <p:nvSpPr>
          <p:cNvPr id="95241" name="Rectangle 12"/>
          <p:cNvSpPr>
            <a:spLocks noChangeArrowheads="1"/>
          </p:cNvSpPr>
          <p:nvPr/>
        </p:nvSpPr>
        <p:spPr bwMode="auto">
          <a:xfrm>
            <a:off x="1928813" y="2228850"/>
            <a:ext cx="1939925" cy="819150"/>
          </a:xfrm>
          <a:prstGeom prst="rect">
            <a:avLst/>
          </a:prstGeom>
          <a:noFill/>
          <a:ln w="9525">
            <a:noFill/>
            <a:miter lim="800000"/>
            <a:headEnd/>
            <a:tailEnd/>
          </a:ln>
        </p:spPr>
        <p:txBody>
          <a:bodyPr/>
          <a:lstStyle/>
          <a:p>
            <a:pPr eaLnBrk="1" hangingPunct="1">
              <a:spcBef>
                <a:spcPct val="20000"/>
              </a:spcBef>
            </a:pPr>
            <a:r>
              <a:rPr lang="en-GB" sz="1400"/>
              <a:t>50mg/L</a:t>
            </a:r>
          </a:p>
        </p:txBody>
      </p:sp>
      <p:sp>
        <p:nvSpPr>
          <p:cNvPr id="95242" name="Rectangle 13"/>
          <p:cNvSpPr>
            <a:spLocks noChangeArrowheads="1"/>
          </p:cNvSpPr>
          <p:nvPr/>
        </p:nvSpPr>
        <p:spPr bwMode="auto">
          <a:xfrm>
            <a:off x="3868738" y="2228850"/>
            <a:ext cx="2873375" cy="819150"/>
          </a:xfrm>
          <a:prstGeom prst="rect">
            <a:avLst/>
          </a:prstGeom>
          <a:noFill/>
          <a:ln w="9525">
            <a:noFill/>
            <a:miter lim="800000"/>
            <a:headEnd/>
            <a:tailEnd/>
          </a:ln>
        </p:spPr>
        <p:txBody>
          <a:bodyPr/>
          <a:lstStyle/>
          <a:p>
            <a:pPr eaLnBrk="1" hangingPunct="1">
              <a:spcBef>
                <a:spcPct val="20000"/>
              </a:spcBef>
            </a:pPr>
            <a:r>
              <a:rPr lang="en-GB" sz="1400"/>
              <a:t>38°C (100°F) at pH10 or less</a:t>
            </a:r>
          </a:p>
          <a:p>
            <a:pPr eaLnBrk="1" hangingPunct="1">
              <a:spcBef>
                <a:spcPct val="20000"/>
              </a:spcBef>
            </a:pPr>
            <a:r>
              <a:rPr lang="en-GB" sz="1400"/>
              <a:t>24°C (75°F) at pH8 or less</a:t>
            </a:r>
          </a:p>
        </p:txBody>
      </p:sp>
      <p:sp>
        <p:nvSpPr>
          <p:cNvPr id="95243" name="Rectangle 14"/>
          <p:cNvSpPr>
            <a:spLocks noChangeArrowheads="1"/>
          </p:cNvSpPr>
          <p:nvPr/>
        </p:nvSpPr>
        <p:spPr bwMode="auto">
          <a:xfrm>
            <a:off x="6742113" y="2228850"/>
            <a:ext cx="2249487" cy="819150"/>
          </a:xfrm>
          <a:prstGeom prst="rect">
            <a:avLst/>
          </a:prstGeom>
          <a:noFill/>
          <a:ln w="9525">
            <a:noFill/>
            <a:miter lim="800000"/>
            <a:headEnd/>
            <a:tailEnd/>
          </a:ln>
        </p:spPr>
        <p:txBody>
          <a:bodyPr/>
          <a:lstStyle/>
          <a:p>
            <a:pPr eaLnBrk="1" hangingPunct="1">
              <a:spcBef>
                <a:spcPct val="20000"/>
              </a:spcBef>
            </a:pPr>
            <a:r>
              <a:rPr lang="en-GB" sz="1400"/>
              <a:t>at least 7 seconds</a:t>
            </a:r>
          </a:p>
        </p:txBody>
      </p:sp>
      <p:sp>
        <p:nvSpPr>
          <p:cNvPr id="95244" name="Rectangle 15"/>
          <p:cNvSpPr>
            <a:spLocks noChangeArrowheads="1"/>
          </p:cNvSpPr>
          <p:nvPr/>
        </p:nvSpPr>
        <p:spPr bwMode="auto">
          <a:xfrm>
            <a:off x="609600" y="3048000"/>
            <a:ext cx="1319213" cy="611188"/>
          </a:xfrm>
          <a:prstGeom prst="rect">
            <a:avLst/>
          </a:prstGeom>
          <a:noFill/>
          <a:ln w="9525">
            <a:noFill/>
            <a:miter lim="800000"/>
            <a:headEnd/>
            <a:tailEnd/>
          </a:ln>
        </p:spPr>
        <p:txBody>
          <a:bodyPr/>
          <a:lstStyle/>
          <a:p>
            <a:pPr eaLnBrk="1" hangingPunct="1">
              <a:spcBef>
                <a:spcPct val="20000"/>
              </a:spcBef>
            </a:pPr>
            <a:r>
              <a:rPr lang="en-GB" sz="1600"/>
              <a:t>Iodine</a:t>
            </a:r>
          </a:p>
        </p:txBody>
      </p:sp>
      <p:sp>
        <p:nvSpPr>
          <p:cNvPr id="95245" name="Rectangle 16"/>
          <p:cNvSpPr>
            <a:spLocks noChangeArrowheads="1"/>
          </p:cNvSpPr>
          <p:nvPr/>
        </p:nvSpPr>
        <p:spPr bwMode="auto">
          <a:xfrm>
            <a:off x="1928813" y="3048000"/>
            <a:ext cx="1939925" cy="611188"/>
          </a:xfrm>
          <a:prstGeom prst="rect">
            <a:avLst/>
          </a:prstGeom>
          <a:noFill/>
          <a:ln w="9525">
            <a:noFill/>
            <a:miter lim="800000"/>
            <a:headEnd/>
            <a:tailEnd/>
          </a:ln>
        </p:spPr>
        <p:txBody>
          <a:bodyPr/>
          <a:lstStyle/>
          <a:p>
            <a:pPr eaLnBrk="1" hangingPunct="1">
              <a:spcBef>
                <a:spcPct val="20000"/>
              </a:spcBef>
            </a:pPr>
            <a:r>
              <a:rPr lang="en-GB" sz="1400"/>
              <a:t>between 12.5mg/L  and 25mg/L</a:t>
            </a:r>
          </a:p>
        </p:txBody>
      </p:sp>
      <p:sp>
        <p:nvSpPr>
          <p:cNvPr id="95246" name="Rectangle 17"/>
          <p:cNvSpPr>
            <a:spLocks noChangeArrowheads="1"/>
          </p:cNvSpPr>
          <p:nvPr/>
        </p:nvSpPr>
        <p:spPr bwMode="auto">
          <a:xfrm>
            <a:off x="3868738" y="3048000"/>
            <a:ext cx="2873375" cy="611188"/>
          </a:xfrm>
          <a:prstGeom prst="rect">
            <a:avLst/>
          </a:prstGeom>
          <a:noFill/>
          <a:ln w="9525">
            <a:noFill/>
            <a:miter lim="800000"/>
            <a:headEnd/>
            <a:tailEnd/>
          </a:ln>
        </p:spPr>
        <p:txBody>
          <a:bodyPr/>
          <a:lstStyle/>
          <a:p>
            <a:pPr eaLnBrk="1" hangingPunct="1">
              <a:spcBef>
                <a:spcPct val="20000"/>
              </a:spcBef>
            </a:pPr>
            <a:r>
              <a:rPr lang="en-GB" sz="1400"/>
              <a:t>24°C (75°F) at pH5 or less</a:t>
            </a:r>
          </a:p>
        </p:txBody>
      </p:sp>
      <p:sp>
        <p:nvSpPr>
          <p:cNvPr id="95247" name="Rectangle 18"/>
          <p:cNvSpPr>
            <a:spLocks noChangeArrowheads="1"/>
          </p:cNvSpPr>
          <p:nvPr/>
        </p:nvSpPr>
        <p:spPr bwMode="auto">
          <a:xfrm>
            <a:off x="6742113" y="3048000"/>
            <a:ext cx="2249487" cy="611188"/>
          </a:xfrm>
          <a:prstGeom prst="rect">
            <a:avLst/>
          </a:prstGeom>
          <a:noFill/>
          <a:ln w="9525">
            <a:noFill/>
            <a:miter lim="800000"/>
            <a:headEnd/>
            <a:tailEnd/>
          </a:ln>
        </p:spPr>
        <p:txBody>
          <a:bodyPr/>
          <a:lstStyle/>
          <a:p>
            <a:pPr eaLnBrk="1" hangingPunct="1">
              <a:spcBef>
                <a:spcPct val="20000"/>
              </a:spcBef>
            </a:pPr>
            <a:r>
              <a:rPr lang="en-GB" sz="1400"/>
              <a:t>at least 30 seconds</a:t>
            </a:r>
          </a:p>
        </p:txBody>
      </p:sp>
      <p:sp>
        <p:nvSpPr>
          <p:cNvPr id="95248" name="Rectangle 19"/>
          <p:cNvSpPr>
            <a:spLocks noChangeArrowheads="1"/>
          </p:cNvSpPr>
          <p:nvPr/>
        </p:nvSpPr>
        <p:spPr bwMode="auto">
          <a:xfrm>
            <a:off x="609600" y="3659188"/>
            <a:ext cx="1319213" cy="763587"/>
          </a:xfrm>
          <a:prstGeom prst="rect">
            <a:avLst/>
          </a:prstGeom>
          <a:noFill/>
          <a:ln w="9525">
            <a:noFill/>
            <a:miter lim="800000"/>
            <a:headEnd/>
            <a:tailEnd/>
          </a:ln>
        </p:spPr>
        <p:txBody>
          <a:bodyPr/>
          <a:lstStyle/>
          <a:p>
            <a:pPr eaLnBrk="1" hangingPunct="1">
              <a:spcBef>
                <a:spcPct val="20000"/>
              </a:spcBef>
            </a:pPr>
            <a:r>
              <a:rPr lang="en-GB" sz="1600"/>
              <a:t>Quats</a:t>
            </a:r>
          </a:p>
        </p:txBody>
      </p:sp>
      <p:sp>
        <p:nvSpPr>
          <p:cNvPr id="95249" name="Rectangle 20"/>
          <p:cNvSpPr>
            <a:spLocks noChangeArrowheads="1"/>
          </p:cNvSpPr>
          <p:nvPr/>
        </p:nvSpPr>
        <p:spPr bwMode="auto">
          <a:xfrm>
            <a:off x="1928813" y="3659188"/>
            <a:ext cx="1939925" cy="763587"/>
          </a:xfrm>
          <a:prstGeom prst="rect">
            <a:avLst/>
          </a:prstGeom>
          <a:noFill/>
          <a:ln w="9525">
            <a:noFill/>
            <a:miter lim="800000"/>
            <a:headEnd/>
            <a:tailEnd/>
          </a:ln>
        </p:spPr>
        <p:txBody>
          <a:bodyPr/>
          <a:lstStyle/>
          <a:p>
            <a:pPr eaLnBrk="1" hangingPunct="1">
              <a:spcBef>
                <a:spcPct val="20000"/>
              </a:spcBef>
            </a:pPr>
            <a:r>
              <a:rPr lang="en-GB" sz="1400"/>
              <a:t>200ppm </a:t>
            </a:r>
          </a:p>
        </p:txBody>
      </p:sp>
      <p:sp>
        <p:nvSpPr>
          <p:cNvPr id="95250" name="Rectangle 21"/>
          <p:cNvSpPr>
            <a:spLocks noChangeArrowheads="1"/>
          </p:cNvSpPr>
          <p:nvPr/>
        </p:nvSpPr>
        <p:spPr bwMode="auto">
          <a:xfrm>
            <a:off x="3868738" y="3659188"/>
            <a:ext cx="2873375" cy="763587"/>
          </a:xfrm>
          <a:prstGeom prst="rect">
            <a:avLst/>
          </a:prstGeom>
          <a:noFill/>
          <a:ln w="9525">
            <a:noFill/>
            <a:miter lim="800000"/>
            <a:headEnd/>
            <a:tailEnd/>
          </a:ln>
        </p:spPr>
        <p:txBody>
          <a:bodyPr/>
          <a:lstStyle/>
          <a:p>
            <a:pPr eaLnBrk="1" hangingPunct="1">
              <a:spcBef>
                <a:spcPct val="20000"/>
              </a:spcBef>
            </a:pPr>
            <a:r>
              <a:rPr lang="en-GB" sz="1400"/>
              <a:t>24°C (75°F) at about pH7, but affected by water hardness above 500mg/L</a:t>
            </a:r>
          </a:p>
        </p:txBody>
      </p:sp>
      <p:sp>
        <p:nvSpPr>
          <p:cNvPr id="95251" name="Rectangle 22"/>
          <p:cNvSpPr>
            <a:spLocks noChangeArrowheads="1"/>
          </p:cNvSpPr>
          <p:nvPr/>
        </p:nvSpPr>
        <p:spPr bwMode="auto">
          <a:xfrm>
            <a:off x="6742113" y="3659188"/>
            <a:ext cx="2249487" cy="763587"/>
          </a:xfrm>
          <a:prstGeom prst="rect">
            <a:avLst/>
          </a:prstGeom>
          <a:noFill/>
          <a:ln w="9525">
            <a:noFill/>
            <a:miter lim="800000"/>
            <a:headEnd/>
            <a:tailEnd/>
          </a:ln>
        </p:spPr>
        <p:txBody>
          <a:bodyPr/>
          <a:lstStyle/>
          <a:p>
            <a:pPr eaLnBrk="1" hangingPunct="1">
              <a:spcBef>
                <a:spcPct val="20000"/>
              </a:spcBef>
            </a:pPr>
            <a:r>
              <a:rPr lang="en-GB" sz="1400"/>
              <a:t>at least 30 seconds</a:t>
            </a:r>
          </a:p>
        </p:txBody>
      </p:sp>
      <p:sp>
        <p:nvSpPr>
          <p:cNvPr id="95252" name="Rectangle 23"/>
          <p:cNvSpPr>
            <a:spLocks noChangeArrowheads="1"/>
          </p:cNvSpPr>
          <p:nvPr/>
        </p:nvSpPr>
        <p:spPr bwMode="auto">
          <a:xfrm>
            <a:off x="609600" y="4422775"/>
            <a:ext cx="1319213" cy="1296988"/>
          </a:xfrm>
          <a:prstGeom prst="rect">
            <a:avLst/>
          </a:prstGeom>
          <a:noFill/>
          <a:ln w="9525">
            <a:noFill/>
            <a:miter lim="800000"/>
            <a:headEnd/>
            <a:tailEnd/>
          </a:ln>
        </p:spPr>
        <p:txBody>
          <a:bodyPr/>
          <a:lstStyle/>
          <a:p>
            <a:pPr eaLnBrk="1" hangingPunct="1">
              <a:spcBef>
                <a:spcPct val="20000"/>
              </a:spcBef>
            </a:pPr>
            <a:r>
              <a:rPr lang="en-GB" sz="1600"/>
              <a:t>Hot water sanitizing</a:t>
            </a:r>
          </a:p>
        </p:txBody>
      </p:sp>
      <p:sp>
        <p:nvSpPr>
          <p:cNvPr id="95253" name="Rectangle 24"/>
          <p:cNvSpPr>
            <a:spLocks noChangeArrowheads="1"/>
          </p:cNvSpPr>
          <p:nvPr/>
        </p:nvSpPr>
        <p:spPr bwMode="auto">
          <a:xfrm>
            <a:off x="1928813" y="4422775"/>
            <a:ext cx="1939925" cy="1296988"/>
          </a:xfrm>
          <a:prstGeom prst="rect">
            <a:avLst/>
          </a:prstGeom>
          <a:noFill/>
          <a:ln w="9525">
            <a:noFill/>
            <a:miter lim="800000"/>
            <a:headEnd/>
            <a:tailEnd/>
          </a:ln>
        </p:spPr>
        <p:txBody>
          <a:bodyPr/>
          <a:lstStyle/>
          <a:p>
            <a:pPr eaLnBrk="1" hangingPunct="1">
              <a:spcBef>
                <a:spcPct val="20000"/>
              </a:spcBef>
            </a:pPr>
            <a:endParaRPr lang="en-US" sz="1400"/>
          </a:p>
        </p:txBody>
      </p:sp>
      <p:sp>
        <p:nvSpPr>
          <p:cNvPr id="95254" name="Rectangle 25"/>
          <p:cNvSpPr>
            <a:spLocks noChangeArrowheads="1"/>
          </p:cNvSpPr>
          <p:nvPr/>
        </p:nvSpPr>
        <p:spPr bwMode="auto">
          <a:xfrm>
            <a:off x="3868738" y="4422775"/>
            <a:ext cx="2873375" cy="1296988"/>
          </a:xfrm>
          <a:prstGeom prst="rect">
            <a:avLst/>
          </a:prstGeom>
          <a:noFill/>
          <a:ln w="9525">
            <a:noFill/>
            <a:miter lim="800000"/>
            <a:headEnd/>
            <a:tailEnd/>
          </a:ln>
        </p:spPr>
        <p:txBody>
          <a:bodyPr/>
          <a:lstStyle/>
          <a:p>
            <a:pPr eaLnBrk="1" hangingPunct="1">
              <a:spcBef>
                <a:spcPct val="20000"/>
              </a:spcBef>
            </a:pPr>
            <a:r>
              <a:rPr lang="en-GB" sz="1400"/>
              <a:t>77.2°C (171°F) </a:t>
            </a:r>
          </a:p>
          <a:p>
            <a:pPr eaLnBrk="1" hangingPunct="1">
              <a:spcBef>
                <a:spcPct val="20000"/>
              </a:spcBef>
            </a:pPr>
            <a:endParaRPr lang="en-GB" sz="1400"/>
          </a:p>
          <a:p>
            <a:pPr eaLnBrk="1" hangingPunct="1">
              <a:spcBef>
                <a:spcPct val="20000"/>
              </a:spcBef>
            </a:pPr>
            <a:endParaRPr lang="en-GB" sz="1100"/>
          </a:p>
          <a:p>
            <a:pPr eaLnBrk="1" hangingPunct="1">
              <a:spcBef>
                <a:spcPct val="20000"/>
              </a:spcBef>
            </a:pPr>
            <a:r>
              <a:rPr lang="en-GB" sz="1400"/>
              <a:t>72.2°C (180°F) </a:t>
            </a:r>
          </a:p>
        </p:txBody>
      </p:sp>
      <p:sp>
        <p:nvSpPr>
          <p:cNvPr id="95255" name="Rectangle 26"/>
          <p:cNvSpPr>
            <a:spLocks noChangeArrowheads="1"/>
          </p:cNvSpPr>
          <p:nvPr/>
        </p:nvSpPr>
        <p:spPr bwMode="auto">
          <a:xfrm>
            <a:off x="6742113" y="4422775"/>
            <a:ext cx="2249487" cy="1296988"/>
          </a:xfrm>
          <a:prstGeom prst="rect">
            <a:avLst/>
          </a:prstGeom>
          <a:noFill/>
          <a:ln w="9525">
            <a:noFill/>
            <a:miter lim="800000"/>
            <a:headEnd/>
            <a:tailEnd/>
          </a:ln>
        </p:spPr>
        <p:txBody>
          <a:bodyPr/>
          <a:lstStyle/>
          <a:p>
            <a:pPr eaLnBrk="1" hangingPunct="1">
              <a:spcBef>
                <a:spcPct val="20000"/>
              </a:spcBef>
            </a:pPr>
            <a:r>
              <a:rPr lang="en-GB" sz="1400" dirty="0"/>
              <a:t>manual immersion: </a:t>
            </a:r>
          </a:p>
          <a:p>
            <a:pPr eaLnBrk="1" hangingPunct="1">
              <a:spcBef>
                <a:spcPct val="20000"/>
              </a:spcBef>
            </a:pPr>
            <a:r>
              <a:rPr lang="en-GB" sz="1400" dirty="0"/>
              <a:t>30 </a:t>
            </a:r>
            <a:r>
              <a:rPr lang="en-GB" sz="1400" dirty="0" smtClean="0"/>
              <a:t>seconds </a:t>
            </a:r>
            <a:r>
              <a:rPr lang="en-GB" sz="1100" dirty="0" smtClean="0"/>
              <a:t>(</a:t>
            </a:r>
            <a:r>
              <a:rPr lang="en-US" sz="1100" dirty="0"/>
              <a:t>may vary </a:t>
            </a:r>
            <a:br>
              <a:rPr lang="en-US" sz="1100" dirty="0"/>
            </a:br>
            <a:r>
              <a:rPr lang="en-US" sz="1100" dirty="0"/>
              <a:t>in some jurisdictions)</a:t>
            </a:r>
            <a:endParaRPr lang="en-GB" sz="1100" dirty="0"/>
          </a:p>
          <a:p>
            <a:pPr eaLnBrk="1" hangingPunct="1">
              <a:spcBef>
                <a:spcPct val="20000"/>
              </a:spcBef>
            </a:pPr>
            <a:r>
              <a:rPr lang="en-GB" sz="1400" dirty="0"/>
              <a:t>mechanical: final </a:t>
            </a:r>
            <a:br>
              <a:rPr lang="en-GB" sz="1400" dirty="0"/>
            </a:br>
            <a:r>
              <a:rPr lang="en-GB" sz="1400" dirty="0"/>
              <a:t>rinse cycle</a:t>
            </a:r>
          </a:p>
        </p:txBody>
      </p:sp>
      <p:sp>
        <p:nvSpPr>
          <p:cNvPr id="95256" name="Line 27"/>
          <p:cNvSpPr>
            <a:spLocks noChangeShapeType="1"/>
          </p:cNvSpPr>
          <p:nvPr/>
        </p:nvSpPr>
        <p:spPr bwMode="auto">
          <a:xfrm>
            <a:off x="1928813" y="1466850"/>
            <a:ext cx="0" cy="4252913"/>
          </a:xfrm>
          <a:prstGeom prst="line">
            <a:avLst/>
          </a:prstGeom>
          <a:noFill/>
          <a:ln w="12700" algn="ctr">
            <a:solidFill>
              <a:srgbClr val="204066"/>
            </a:solidFill>
            <a:round/>
            <a:headEnd/>
            <a:tailEnd/>
          </a:ln>
        </p:spPr>
        <p:txBody>
          <a:bodyPr/>
          <a:lstStyle/>
          <a:p>
            <a:endParaRPr lang="en-US"/>
          </a:p>
        </p:txBody>
      </p:sp>
      <p:sp>
        <p:nvSpPr>
          <p:cNvPr id="95257" name="Line 28"/>
          <p:cNvSpPr>
            <a:spLocks noChangeShapeType="1"/>
          </p:cNvSpPr>
          <p:nvPr/>
        </p:nvSpPr>
        <p:spPr bwMode="auto">
          <a:xfrm>
            <a:off x="3868738" y="1466850"/>
            <a:ext cx="0" cy="4252913"/>
          </a:xfrm>
          <a:prstGeom prst="line">
            <a:avLst/>
          </a:prstGeom>
          <a:noFill/>
          <a:ln w="12700" algn="ctr">
            <a:solidFill>
              <a:srgbClr val="204066"/>
            </a:solidFill>
            <a:round/>
            <a:headEnd/>
            <a:tailEnd/>
          </a:ln>
        </p:spPr>
        <p:txBody>
          <a:bodyPr/>
          <a:lstStyle/>
          <a:p>
            <a:endParaRPr lang="en-US"/>
          </a:p>
        </p:txBody>
      </p:sp>
      <p:sp>
        <p:nvSpPr>
          <p:cNvPr id="95258" name="Line 29"/>
          <p:cNvSpPr>
            <a:spLocks noChangeShapeType="1"/>
          </p:cNvSpPr>
          <p:nvPr/>
        </p:nvSpPr>
        <p:spPr bwMode="auto">
          <a:xfrm>
            <a:off x="6742113" y="1466850"/>
            <a:ext cx="0" cy="4252913"/>
          </a:xfrm>
          <a:prstGeom prst="line">
            <a:avLst/>
          </a:prstGeom>
          <a:noFill/>
          <a:ln w="12700" algn="ctr">
            <a:solidFill>
              <a:srgbClr val="204066"/>
            </a:solidFill>
            <a:round/>
            <a:headEnd/>
            <a:tailEnd/>
          </a:ln>
        </p:spPr>
        <p:txBody>
          <a:bodyPr/>
          <a:lstStyle/>
          <a:p>
            <a:endParaRPr lang="en-US"/>
          </a:p>
        </p:txBody>
      </p:sp>
      <p:sp>
        <p:nvSpPr>
          <p:cNvPr id="95259" name="Line 30"/>
          <p:cNvSpPr>
            <a:spLocks noChangeShapeType="1"/>
          </p:cNvSpPr>
          <p:nvPr/>
        </p:nvSpPr>
        <p:spPr bwMode="auto">
          <a:xfrm>
            <a:off x="609600" y="2228850"/>
            <a:ext cx="8382000" cy="0"/>
          </a:xfrm>
          <a:prstGeom prst="line">
            <a:avLst/>
          </a:prstGeom>
          <a:noFill/>
          <a:ln w="12700" algn="ctr">
            <a:solidFill>
              <a:srgbClr val="204066"/>
            </a:solidFill>
            <a:round/>
            <a:headEnd/>
            <a:tailEnd/>
          </a:ln>
        </p:spPr>
        <p:txBody>
          <a:bodyPr/>
          <a:lstStyle/>
          <a:p>
            <a:endParaRPr lang="en-US"/>
          </a:p>
        </p:txBody>
      </p:sp>
      <p:sp>
        <p:nvSpPr>
          <p:cNvPr id="95260" name="Line 31"/>
          <p:cNvSpPr>
            <a:spLocks noChangeShapeType="1"/>
          </p:cNvSpPr>
          <p:nvPr/>
        </p:nvSpPr>
        <p:spPr bwMode="auto">
          <a:xfrm>
            <a:off x="609600" y="3048000"/>
            <a:ext cx="8382000" cy="0"/>
          </a:xfrm>
          <a:prstGeom prst="line">
            <a:avLst/>
          </a:prstGeom>
          <a:noFill/>
          <a:ln w="12700" algn="ctr">
            <a:solidFill>
              <a:srgbClr val="204066"/>
            </a:solidFill>
            <a:round/>
            <a:headEnd/>
            <a:tailEnd/>
          </a:ln>
        </p:spPr>
        <p:txBody>
          <a:bodyPr/>
          <a:lstStyle/>
          <a:p>
            <a:endParaRPr lang="en-US"/>
          </a:p>
        </p:txBody>
      </p:sp>
      <p:sp>
        <p:nvSpPr>
          <p:cNvPr id="95261" name="Line 32"/>
          <p:cNvSpPr>
            <a:spLocks noChangeShapeType="1"/>
          </p:cNvSpPr>
          <p:nvPr/>
        </p:nvSpPr>
        <p:spPr bwMode="auto">
          <a:xfrm>
            <a:off x="609600" y="3659188"/>
            <a:ext cx="8382000" cy="0"/>
          </a:xfrm>
          <a:prstGeom prst="line">
            <a:avLst/>
          </a:prstGeom>
          <a:noFill/>
          <a:ln w="12700" algn="ctr">
            <a:solidFill>
              <a:srgbClr val="204066"/>
            </a:solidFill>
            <a:round/>
            <a:headEnd/>
            <a:tailEnd/>
          </a:ln>
        </p:spPr>
        <p:txBody>
          <a:bodyPr/>
          <a:lstStyle/>
          <a:p>
            <a:endParaRPr lang="en-US"/>
          </a:p>
        </p:txBody>
      </p:sp>
      <p:sp>
        <p:nvSpPr>
          <p:cNvPr id="95262" name="Line 33"/>
          <p:cNvSpPr>
            <a:spLocks noChangeShapeType="1"/>
          </p:cNvSpPr>
          <p:nvPr/>
        </p:nvSpPr>
        <p:spPr bwMode="auto">
          <a:xfrm>
            <a:off x="609600" y="4422775"/>
            <a:ext cx="8382000" cy="0"/>
          </a:xfrm>
          <a:prstGeom prst="line">
            <a:avLst/>
          </a:prstGeom>
          <a:noFill/>
          <a:ln w="12700" algn="ctr">
            <a:solidFill>
              <a:srgbClr val="204066"/>
            </a:solidFill>
            <a:round/>
            <a:headEnd/>
            <a:tailEnd/>
          </a:ln>
        </p:spPr>
        <p:txBody>
          <a:bodyPr/>
          <a:lstStyle/>
          <a:p>
            <a:endParaRPr lang="en-US"/>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055" descr="D:\image25.tif"/>
          <p:cNvPicPr>
            <a:picLocks noGrp="1" noChangeAspect="1" noChangeArrowheads="1"/>
          </p:cNvPicPr>
          <p:nvPr>
            <p:ph idx="4294967295"/>
          </p:nvPr>
        </p:nvPicPr>
        <p:blipFill>
          <a:blip r:embed="rId3"/>
          <a:srcRect/>
          <a:stretch>
            <a:fillRect/>
          </a:stretch>
        </p:blipFill>
        <p:spPr>
          <a:xfrm>
            <a:off x="1066800" y="381000"/>
            <a:ext cx="6934200" cy="5618163"/>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4" descr="&#10;MouseHole.tif                                                  0001F8F0Macintosh HD                   B191BFFC:"/>
          <p:cNvPicPr>
            <a:picLocks noGrp="1" noChangeAspect="1" noChangeArrowheads="1"/>
          </p:cNvPicPr>
          <p:nvPr>
            <p:ph idx="4294967295"/>
          </p:nvPr>
        </p:nvPicPr>
        <p:blipFill>
          <a:blip r:embed="rId3"/>
          <a:srcRect/>
          <a:stretch>
            <a:fillRect/>
          </a:stretch>
        </p:blipFill>
        <p:spPr>
          <a:xfrm>
            <a:off x="2316163" y="152400"/>
            <a:ext cx="4478337" cy="5943600"/>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1026"/>
          <p:cNvSpPr>
            <a:spLocks noGrp="1" noChangeArrowheads="1"/>
          </p:cNvSpPr>
          <p:nvPr>
            <p:ph type="title" idx="4294967295"/>
          </p:nvPr>
        </p:nvSpPr>
        <p:spPr>
          <a:xfrm>
            <a:off x="719138" y="719138"/>
            <a:ext cx="8229600" cy="641350"/>
          </a:xfrm>
        </p:spPr>
        <p:txBody>
          <a:bodyPr/>
          <a:lstStyle/>
          <a:p>
            <a:pPr eaLnBrk="1" hangingPunct="1"/>
            <a:r>
              <a:rPr lang="en-GB" sz="3600" smtClean="0"/>
              <a:t>Types of food pest</a:t>
            </a:r>
          </a:p>
        </p:txBody>
      </p:sp>
      <p:sp>
        <p:nvSpPr>
          <p:cNvPr id="97284" name="Rectangle 1028"/>
          <p:cNvSpPr>
            <a:spLocks noGrp="1" noChangeArrowheads="1"/>
          </p:cNvSpPr>
          <p:nvPr>
            <p:ph type="body" idx="4294967295"/>
          </p:nvPr>
        </p:nvSpPr>
        <p:spPr>
          <a:xfrm>
            <a:off x="719138" y="1798638"/>
            <a:ext cx="8229600" cy="4525962"/>
          </a:xfrm>
        </p:spPr>
        <p:txBody>
          <a:bodyPr/>
          <a:lstStyle/>
          <a:p>
            <a:pPr eaLnBrk="1" hangingPunct="1">
              <a:lnSpc>
                <a:spcPct val="90000"/>
              </a:lnSpc>
            </a:pPr>
            <a:r>
              <a:rPr lang="en-GB" sz="2400" dirty="0" smtClean="0"/>
              <a:t>Pests that live in, on or around food</a:t>
            </a:r>
          </a:p>
          <a:p>
            <a:pPr lvl="1" eaLnBrk="1" hangingPunct="1">
              <a:lnSpc>
                <a:spcPts val="2100"/>
              </a:lnSpc>
            </a:pPr>
            <a:r>
              <a:rPr lang="en-GB" sz="2000" dirty="0" smtClean="0"/>
              <a:t>Rodents (vermin)</a:t>
            </a:r>
          </a:p>
          <a:p>
            <a:pPr lvl="2" eaLnBrk="1" hangingPunct="1">
              <a:lnSpc>
                <a:spcPts val="2100"/>
              </a:lnSpc>
              <a:buFont typeface="Times" pitchFamily="-90" charset="0"/>
              <a:buChar char="•"/>
            </a:pPr>
            <a:r>
              <a:rPr lang="en-GB" sz="2000" dirty="0" smtClean="0"/>
              <a:t>rats</a:t>
            </a:r>
          </a:p>
          <a:p>
            <a:pPr lvl="2" eaLnBrk="1" hangingPunct="1">
              <a:lnSpc>
                <a:spcPts val="2100"/>
              </a:lnSpc>
              <a:buFont typeface="Times" pitchFamily="-90" charset="0"/>
              <a:buChar char="•"/>
            </a:pPr>
            <a:r>
              <a:rPr lang="en-GB" sz="2000" dirty="0" smtClean="0"/>
              <a:t>mice</a:t>
            </a:r>
          </a:p>
          <a:p>
            <a:pPr lvl="1" eaLnBrk="1" hangingPunct="1">
              <a:lnSpc>
                <a:spcPts val="2100"/>
              </a:lnSpc>
            </a:pPr>
            <a:r>
              <a:rPr lang="en-GB" sz="2000" dirty="0" smtClean="0"/>
              <a:t>Insects</a:t>
            </a:r>
          </a:p>
          <a:p>
            <a:pPr lvl="2" eaLnBrk="1" hangingPunct="1">
              <a:lnSpc>
                <a:spcPts val="2100"/>
              </a:lnSpc>
            </a:pPr>
            <a:r>
              <a:rPr lang="en-GB" sz="2000" dirty="0" smtClean="0"/>
              <a:t>flies</a:t>
            </a:r>
          </a:p>
          <a:p>
            <a:pPr lvl="2" eaLnBrk="1" hangingPunct="1">
              <a:lnSpc>
                <a:spcPts val="2100"/>
              </a:lnSpc>
            </a:pPr>
            <a:r>
              <a:rPr lang="en-GB" sz="2000" dirty="0" smtClean="0"/>
              <a:t>cockroaches</a:t>
            </a:r>
          </a:p>
          <a:p>
            <a:pPr lvl="2" eaLnBrk="1" hangingPunct="1">
              <a:lnSpc>
                <a:spcPts val="2100"/>
              </a:lnSpc>
            </a:pPr>
            <a:r>
              <a:rPr lang="en-GB" sz="2000" dirty="0" smtClean="0"/>
              <a:t>moths</a:t>
            </a:r>
          </a:p>
          <a:p>
            <a:pPr lvl="1" eaLnBrk="1" hangingPunct="1">
              <a:lnSpc>
                <a:spcPts val="2100"/>
              </a:lnSpc>
            </a:pPr>
            <a:r>
              <a:rPr lang="en-GB" sz="2000" dirty="0" smtClean="0"/>
              <a:t>Birds</a:t>
            </a:r>
          </a:p>
          <a:p>
            <a:pPr lvl="1" eaLnBrk="1" hangingPunct="1">
              <a:lnSpc>
                <a:spcPts val="2100"/>
              </a:lnSpc>
            </a:pPr>
            <a:r>
              <a:rPr lang="en-GB" sz="2000" dirty="0" smtClean="0"/>
              <a:t>Stored product pests	</a:t>
            </a:r>
          </a:p>
          <a:p>
            <a:pPr lvl="2" eaLnBrk="1" hangingPunct="1">
              <a:lnSpc>
                <a:spcPts val="2100"/>
              </a:lnSpc>
            </a:pPr>
            <a:r>
              <a:rPr lang="en-GB" sz="2000" dirty="0" smtClean="0"/>
              <a:t>mites</a:t>
            </a:r>
          </a:p>
          <a:p>
            <a:pPr lvl="2" eaLnBrk="1" hangingPunct="1">
              <a:lnSpc>
                <a:spcPts val="2100"/>
              </a:lnSpc>
            </a:pPr>
            <a:r>
              <a:rPr lang="en-GB" sz="2000" dirty="0" smtClean="0"/>
              <a:t>weevils</a:t>
            </a:r>
          </a:p>
          <a:p>
            <a:pPr lvl="2" eaLnBrk="1" hangingPunct="1">
              <a:lnSpc>
                <a:spcPts val="2100"/>
              </a:lnSpc>
            </a:pPr>
            <a:r>
              <a:rPr lang="en-GB" sz="2000" dirty="0" smtClean="0"/>
              <a:t>beetles</a:t>
            </a:r>
            <a:br>
              <a:rPr lang="en-GB" sz="2000" dirty="0" smtClean="0"/>
            </a:br>
            <a:endParaRPr lang="en-GB" dirty="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Problems from pests	</a:t>
            </a:r>
          </a:p>
        </p:txBody>
      </p:sp>
      <p:sp>
        <p:nvSpPr>
          <p:cNvPr id="98308" name="Rectangle 4"/>
          <p:cNvSpPr>
            <a:spLocks noGrp="1" noChangeArrowheads="1"/>
          </p:cNvSpPr>
          <p:nvPr>
            <p:ph type="body" idx="4294967295"/>
          </p:nvPr>
        </p:nvSpPr>
        <p:spPr>
          <a:xfrm>
            <a:off x="719138" y="1798638"/>
            <a:ext cx="8229600" cy="4525962"/>
          </a:xfrm>
        </p:spPr>
        <p:txBody>
          <a:bodyPr/>
          <a:lstStyle/>
          <a:p>
            <a:pPr eaLnBrk="1" hangingPunct="1"/>
            <a:r>
              <a:rPr lang="en-GB" sz="2400" smtClean="0"/>
              <a:t>Spread of diseases</a:t>
            </a:r>
          </a:p>
          <a:p>
            <a:pPr eaLnBrk="1" hangingPunct="1"/>
            <a:r>
              <a:rPr lang="en-GB" sz="2400" smtClean="0"/>
              <a:t>Food contamination and wastage</a:t>
            </a:r>
          </a:p>
          <a:p>
            <a:pPr eaLnBrk="1" hangingPunct="1"/>
            <a:r>
              <a:rPr lang="en-GB" sz="2400" smtClean="0"/>
              <a:t>Damage to buildings</a:t>
            </a:r>
          </a:p>
          <a:p>
            <a:pPr eaLnBrk="1" hangingPunct="1"/>
            <a:r>
              <a:rPr lang="en-GB" sz="2400" smtClean="0"/>
              <a:t>Loss of customers and sales</a:t>
            </a:r>
          </a:p>
          <a:p>
            <a:pPr eaLnBrk="1" hangingPunct="1"/>
            <a:r>
              <a:rPr lang="en-GB" sz="2400" smtClean="0"/>
              <a:t>Reduced profit</a:t>
            </a:r>
          </a:p>
          <a:p>
            <a:pPr eaLnBrk="1" hangingPunct="1"/>
            <a:r>
              <a:rPr lang="en-GB" sz="2400" smtClean="0"/>
              <a:t>Legal violations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What pests need	</a:t>
            </a:r>
          </a:p>
        </p:txBody>
      </p:sp>
      <p:sp>
        <p:nvSpPr>
          <p:cNvPr id="99332" name="Rectangle 4"/>
          <p:cNvSpPr>
            <a:spLocks noGrp="1" noChangeArrowheads="1"/>
          </p:cNvSpPr>
          <p:nvPr>
            <p:ph type="body" sz="half" idx="4294967295"/>
          </p:nvPr>
        </p:nvSpPr>
        <p:spPr>
          <a:xfrm>
            <a:off x="719138" y="1798638"/>
            <a:ext cx="4033837" cy="4525962"/>
          </a:xfrm>
        </p:spPr>
        <p:txBody>
          <a:bodyPr/>
          <a:lstStyle/>
          <a:p>
            <a:pPr eaLnBrk="1" hangingPunct="1"/>
            <a:r>
              <a:rPr lang="en-GB" sz="2400" smtClean="0"/>
              <a:t>Food</a:t>
            </a:r>
            <a:endParaRPr lang="en-GB" sz="2000" smtClean="0"/>
          </a:p>
          <a:p>
            <a:pPr lvl="1" eaLnBrk="1" hangingPunct="1"/>
            <a:r>
              <a:rPr lang="en-GB" sz="2000" smtClean="0"/>
              <a:t>in storage</a:t>
            </a:r>
          </a:p>
          <a:p>
            <a:pPr lvl="1" eaLnBrk="1" hangingPunct="1"/>
            <a:r>
              <a:rPr lang="en-GB" sz="2000" smtClean="0"/>
              <a:t>in garbage and trash</a:t>
            </a:r>
          </a:p>
          <a:p>
            <a:pPr lvl="1" eaLnBrk="1" hangingPunct="1"/>
            <a:endParaRPr lang="en-GB" sz="2000" smtClean="0"/>
          </a:p>
          <a:p>
            <a:pPr eaLnBrk="1" hangingPunct="1"/>
            <a:r>
              <a:rPr lang="en-GB" sz="2400" smtClean="0"/>
              <a:t>Warmth</a:t>
            </a:r>
            <a:endParaRPr lang="en-GB" sz="2000" smtClean="0"/>
          </a:p>
          <a:p>
            <a:pPr lvl="1" eaLnBrk="1" hangingPunct="1"/>
            <a:r>
              <a:rPr lang="en-GB" sz="2000" smtClean="0"/>
              <a:t>from cooking activities</a:t>
            </a:r>
          </a:p>
          <a:p>
            <a:pPr lvl="1" eaLnBrk="1" hangingPunct="1"/>
            <a:r>
              <a:rPr lang="en-GB" sz="2000" smtClean="0"/>
              <a:t>from heating systems</a:t>
            </a:r>
          </a:p>
          <a:p>
            <a:pPr lvl="1" eaLnBrk="1" hangingPunct="1"/>
            <a:r>
              <a:rPr lang="en-GB" sz="2000" smtClean="0"/>
              <a:t>from refrigeration units</a:t>
            </a:r>
          </a:p>
        </p:txBody>
      </p:sp>
      <p:sp>
        <p:nvSpPr>
          <p:cNvPr id="99333" name="Rectangle 5"/>
          <p:cNvSpPr>
            <a:spLocks noGrp="1" noChangeArrowheads="1"/>
          </p:cNvSpPr>
          <p:nvPr>
            <p:ph type="body" sz="half" idx="4294967295"/>
          </p:nvPr>
        </p:nvSpPr>
        <p:spPr>
          <a:xfrm>
            <a:off x="5037138" y="1798638"/>
            <a:ext cx="4033837" cy="4525962"/>
          </a:xfrm>
        </p:spPr>
        <p:txBody>
          <a:bodyPr/>
          <a:lstStyle/>
          <a:p>
            <a:pPr eaLnBrk="1" hangingPunct="1"/>
            <a:r>
              <a:rPr lang="en-GB" sz="2400" smtClean="0"/>
              <a:t>Moisture</a:t>
            </a:r>
            <a:endParaRPr lang="en-GB" sz="2000" smtClean="0"/>
          </a:p>
          <a:p>
            <a:pPr lvl="1" eaLnBrk="1" hangingPunct="1"/>
            <a:r>
              <a:rPr lang="en-GB" sz="2000" smtClean="0"/>
              <a:t>dripping faucets</a:t>
            </a:r>
          </a:p>
          <a:p>
            <a:pPr lvl="1" eaLnBrk="1" hangingPunct="1"/>
            <a:r>
              <a:rPr lang="en-GB" sz="2000" smtClean="0"/>
              <a:t>pools of water</a:t>
            </a:r>
          </a:p>
          <a:p>
            <a:pPr lvl="1" eaLnBrk="1" hangingPunct="1"/>
            <a:endParaRPr lang="en-GB" sz="2000" smtClean="0"/>
          </a:p>
          <a:p>
            <a:pPr eaLnBrk="1" hangingPunct="1"/>
            <a:r>
              <a:rPr lang="en-GB" sz="2400" smtClean="0"/>
              <a:t>Shelter</a:t>
            </a:r>
            <a:endParaRPr lang="en-GB" sz="2000" smtClean="0"/>
          </a:p>
          <a:p>
            <a:pPr lvl="1" eaLnBrk="1" hangingPunct="1"/>
            <a:r>
              <a:rPr lang="en-GB" sz="2000" smtClean="0"/>
              <a:t>under equipment</a:t>
            </a:r>
          </a:p>
          <a:p>
            <a:pPr lvl="1" eaLnBrk="1" hangingPunct="1"/>
            <a:r>
              <a:rPr lang="en-GB" sz="2000" smtClean="0"/>
              <a:t>in undisturbed areas</a:t>
            </a:r>
          </a:p>
          <a:p>
            <a:pPr lvl="1" eaLnBrk="1" hangingPunct="1"/>
            <a:r>
              <a:rPr lang="en-GB" sz="2000" smtClean="0"/>
              <a:t>in packaging</a:t>
            </a:r>
          </a:p>
          <a:p>
            <a:pPr eaLnBrk="1" hangingPunct="1"/>
            <a:endParaRPr lang="en-GB" sz="200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Pest prevention and control	</a:t>
            </a:r>
          </a:p>
        </p:txBody>
      </p:sp>
      <p:sp>
        <p:nvSpPr>
          <p:cNvPr id="100356" name="Rectangle 3"/>
          <p:cNvSpPr>
            <a:spLocks noGrp="1" noChangeArrowheads="1"/>
          </p:cNvSpPr>
          <p:nvPr>
            <p:ph type="body" idx="4294967295"/>
          </p:nvPr>
        </p:nvSpPr>
        <p:spPr>
          <a:xfrm>
            <a:off x="719138" y="1798638"/>
            <a:ext cx="8229600" cy="4525962"/>
          </a:xfrm>
        </p:spPr>
        <p:txBody>
          <a:bodyPr/>
          <a:lstStyle/>
          <a:p>
            <a:pPr eaLnBrk="1" hangingPunct="1"/>
            <a:r>
              <a:rPr lang="en-GB" sz="2400" smtClean="0"/>
              <a:t>Prevent access to the premises</a:t>
            </a:r>
          </a:p>
          <a:p>
            <a:pPr eaLnBrk="1" hangingPunct="1"/>
            <a:r>
              <a:rPr lang="en-GB" sz="2400" smtClean="0"/>
              <a:t>Deny access to food and shelter</a:t>
            </a:r>
          </a:p>
          <a:p>
            <a:pPr eaLnBrk="1" hangingPunct="1"/>
            <a:r>
              <a:rPr lang="en-GB" sz="2400" smtClean="0"/>
              <a:t>Clean thoroughly</a:t>
            </a:r>
          </a:p>
          <a:p>
            <a:pPr eaLnBrk="1" hangingPunct="1"/>
            <a:r>
              <a:rPr lang="en-GB" sz="2400" smtClean="0"/>
              <a:t>Stay alert</a:t>
            </a:r>
          </a:p>
          <a:p>
            <a:pPr eaLnBrk="1" hangingPunct="1"/>
            <a:r>
              <a:rPr lang="en-GB" sz="2400" smtClean="0"/>
              <a:t>Operate an integrated pest management plan</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Evidence of pests	</a:t>
            </a:r>
          </a:p>
        </p:txBody>
      </p:sp>
      <p:sp>
        <p:nvSpPr>
          <p:cNvPr id="101380" name="Rectangle 3"/>
          <p:cNvSpPr>
            <a:spLocks noGrp="1" noChangeArrowheads="1"/>
          </p:cNvSpPr>
          <p:nvPr>
            <p:ph type="body" idx="4294967295"/>
          </p:nvPr>
        </p:nvSpPr>
        <p:spPr>
          <a:xfrm>
            <a:off x="719138" y="1798638"/>
            <a:ext cx="8229600" cy="4525962"/>
          </a:xfrm>
        </p:spPr>
        <p:txBody>
          <a:bodyPr/>
          <a:lstStyle/>
          <a:p>
            <a:pPr eaLnBrk="1" hangingPunct="1">
              <a:lnSpc>
                <a:spcPct val="95000"/>
              </a:lnSpc>
            </a:pPr>
            <a:r>
              <a:rPr lang="en-GB" sz="2400" smtClean="0"/>
              <a:t>Observing a live pest</a:t>
            </a:r>
          </a:p>
          <a:p>
            <a:pPr eaLnBrk="1" hangingPunct="1">
              <a:lnSpc>
                <a:spcPct val="95000"/>
              </a:lnSpc>
            </a:pPr>
            <a:r>
              <a:rPr lang="en-GB" sz="2400" smtClean="0"/>
              <a:t>Dead bodies</a:t>
            </a:r>
          </a:p>
          <a:p>
            <a:pPr eaLnBrk="1" hangingPunct="1">
              <a:lnSpc>
                <a:spcPct val="95000"/>
              </a:lnSpc>
            </a:pPr>
            <a:r>
              <a:rPr lang="en-GB" sz="2400" smtClean="0"/>
              <a:t>Droppings</a:t>
            </a:r>
          </a:p>
          <a:p>
            <a:pPr eaLnBrk="1" hangingPunct="1">
              <a:lnSpc>
                <a:spcPct val="95000"/>
              </a:lnSpc>
            </a:pPr>
            <a:r>
              <a:rPr lang="en-GB" sz="2400" smtClean="0"/>
              <a:t>Damage and debris</a:t>
            </a:r>
          </a:p>
          <a:p>
            <a:pPr eaLnBrk="1" hangingPunct="1">
              <a:lnSpc>
                <a:spcPct val="95000"/>
              </a:lnSpc>
            </a:pPr>
            <a:r>
              <a:rPr lang="en-GB" sz="2400" smtClean="0"/>
              <a:t>Noise</a:t>
            </a:r>
          </a:p>
          <a:p>
            <a:pPr eaLnBrk="1" hangingPunct="1">
              <a:lnSpc>
                <a:spcPct val="95000"/>
              </a:lnSpc>
            </a:pPr>
            <a:r>
              <a:rPr lang="en-GB" sz="2400" smtClean="0"/>
              <a:t>Prints</a:t>
            </a:r>
          </a:p>
          <a:p>
            <a:pPr eaLnBrk="1" hangingPunct="1">
              <a:lnSpc>
                <a:spcPct val="95000"/>
              </a:lnSpc>
            </a:pPr>
            <a:r>
              <a:rPr lang="en-GB" sz="2400" smtClean="0"/>
              <a:t>Smell</a:t>
            </a:r>
          </a:p>
          <a:p>
            <a:pPr eaLnBrk="1" hangingPunct="1">
              <a:lnSpc>
                <a:spcPct val="95000"/>
              </a:lnSpc>
            </a:pPr>
            <a:r>
              <a:rPr lang="en-GB" sz="2400" smtClean="0"/>
              <a:t>Feathers (birds)</a:t>
            </a:r>
          </a:p>
          <a:p>
            <a:pPr eaLnBrk="1" hangingPunct="1">
              <a:lnSpc>
                <a:spcPct val="95000"/>
              </a:lnSpc>
            </a:pPr>
            <a:r>
              <a:rPr lang="en-GB" sz="2400" smtClean="0"/>
              <a:t>Smears, rat-runs and fur (rodents)</a:t>
            </a:r>
          </a:p>
          <a:p>
            <a:pPr eaLnBrk="1" hangingPunct="1">
              <a:lnSpc>
                <a:spcPct val="95000"/>
              </a:lnSpc>
            </a:pPr>
            <a:r>
              <a:rPr lang="en-GB" sz="2400" smtClean="0"/>
              <a:t>Eggs/larvae (insects)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5" descr="29 fly(RGB).tif                                                0002007BMacintosh HD                   B191BFFC:"/>
          <p:cNvPicPr>
            <a:picLocks noChangeAspect="1" noChangeArrowheads="1"/>
          </p:cNvPicPr>
          <p:nvPr/>
        </p:nvPicPr>
        <p:blipFill>
          <a:blip r:embed="rId3"/>
          <a:srcRect/>
          <a:stretch>
            <a:fillRect/>
          </a:stretch>
        </p:blipFill>
        <p:spPr bwMode="auto">
          <a:xfrm>
            <a:off x="1333500" y="4965700"/>
            <a:ext cx="723900" cy="673100"/>
          </a:xfrm>
          <a:prstGeom prst="rect">
            <a:avLst/>
          </a:prstGeom>
          <a:noFill/>
          <a:ln w="9525">
            <a:noFill/>
            <a:miter lim="800000"/>
            <a:headEnd/>
            <a:tailEnd/>
          </a:ln>
        </p:spPr>
      </p:pic>
      <p:pic>
        <p:nvPicPr>
          <p:cNvPr id="102404" name="Picture 6" descr="29 mite RGB.tif                                                0002007BMacintosh HD                   B191BFFC:"/>
          <p:cNvPicPr>
            <a:picLocks noChangeAspect="1" noChangeArrowheads="1"/>
          </p:cNvPicPr>
          <p:nvPr/>
        </p:nvPicPr>
        <p:blipFill>
          <a:blip r:embed="rId4"/>
          <a:srcRect/>
          <a:stretch>
            <a:fillRect/>
          </a:stretch>
        </p:blipFill>
        <p:spPr bwMode="auto">
          <a:xfrm>
            <a:off x="1333500" y="3746500"/>
            <a:ext cx="723900" cy="711200"/>
          </a:xfrm>
          <a:prstGeom prst="rect">
            <a:avLst/>
          </a:prstGeom>
          <a:noFill/>
          <a:ln w="9525">
            <a:noFill/>
            <a:miter lim="800000"/>
            <a:headEnd/>
            <a:tailEnd/>
          </a:ln>
        </p:spPr>
      </p:pic>
      <p:pic>
        <p:nvPicPr>
          <p:cNvPr id="102405" name="Picture 7" descr="29 moth (RGB).tif                                              0002007BMacintosh HD                   B191BFFC:"/>
          <p:cNvPicPr>
            <a:picLocks noChangeAspect="1" noChangeArrowheads="1"/>
          </p:cNvPicPr>
          <p:nvPr/>
        </p:nvPicPr>
        <p:blipFill>
          <a:blip r:embed="rId5"/>
          <a:srcRect/>
          <a:stretch>
            <a:fillRect/>
          </a:stretch>
        </p:blipFill>
        <p:spPr bwMode="auto">
          <a:xfrm>
            <a:off x="2705100" y="5016500"/>
            <a:ext cx="723900" cy="622300"/>
          </a:xfrm>
          <a:prstGeom prst="rect">
            <a:avLst/>
          </a:prstGeom>
          <a:noFill/>
          <a:ln w="9525">
            <a:noFill/>
            <a:miter lim="800000"/>
            <a:headEnd/>
            <a:tailEnd/>
          </a:ln>
        </p:spPr>
      </p:pic>
      <p:pic>
        <p:nvPicPr>
          <p:cNvPr id="102406" name="Picture 9" descr="29 pigeon(RGB).tif                                             0002007BMacintosh HD                   B191BFFC:"/>
          <p:cNvPicPr>
            <a:picLocks noChangeAspect="1" noChangeArrowheads="1"/>
          </p:cNvPicPr>
          <p:nvPr/>
        </p:nvPicPr>
        <p:blipFill>
          <a:blip r:embed="rId6"/>
          <a:srcRect/>
          <a:stretch>
            <a:fillRect/>
          </a:stretch>
        </p:blipFill>
        <p:spPr bwMode="auto">
          <a:xfrm>
            <a:off x="990600" y="762000"/>
            <a:ext cx="2882900" cy="2501900"/>
          </a:xfrm>
          <a:prstGeom prst="rect">
            <a:avLst/>
          </a:prstGeom>
          <a:noFill/>
          <a:ln w="9525">
            <a:noFill/>
            <a:miter lim="800000"/>
            <a:headEnd/>
            <a:tailEnd/>
          </a:ln>
        </p:spPr>
      </p:pic>
      <p:pic>
        <p:nvPicPr>
          <p:cNvPr id="102407" name="Picture 10" descr="29 wasp (RGB).tif                                              0002007BMacintosh HD                   B191BFFC:"/>
          <p:cNvPicPr>
            <a:picLocks noChangeAspect="1" noChangeArrowheads="1"/>
          </p:cNvPicPr>
          <p:nvPr/>
        </p:nvPicPr>
        <p:blipFill>
          <a:blip r:embed="rId7"/>
          <a:srcRect/>
          <a:stretch>
            <a:fillRect/>
          </a:stretch>
        </p:blipFill>
        <p:spPr bwMode="auto">
          <a:xfrm>
            <a:off x="2743200" y="3746500"/>
            <a:ext cx="723900" cy="838200"/>
          </a:xfrm>
          <a:prstGeom prst="rect">
            <a:avLst/>
          </a:prstGeom>
          <a:noFill/>
          <a:ln w="9525">
            <a:noFill/>
            <a:miter lim="800000"/>
            <a:headEnd/>
            <a:tailEnd/>
          </a:ln>
        </p:spPr>
      </p:pic>
      <p:pic>
        <p:nvPicPr>
          <p:cNvPr id="102408" name="Picture 15" descr="29 new mouse(RGB).tif                                          0002007BMacintosh HD                   B191BFFC:"/>
          <p:cNvPicPr>
            <a:picLocks noChangeAspect="1" noChangeArrowheads="1"/>
          </p:cNvPicPr>
          <p:nvPr/>
        </p:nvPicPr>
        <p:blipFill>
          <a:blip r:embed="rId8"/>
          <a:srcRect/>
          <a:stretch>
            <a:fillRect/>
          </a:stretch>
        </p:blipFill>
        <p:spPr bwMode="auto">
          <a:xfrm>
            <a:off x="6400800" y="4191000"/>
            <a:ext cx="2157413" cy="1023938"/>
          </a:xfrm>
          <a:prstGeom prst="rect">
            <a:avLst/>
          </a:prstGeom>
          <a:noFill/>
          <a:ln w="9525">
            <a:noFill/>
            <a:miter lim="800000"/>
            <a:headEnd/>
            <a:tailEnd/>
          </a:ln>
        </p:spPr>
      </p:pic>
      <p:pic>
        <p:nvPicPr>
          <p:cNvPr id="102409" name="Picture 16" descr="29 new rat(RGB).tif                                            0002007BMacintosh HD                   B191BFFC:"/>
          <p:cNvPicPr>
            <a:picLocks noChangeAspect="1" noChangeArrowheads="1"/>
          </p:cNvPicPr>
          <p:nvPr/>
        </p:nvPicPr>
        <p:blipFill>
          <a:blip r:embed="rId9"/>
          <a:srcRect/>
          <a:stretch>
            <a:fillRect/>
          </a:stretch>
        </p:blipFill>
        <p:spPr bwMode="auto">
          <a:xfrm>
            <a:off x="5105400" y="1179513"/>
            <a:ext cx="2743200" cy="1538287"/>
          </a:xfrm>
          <a:prstGeom prst="rect">
            <a:avLst/>
          </a:prstGeom>
          <a:noFill/>
          <a:ln w="9525">
            <a:noFill/>
            <a:miter lim="800000"/>
            <a:headEnd/>
            <a:tailEnd/>
          </a:ln>
        </p:spPr>
      </p:pic>
      <p:pic>
        <p:nvPicPr>
          <p:cNvPr id="102410" name="Picture 17" descr="29NEW cockroach (RGB).tif                                      0002007BMacintosh HD                   B191BFFC:"/>
          <p:cNvPicPr>
            <a:picLocks noChangeAspect="1" noChangeArrowheads="1"/>
          </p:cNvPicPr>
          <p:nvPr/>
        </p:nvPicPr>
        <p:blipFill>
          <a:blip r:embed="rId10"/>
          <a:srcRect t="2365" r="11444" b="4732"/>
          <a:stretch>
            <a:fillRect/>
          </a:stretch>
        </p:blipFill>
        <p:spPr bwMode="auto">
          <a:xfrm>
            <a:off x="4876800" y="3429000"/>
            <a:ext cx="1112838" cy="1412875"/>
          </a:xfrm>
          <a:prstGeom prst="rect">
            <a:avLst/>
          </a:prstGeom>
          <a:noFill/>
          <a:ln w="9525">
            <a:noFill/>
            <a:miter lim="800000"/>
            <a:headEnd/>
            <a:tailEnd/>
          </a:ln>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5" descr="D:\image55.tif"/>
          <p:cNvPicPr>
            <a:picLocks noGrp="1" noChangeAspect="1" noChangeArrowheads="1"/>
          </p:cNvPicPr>
          <p:nvPr>
            <p:ph idx="4294967295"/>
          </p:nvPr>
        </p:nvPicPr>
        <p:blipFill>
          <a:blip r:embed="rId3"/>
          <a:srcRect l="1334" t="1097" r="2669" b="1097"/>
          <a:stretch>
            <a:fillRect/>
          </a:stretch>
        </p:blipFill>
        <p:spPr>
          <a:xfrm>
            <a:off x="2132013" y="500063"/>
            <a:ext cx="4811712" cy="5572125"/>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Principles of layout and location</a:t>
            </a:r>
          </a:p>
        </p:txBody>
      </p:sp>
      <p:sp>
        <p:nvSpPr>
          <p:cNvPr id="104452" name="Rectangle 3"/>
          <p:cNvSpPr>
            <a:spLocks noGrp="1" noChangeArrowheads="1"/>
          </p:cNvSpPr>
          <p:nvPr>
            <p:ph type="body" idx="4294967295"/>
          </p:nvPr>
        </p:nvSpPr>
        <p:spPr>
          <a:xfrm>
            <a:off x="719138" y="1798638"/>
            <a:ext cx="8229600" cy="4525962"/>
          </a:xfrm>
        </p:spPr>
        <p:txBody>
          <a:bodyPr/>
          <a:lstStyle/>
          <a:p>
            <a:pPr eaLnBrk="1" hangingPunct="1"/>
            <a:r>
              <a:rPr lang="en-GB" sz="2400" smtClean="0"/>
              <a:t>Contamination prevention</a:t>
            </a:r>
          </a:p>
          <a:p>
            <a:pPr eaLnBrk="1" hangingPunct="1"/>
            <a:r>
              <a:rPr lang="en-GB" sz="2400" smtClean="0"/>
              <a:t>Pest prevention</a:t>
            </a:r>
          </a:p>
          <a:p>
            <a:pPr eaLnBrk="1" hangingPunct="1"/>
            <a:r>
              <a:rPr lang="en-GB" sz="2400" smtClean="0"/>
              <a:t>Ease of cleaning</a:t>
            </a:r>
          </a:p>
          <a:p>
            <a:pPr eaLnBrk="1" hangingPunct="1"/>
            <a:r>
              <a:rPr lang="en-GB" sz="2400" smtClean="0"/>
              <a:t>Temperature control</a:t>
            </a:r>
          </a:p>
          <a:p>
            <a:pPr eaLnBrk="1" hangingPunct="1"/>
            <a:r>
              <a:rPr lang="en-GB" sz="2400" smtClean="0"/>
              <a:t>Fire safety</a:t>
            </a:r>
          </a:p>
          <a:p>
            <a:pPr eaLnBrk="1" hangingPunct="1"/>
            <a:r>
              <a:rPr lang="en-GB" sz="2400" smtClean="0"/>
              <a:t>Potable water</a:t>
            </a:r>
          </a:p>
          <a:p>
            <a:pPr eaLnBrk="1" hangingPunct="1"/>
            <a:r>
              <a:rPr lang="en-GB" sz="2400" smtClean="0"/>
              <a:t>Access for people with disabilities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5" descr="31 (RGB).tif                                                   0002007BMacintosh HD                   B191BFFC:"/>
          <p:cNvPicPr>
            <a:picLocks noGrp="1" noChangeAspect="1" noChangeArrowheads="1"/>
          </p:cNvPicPr>
          <p:nvPr>
            <p:ph idx="4294967295"/>
          </p:nvPr>
        </p:nvPicPr>
        <p:blipFill>
          <a:blip r:embed="rId3"/>
          <a:srcRect/>
          <a:stretch>
            <a:fillRect/>
          </a:stretch>
        </p:blipFill>
        <p:spPr>
          <a:xfrm>
            <a:off x="1028700" y="609600"/>
            <a:ext cx="6900863" cy="5319713"/>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idx="4294967295"/>
          </p:nvPr>
        </p:nvSpPr>
        <p:spPr>
          <a:xfrm>
            <a:off x="683568" y="764704"/>
            <a:ext cx="8229600" cy="641350"/>
          </a:xfrm>
        </p:spPr>
        <p:txBody>
          <a:bodyPr/>
          <a:lstStyle/>
          <a:p>
            <a:pPr eaLnBrk="1" hangingPunct="1"/>
            <a:r>
              <a:rPr lang="en-GB" sz="3600" dirty="0" smtClean="0"/>
              <a:t>Biological hazards</a:t>
            </a:r>
          </a:p>
        </p:txBody>
      </p:sp>
      <p:sp>
        <p:nvSpPr>
          <p:cNvPr id="32772" name="Rectangle 3"/>
          <p:cNvSpPr>
            <a:spLocks noGrp="1" noChangeArrowheads="1"/>
          </p:cNvSpPr>
          <p:nvPr>
            <p:ph type="body" idx="4294967295"/>
          </p:nvPr>
        </p:nvSpPr>
        <p:spPr>
          <a:xfrm>
            <a:off x="719138" y="1798638"/>
            <a:ext cx="6938962" cy="4525962"/>
          </a:xfrm>
        </p:spPr>
        <p:txBody>
          <a:bodyPr/>
          <a:lstStyle/>
          <a:p>
            <a:pPr marL="342900" lvl="1" indent="-342900" eaLnBrk="1" hangingPunct="1">
              <a:buChar char="•"/>
            </a:pPr>
            <a:r>
              <a:rPr lang="en-GB" dirty="0" smtClean="0">
                <a:ea typeface="+mn-ea"/>
                <a:cs typeface="+mn-cs"/>
              </a:rPr>
              <a:t>Bacteria</a:t>
            </a:r>
          </a:p>
          <a:p>
            <a:pPr marL="342900" lvl="1" indent="-342900" eaLnBrk="1" hangingPunct="1">
              <a:buChar char="•"/>
            </a:pPr>
            <a:r>
              <a:rPr lang="en-GB" dirty="0" smtClean="0">
                <a:ea typeface="+mn-ea"/>
                <a:cs typeface="+mn-cs"/>
              </a:rPr>
              <a:t>Viruses</a:t>
            </a:r>
          </a:p>
          <a:p>
            <a:pPr marL="342900" lvl="1" indent="-342900" eaLnBrk="1" hangingPunct="1">
              <a:buChar char="•"/>
            </a:pPr>
            <a:r>
              <a:rPr lang="en-GB" dirty="0" smtClean="0">
                <a:ea typeface="+mn-ea"/>
                <a:cs typeface="+mn-cs"/>
              </a:rPr>
              <a:t>Parasites</a:t>
            </a:r>
          </a:p>
          <a:p>
            <a:pPr marL="342900" lvl="1" indent="-342900" eaLnBrk="1" hangingPunct="1">
              <a:buChar char="•"/>
            </a:pPr>
            <a:r>
              <a:rPr lang="en-GB" dirty="0" smtClean="0">
                <a:ea typeface="+mn-ea"/>
                <a:cs typeface="+mn-cs"/>
              </a:rPr>
              <a:t>Naturally occurring chemicals in some fungi, plants, fish and shellfish</a:t>
            </a:r>
          </a:p>
          <a:p>
            <a:pPr marL="342900" lvl="1" indent="-342900" eaLnBrk="1" hangingPunct="1">
              <a:buChar char="•"/>
            </a:pPr>
            <a:r>
              <a:rPr lang="en-GB" dirty="0" err="1" smtClean="0">
                <a:ea typeface="+mn-ea"/>
                <a:cs typeface="+mn-cs"/>
              </a:rPr>
              <a:t>Mycotoxins</a:t>
            </a:r>
            <a:endParaRPr lang="en-GB" sz="2000" dirty="0" smtClean="0"/>
          </a:p>
          <a:p>
            <a:pPr marL="342900" lvl="1" indent="-342900" eaLnBrk="1" hangingPunct="1">
              <a:buChar char="•"/>
            </a:pPr>
            <a:r>
              <a:rPr lang="en-GB" dirty="0" smtClean="0"/>
              <a:t>Food allergens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Construction features</a:t>
            </a:r>
          </a:p>
        </p:txBody>
      </p:sp>
      <p:sp>
        <p:nvSpPr>
          <p:cNvPr id="106500" name="Rectangle 3"/>
          <p:cNvSpPr>
            <a:spLocks noGrp="1" noChangeArrowheads="1"/>
          </p:cNvSpPr>
          <p:nvPr>
            <p:ph type="body" idx="4294967295"/>
          </p:nvPr>
        </p:nvSpPr>
        <p:spPr>
          <a:xfrm>
            <a:off x="719138" y="1798638"/>
            <a:ext cx="7826375" cy="4525962"/>
          </a:xfrm>
        </p:spPr>
        <p:txBody>
          <a:bodyPr/>
          <a:lstStyle/>
          <a:p>
            <a:pPr eaLnBrk="1" hangingPunct="1"/>
            <a:r>
              <a:rPr lang="en-GB" sz="2400" dirty="0" smtClean="0"/>
              <a:t>Non-porous</a:t>
            </a:r>
          </a:p>
          <a:p>
            <a:pPr eaLnBrk="1" hangingPunct="1"/>
            <a:r>
              <a:rPr lang="en-GB" sz="2400" dirty="0" smtClean="0"/>
              <a:t>Durable</a:t>
            </a:r>
          </a:p>
          <a:p>
            <a:pPr eaLnBrk="1" hangingPunct="1"/>
            <a:r>
              <a:rPr lang="en-GB" sz="2400" dirty="0" smtClean="0"/>
              <a:t>Cleanable</a:t>
            </a:r>
          </a:p>
          <a:p>
            <a:pPr eaLnBrk="1" hangingPunct="1"/>
            <a:r>
              <a:rPr lang="en-GB" sz="2400" dirty="0" smtClean="0"/>
              <a:t>Fire resistant</a:t>
            </a:r>
          </a:p>
          <a:p>
            <a:pPr eaLnBrk="1" hangingPunct="1"/>
            <a:r>
              <a:rPr lang="en-GB" sz="2400" dirty="0" smtClean="0"/>
              <a:t>Non-skid</a:t>
            </a:r>
          </a:p>
          <a:p>
            <a:pPr eaLnBrk="1" hangingPunct="1"/>
            <a:r>
              <a:rPr lang="en-GB" sz="2400" dirty="0" smtClean="0"/>
              <a:t>Pest proofed</a:t>
            </a:r>
          </a:p>
          <a:p>
            <a:pPr eaLnBrk="1" hangingPunct="1"/>
            <a:r>
              <a:rPr lang="en-GB" sz="2400" dirty="0" smtClean="0"/>
              <a:t>Smooth and without cracks that could </a:t>
            </a:r>
            <a:br>
              <a:rPr lang="en-GB" sz="2400" dirty="0" smtClean="0"/>
            </a:br>
            <a:r>
              <a:rPr lang="en-GB" sz="2400" dirty="0" err="1" smtClean="0"/>
              <a:t>harbor</a:t>
            </a:r>
            <a:r>
              <a:rPr lang="en-GB" sz="2400" dirty="0" smtClean="0"/>
              <a:t> bacteria or pests</a:t>
            </a:r>
          </a:p>
          <a:p>
            <a:pPr eaLnBrk="1" hangingPunct="1"/>
            <a:r>
              <a:rPr lang="en-GB" sz="2400" dirty="0" smtClean="0"/>
              <a:t>Light </a:t>
            </a:r>
            <a:r>
              <a:rPr lang="en-GB" sz="2400" dirty="0" err="1" smtClean="0"/>
              <a:t>colored</a:t>
            </a:r>
            <a:r>
              <a:rPr lang="en-GB" sz="2400" dirty="0" smtClean="0"/>
              <a:t>, so dirt can be seen quickly </a:t>
            </a:r>
            <a:br>
              <a:rPr lang="en-GB" sz="2400" dirty="0" smtClean="0"/>
            </a:br>
            <a:r>
              <a:rPr lang="en-GB" sz="2400" dirty="0" smtClean="0"/>
              <a:t>and cleaned</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Food-contact equipment and utensils</a:t>
            </a:r>
          </a:p>
        </p:txBody>
      </p:sp>
      <p:sp>
        <p:nvSpPr>
          <p:cNvPr id="107524" name="Rectangle 3"/>
          <p:cNvSpPr>
            <a:spLocks noGrp="1" noChangeArrowheads="1"/>
          </p:cNvSpPr>
          <p:nvPr>
            <p:ph type="body" idx="4294967295"/>
          </p:nvPr>
        </p:nvSpPr>
        <p:spPr>
          <a:xfrm>
            <a:off x="719138" y="1798638"/>
            <a:ext cx="8229600" cy="4525962"/>
          </a:xfrm>
        </p:spPr>
        <p:txBody>
          <a:bodyPr/>
          <a:lstStyle/>
          <a:p>
            <a:pPr eaLnBrk="1" hangingPunct="1"/>
            <a:r>
              <a:rPr lang="en-GB" sz="2400" dirty="0" smtClean="0"/>
              <a:t>Non-porous</a:t>
            </a:r>
          </a:p>
          <a:p>
            <a:pPr eaLnBrk="1" hangingPunct="1"/>
            <a:r>
              <a:rPr lang="en-GB" sz="2400" dirty="0" smtClean="0"/>
              <a:t>Smooth</a:t>
            </a:r>
          </a:p>
          <a:p>
            <a:pPr eaLnBrk="1" hangingPunct="1"/>
            <a:r>
              <a:rPr lang="en-GB" sz="2400" dirty="0" smtClean="0"/>
              <a:t>Easily cleanable</a:t>
            </a:r>
          </a:p>
          <a:p>
            <a:pPr eaLnBrk="1" hangingPunct="1"/>
            <a:r>
              <a:rPr lang="en-GB" sz="2400" dirty="0" smtClean="0"/>
              <a:t>Durable</a:t>
            </a:r>
          </a:p>
          <a:p>
            <a:pPr eaLnBrk="1" hangingPunct="1"/>
            <a:r>
              <a:rPr lang="en-GB" sz="2400" dirty="0" smtClean="0"/>
              <a:t>Corrosion resistant</a:t>
            </a:r>
          </a:p>
          <a:p>
            <a:pPr eaLnBrk="1" hangingPunct="1"/>
            <a:r>
              <a:rPr lang="en-GB" sz="2400" dirty="0" smtClean="0"/>
              <a:t>Rust resistant</a:t>
            </a:r>
          </a:p>
          <a:p>
            <a:pPr eaLnBrk="1" hangingPunct="1"/>
            <a:r>
              <a:rPr lang="en-GB" sz="2400" dirty="0" smtClean="0"/>
              <a:t>Non-toxic</a:t>
            </a:r>
          </a:p>
          <a:p>
            <a:pPr eaLnBrk="1" hangingPunct="1"/>
            <a:r>
              <a:rPr lang="en-GB" sz="2400" dirty="0" smtClean="0"/>
              <a:t>Free from joints and seams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Utilities and facilities	</a:t>
            </a:r>
          </a:p>
        </p:txBody>
      </p:sp>
      <p:sp>
        <p:nvSpPr>
          <p:cNvPr id="108548" name="Rectangle 3"/>
          <p:cNvSpPr>
            <a:spLocks noGrp="1" noChangeArrowheads="1"/>
          </p:cNvSpPr>
          <p:nvPr>
            <p:ph type="body" idx="4294967295"/>
          </p:nvPr>
        </p:nvSpPr>
        <p:spPr>
          <a:xfrm>
            <a:off x="719138" y="1798638"/>
            <a:ext cx="8229600" cy="4525962"/>
          </a:xfrm>
        </p:spPr>
        <p:txBody>
          <a:bodyPr/>
          <a:lstStyle/>
          <a:p>
            <a:pPr eaLnBrk="1" hangingPunct="1"/>
            <a:r>
              <a:rPr lang="en-GB" sz="2400" smtClean="0"/>
              <a:t>Water supply and drainage</a:t>
            </a:r>
          </a:p>
          <a:p>
            <a:pPr eaLnBrk="1" hangingPunct="1"/>
            <a:r>
              <a:rPr lang="en-GB" sz="2400" smtClean="0"/>
              <a:t>Electricity and gas</a:t>
            </a:r>
          </a:p>
          <a:p>
            <a:pPr eaLnBrk="1" hangingPunct="1"/>
            <a:r>
              <a:rPr lang="en-GB" sz="2400" smtClean="0"/>
              <a:t>Lighting and ventilation</a:t>
            </a:r>
          </a:p>
          <a:p>
            <a:pPr eaLnBrk="1" hangingPunct="1"/>
            <a:r>
              <a:rPr lang="en-GB" sz="2400" smtClean="0"/>
              <a:t>Washing facilities</a:t>
            </a:r>
          </a:p>
          <a:p>
            <a:pPr lvl="1" eaLnBrk="1" hangingPunct="1"/>
            <a:r>
              <a:rPr lang="en-GB" sz="2000" smtClean="0"/>
              <a:t>food sinks</a:t>
            </a:r>
          </a:p>
          <a:p>
            <a:pPr lvl="1" eaLnBrk="1" hangingPunct="1"/>
            <a:r>
              <a:rPr lang="en-GB" sz="2000" smtClean="0"/>
              <a:t>equipment sinks/warewashers</a:t>
            </a:r>
          </a:p>
          <a:p>
            <a:pPr lvl="1" eaLnBrk="1" hangingPunct="1"/>
            <a:r>
              <a:rPr lang="en-GB" sz="2000" smtClean="0"/>
              <a:t>handwashing stations</a:t>
            </a:r>
          </a:p>
          <a:p>
            <a:pPr eaLnBrk="1" hangingPunct="1"/>
            <a:r>
              <a:rPr lang="en-GB" sz="2400" smtClean="0"/>
              <a:t>Employee rooms and restrooms</a:t>
            </a:r>
          </a:p>
          <a:p>
            <a:pPr eaLnBrk="1" hangingPunct="1"/>
            <a:r>
              <a:rPr lang="en-GB" sz="2400" smtClean="0"/>
              <a:t>Customer restrooms</a:t>
            </a:r>
          </a:p>
          <a:p>
            <a:pPr eaLnBrk="1" hangingPunct="1"/>
            <a:r>
              <a:rPr lang="en-GB" sz="2400" smtClean="0"/>
              <a:t>Access for people with disabilities</a:t>
            </a:r>
            <a:br>
              <a:rPr lang="en-GB" sz="2400" smtClean="0"/>
            </a:br>
            <a:endParaRPr lang="en-GB" sz="240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5" descr="D:\image12.tif"/>
          <p:cNvPicPr>
            <a:picLocks noGrp="1" noChangeAspect="1" noChangeArrowheads="1"/>
          </p:cNvPicPr>
          <p:nvPr>
            <p:ph idx="4294967295"/>
          </p:nvPr>
        </p:nvPicPr>
        <p:blipFill>
          <a:blip r:embed="rId3"/>
          <a:srcRect r="2223"/>
          <a:stretch>
            <a:fillRect/>
          </a:stretch>
        </p:blipFill>
        <p:spPr>
          <a:xfrm>
            <a:off x="1143000" y="76200"/>
            <a:ext cx="6731000" cy="5913438"/>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Main legal obligations</a:t>
            </a:r>
          </a:p>
        </p:txBody>
      </p:sp>
      <p:sp>
        <p:nvSpPr>
          <p:cNvPr id="110596" name="Rectangle 3"/>
          <p:cNvSpPr>
            <a:spLocks noGrp="1" noChangeArrowheads="1"/>
          </p:cNvSpPr>
          <p:nvPr>
            <p:ph type="body" idx="4294967295"/>
          </p:nvPr>
        </p:nvSpPr>
        <p:spPr>
          <a:xfrm>
            <a:off x="719138" y="1798638"/>
            <a:ext cx="8229600" cy="4525962"/>
          </a:xfrm>
        </p:spPr>
        <p:txBody>
          <a:bodyPr/>
          <a:lstStyle/>
          <a:p>
            <a:pPr eaLnBrk="1" hangingPunct="1"/>
            <a:r>
              <a:rPr lang="en-GB" sz="2400" smtClean="0"/>
              <a:t>To make certain that food offered to consumers is:</a:t>
            </a:r>
          </a:p>
          <a:p>
            <a:pPr lvl="1" eaLnBrk="1" hangingPunct="1"/>
            <a:r>
              <a:rPr lang="en-GB" sz="2000" smtClean="0"/>
              <a:t>safe</a:t>
            </a:r>
          </a:p>
          <a:p>
            <a:pPr lvl="1" eaLnBrk="1" hangingPunct="1"/>
            <a:r>
              <a:rPr lang="en-GB" sz="2000" smtClean="0"/>
              <a:t>unadulterated</a:t>
            </a:r>
          </a:p>
          <a:p>
            <a:pPr lvl="1" eaLnBrk="1" hangingPunct="1"/>
            <a:r>
              <a:rPr lang="en-GB" sz="2000" smtClean="0"/>
              <a:t>honestly presented</a:t>
            </a:r>
            <a:endParaRPr lang="en-GB"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ChangeArrowheads="1"/>
          </p:cNvSpPr>
          <p:nvPr>
            <p:ph type="title" idx="4294967295"/>
          </p:nvPr>
        </p:nvSpPr>
        <p:spPr>
          <a:xfrm>
            <a:off x="719138" y="719138"/>
            <a:ext cx="8229600" cy="1190625"/>
          </a:xfrm>
        </p:spPr>
        <p:txBody>
          <a:bodyPr/>
          <a:lstStyle/>
          <a:p>
            <a:pPr eaLnBrk="1" hangingPunct="1"/>
            <a:r>
              <a:rPr lang="en-GB" sz="3600" smtClean="0"/>
              <a:t>Examples of topics covered by food safety legislation</a:t>
            </a:r>
          </a:p>
        </p:txBody>
      </p:sp>
      <p:sp>
        <p:nvSpPr>
          <p:cNvPr id="111620" name="Rectangle 3"/>
          <p:cNvSpPr>
            <a:spLocks noGrp="1" noChangeArrowheads="1"/>
          </p:cNvSpPr>
          <p:nvPr>
            <p:ph type="body" sz="half" idx="4294967295"/>
          </p:nvPr>
        </p:nvSpPr>
        <p:spPr>
          <a:xfrm>
            <a:off x="719138" y="1978025"/>
            <a:ext cx="3924300" cy="4114800"/>
          </a:xfrm>
        </p:spPr>
        <p:txBody>
          <a:bodyPr/>
          <a:lstStyle/>
          <a:p>
            <a:pPr eaLnBrk="1" hangingPunct="1">
              <a:lnSpc>
                <a:spcPct val="90000"/>
              </a:lnSpc>
            </a:pPr>
            <a:r>
              <a:rPr lang="en-GB" sz="2000" dirty="0" smtClean="0"/>
              <a:t>Safeguarding public health by providing consumers with food that is safe, unadulterated and honestly presented</a:t>
            </a:r>
          </a:p>
          <a:p>
            <a:pPr eaLnBrk="1" hangingPunct="1">
              <a:lnSpc>
                <a:spcPct val="90000"/>
              </a:lnSpc>
            </a:pPr>
            <a:r>
              <a:rPr lang="en-GB" sz="2000" dirty="0" smtClean="0"/>
              <a:t>Control of contamination, adulteration and </a:t>
            </a:r>
            <a:r>
              <a:rPr lang="en-GB" sz="2000" dirty="0" err="1" smtClean="0"/>
              <a:t>foodborne</a:t>
            </a:r>
            <a:r>
              <a:rPr lang="en-GB" sz="2000" dirty="0" smtClean="0"/>
              <a:t> illness</a:t>
            </a:r>
          </a:p>
          <a:p>
            <a:pPr eaLnBrk="1" hangingPunct="1">
              <a:lnSpc>
                <a:spcPct val="90000"/>
              </a:lnSpc>
            </a:pPr>
            <a:r>
              <a:rPr lang="en-GB" sz="2000" dirty="0" smtClean="0"/>
              <a:t>Composition and </a:t>
            </a:r>
            <a:r>
              <a:rPr lang="en-GB" sz="2000" dirty="0" err="1" smtClean="0"/>
              <a:t>labeling</a:t>
            </a:r>
            <a:r>
              <a:rPr lang="en-GB" sz="2000" dirty="0" smtClean="0"/>
              <a:t> of food (honestly presented)</a:t>
            </a:r>
          </a:p>
          <a:p>
            <a:pPr eaLnBrk="1" hangingPunct="1">
              <a:lnSpc>
                <a:spcPct val="90000"/>
              </a:lnSpc>
            </a:pPr>
            <a:r>
              <a:rPr lang="en-GB" sz="2000" dirty="0" smtClean="0"/>
              <a:t>Permits to operate</a:t>
            </a:r>
          </a:p>
          <a:p>
            <a:pPr eaLnBrk="1" hangingPunct="1">
              <a:lnSpc>
                <a:spcPct val="90000"/>
              </a:lnSpc>
            </a:pPr>
            <a:r>
              <a:rPr lang="en-GB" sz="2000" dirty="0" smtClean="0"/>
              <a:t>Sanitation of food premises and equipment</a:t>
            </a:r>
          </a:p>
          <a:p>
            <a:pPr eaLnBrk="1" hangingPunct="1">
              <a:lnSpc>
                <a:spcPct val="90000"/>
              </a:lnSpc>
            </a:pPr>
            <a:r>
              <a:rPr lang="en-GB" sz="2000" dirty="0" smtClean="0"/>
              <a:t>Occupational health and safety</a:t>
            </a:r>
          </a:p>
          <a:p>
            <a:pPr eaLnBrk="1" hangingPunct="1">
              <a:lnSpc>
                <a:spcPct val="90000"/>
              </a:lnSpc>
            </a:pPr>
            <a:endParaRPr lang="en-GB" sz="2000" dirty="0" smtClean="0"/>
          </a:p>
        </p:txBody>
      </p:sp>
      <p:sp>
        <p:nvSpPr>
          <p:cNvPr id="111621" name="Rectangle 4"/>
          <p:cNvSpPr>
            <a:spLocks noGrp="1" noChangeArrowheads="1"/>
          </p:cNvSpPr>
          <p:nvPr>
            <p:ph type="body" sz="half" idx="4294967295"/>
          </p:nvPr>
        </p:nvSpPr>
        <p:spPr>
          <a:xfrm>
            <a:off x="4857750" y="1978025"/>
            <a:ext cx="4160838" cy="4114800"/>
          </a:xfrm>
        </p:spPr>
        <p:txBody>
          <a:bodyPr/>
          <a:lstStyle/>
          <a:p>
            <a:pPr eaLnBrk="1" hangingPunct="1"/>
            <a:r>
              <a:rPr lang="en-GB" sz="2000" dirty="0" smtClean="0"/>
              <a:t>Provision of sanitary accommodation, water supplies and washing facilities</a:t>
            </a:r>
          </a:p>
          <a:p>
            <a:pPr eaLnBrk="1" hangingPunct="1"/>
            <a:r>
              <a:rPr lang="en-GB" sz="2000" dirty="0" smtClean="0"/>
              <a:t>Safe and non-toxic materials</a:t>
            </a:r>
          </a:p>
          <a:p>
            <a:pPr eaLnBrk="1" hangingPunct="1"/>
            <a:r>
              <a:rPr lang="en-GB" sz="2000" dirty="0" smtClean="0"/>
              <a:t>Personal hygiene, including the reporting of certain diseases</a:t>
            </a:r>
          </a:p>
          <a:p>
            <a:pPr eaLnBrk="1" hangingPunct="1"/>
            <a:r>
              <a:rPr lang="en-GB" sz="2000" dirty="0" smtClean="0"/>
              <a:t>Temperature and time control</a:t>
            </a:r>
          </a:p>
          <a:p>
            <a:pPr eaLnBrk="1" hangingPunct="1"/>
            <a:r>
              <a:rPr lang="en-GB" sz="2000" dirty="0" smtClean="0"/>
              <a:t>Inspections and corrective actions</a:t>
            </a:r>
          </a:p>
          <a:p>
            <a:pPr eaLnBrk="1" hangingPunct="1"/>
            <a:r>
              <a:rPr lang="en-GB" sz="2000" dirty="0" smtClean="0"/>
              <a:t>Education and training</a:t>
            </a:r>
          </a:p>
          <a:p>
            <a:pPr eaLnBrk="1" hangingPunct="1">
              <a:buFontTx/>
              <a:buNone/>
            </a:pPr>
            <a:r>
              <a:rPr lang="en-GB" sz="2000" dirty="0" smtClean="0"/>
              <a:t>	of food employees </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Sources of regulation	</a:t>
            </a:r>
          </a:p>
        </p:txBody>
      </p:sp>
      <p:sp>
        <p:nvSpPr>
          <p:cNvPr id="112644" name="Rectangle 4"/>
          <p:cNvSpPr>
            <a:spLocks noGrp="1" noChangeArrowheads="1"/>
          </p:cNvSpPr>
          <p:nvPr>
            <p:ph type="body" idx="4294967295"/>
          </p:nvPr>
        </p:nvSpPr>
        <p:spPr>
          <a:xfrm>
            <a:off x="719138" y="1798638"/>
            <a:ext cx="8229600" cy="4525962"/>
          </a:xfrm>
        </p:spPr>
        <p:txBody>
          <a:bodyPr/>
          <a:lstStyle/>
          <a:p>
            <a:pPr eaLnBrk="1" hangingPunct="1"/>
            <a:r>
              <a:rPr lang="en-GB" sz="2400" smtClean="0"/>
              <a:t>Federal</a:t>
            </a:r>
          </a:p>
          <a:p>
            <a:pPr eaLnBrk="1" hangingPunct="1"/>
            <a:r>
              <a:rPr lang="en-GB" sz="2400" smtClean="0"/>
              <a:t>State</a:t>
            </a:r>
          </a:p>
          <a:p>
            <a:pPr eaLnBrk="1" hangingPunct="1"/>
            <a:r>
              <a:rPr lang="en-GB" sz="2400" smtClean="0"/>
              <a:t>Local</a:t>
            </a:r>
          </a:p>
          <a:p>
            <a:pPr lvl="1" eaLnBrk="1" hangingPunct="1"/>
            <a:r>
              <a:rPr lang="en-GB" sz="2000" smtClean="0"/>
              <a:t>County</a:t>
            </a:r>
          </a:p>
          <a:p>
            <a:pPr lvl="1" eaLnBrk="1" hangingPunct="1"/>
            <a:r>
              <a:rPr lang="en-GB" sz="2000" smtClean="0"/>
              <a:t>Municipal</a:t>
            </a:r>
          </a:p>
          <a:p>
            <a:pPr lvl="1" eaLnBrk="1" hangingPunct="1"/>
            <a:r>
              <a:rPr lang="en-GB" sz="2000" smtClean="0"/>
              <a:t>Tribal</a:t>
            </a:r>
            <a:endParaRPr lang="en-GB"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Forms of regulation</a:t>
            </a:r>
          </a:p>
        </p:txBody>
      </p:sp>
      <p:sp>
        <p:nvSpPr>
          <p:cNvPr id="113668" name="Rectangle 3"/>
          <p:cNvSpPr>
            <a:spLocks noGrp="1" noChangeArrowheads="1"/>
          </p:cNvSpPr>
          <p:nvPr>
            <p:ph type="body" idx="4294967295"/>
          </p:nvPr>
        </p:nvSpPr>
        <p:spPr>
          <a:xfrm>
            <a:off x="719138" y="1798638"/>
            <a:ext cx="8229600" cy="4525962"/>
          </a:xfrm>
        </p:spPr>
        <p:txBody>
          <a:bodyPr/>
          <a:lstStyle/>
          <a:p>
            <a:pPr eaLnBrk="1" hangingPunct="1"/>
            <a:r>
              <a:rPr lang="en-GB" sz="2400" smtClean="0"/>
              <a:t>Statutes</a:t>
            </a:r>
          </a:p>
          <a:p>
            <a:pPr eaLnBrk="1" hangingPunct="1"/>
            <a:r>
              <a:rPr lang="en-GB" sz="2400" smtClean="0"/>
              <a:t>Regulations</a:t>
            </a:r>
          </a:p>
          <a:p>
            <a:pPr eaLnBrk="1" hangingPunct="1"/>
            <a:r>
              <a:rPr lang="en-GB" sz="2400" smtClean="0"/>
              <a:t>Ordinances</a:t>
            </a:r>
          </a:p>
          <a:p>
            <a:pPr eaLnBrk="1" hangingPunct="1"/>
            <a:r>
              <a:rPr lang="en-GB" sz="2400" smtClean="0"/>
              <a:t>Codes</a:t>
            </a:r>
          </a:p>
          <a:p>
            <a:pPr eaLnBrk="1" hangingPunct="1"/>
            <a:endParaRPr lang="en-GB" sz="2400" smtClean="0"/>
          </a:p>
          <a:p>
            <a:pPr eaLnBrk="1" hangingPunct="1"/>
            <a:r>
              <a:rPr lang="en-GB" sz="2400" smtClean="0"/>
              <a:t>Voluntary controls and standards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ChangeArrowheads="1"/>
          </p:cNvSpPr>
          <p:nvPr>
            <p:ph type="title" idx="4294967295"/>
          </p:nvPr>
        </p:nvSpPr>
        <p:spPr>
          <a:xfrm>
            <a:off x="719138" y="719138"/>
            <a:ext cx="8458200" cy="641350"/>
          </a:xfrm>
        </p:spPr>
        <p:txBody>
          <a:bodyPr/>
          <a:lstStyle/>
          <a:p>
            <a:pPr eaLnBrk="1" hangingPunct="1"/>
            <a:r>
              <a:rPr lang="en-GB" sz="3600" smtClean="0"/>
              <a:t>Federal agencies – examples</a:t>
            </a:r>
          </a:p>
        </p:txBody>
      </p:sp>
      <p:sp>
        <p:nvSpPr>
          <p:cNvPr id="114692" name="Rectangle 3"/>
          <p:cNvSpPr>
            <a:spLocks noGrp="1" noChangeArrowheads="1"/>
          </p:cNvSpPr>
          <p:nvPr>
            <p:ph type="body" idx="4294967295"/>
          </p:nvPr>
        </p:nvSpPr>
        <p:spPr>
          <a:xfrm>
            <a:off x="719138" y="1798638"/>
            <a:ext cx="8153400" cy="4724400"/>
          </a:xfrm>
        </p:spPr>
        <p:txBody>
          <a:bodyPr/>
          <a:lstStyle/>
          <a:p>
            <a:pPr eaLnBrk="1" hangingPunct="1">
              <a:lnSpc>
                <a:spcPct val="105000"/>
              </a:lnSpc>
            </a:pPr>
            <a:r>
              <a:rPr lang="en-GB" sz="2400" dirty="0" smtClean="0"/>
              <a:t>Food and Drug Administration (FDA)</a:t>
            </a:r>
          </a:p>
          <a:p>
            <a:pPr eaLnBrk="1" hangingPunct="1">
              <a:lnSpc>
                <a:spcPct val="105000"/>
              </a:lnSpc>
            </a:pPr>
            <a:r>
              <a:rPr lang="en-GB" sz="2400" dirty="0" smtClean="0"/>
              <a:t>United States Department of Agriculture (USDA)</a:t>
            </a:r>
          </a:p>
          <a:p>
            <a:pPr eaLnBrk="1" hangingPunct="1">
              <a:lnSpc>
                <a:spcPct val="105000"/>
              </a:lnSpc>
            </a:pPr>
            <a:r>
              <a:rPr lang="en-GB" sz="2400" dirty="0" smtClean="0"/>
              <a:t>Environment Protection Agency (EPA)</a:t>
            </a:r>
          </a:p>
          <a:p>
            <a:pPr eaLnBrk="1" hangingPunct="1">
              <a:lnSpc>
                <a:spcPct val="105000"/>
              </a:lnSpc>
            </a:pPr>
            <a:r>
              <a:rPr lang="en-GB" sz="2400" dirty="0" err="1" smtClean="0"/>
              <a:t>Centers</a:t>
            </a:r>
            <a:r>
              <a:rPr lang="en-GB" sz="2400" dirty="0" smtClean="0"/>
              <a:t> for Disease Control and Prevention (CDC)</a:t>
            </a:r>
          </a:p>
          <a:p>
            <a:pPr eaLnBrk="1" hangingPunct="1">
              <a:lnSpc>
                <a:spcPct val="105000"/>
              </a:lnSpc>
            </a:pPr>
            <a:r>
              <a:rPr lang="en-GB" sz="2400" dirty="0" smtClean="0"/>
              <a:t>National Marine Fisheries Service (NMFS)</a:t>
            </a:r>
          </a:p>
          <a:p>
            <a:pPr eaLnBrk="1" hangingPunct="1">
              <a:lnSpc>
                <a:spcPct val="105000"/>
              </a:lnSpc>
            </a:pPr>
            <a:r>
              <a:rPr lang="en-GB" sz="2400" dirty="0" smtClean="0"/>
              <a:t>Occupational Safety and Health Administration (OSHA)</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FDA responsibilities – examples</a:t>
            </a:r>
          </a:p>
        </p:txBody>
      </p:sp>
      <p:sp>
        <p:nvSpPr>
          <p:cNvPr id="115716" name="Rectangle 3"/>
          <p:cNvSpPr>
            <a:spLocks noGrp="1" noChangeArrowheads="1"/>
          </p:cNvSpPr>
          <p:nvPr>
            <p:ph type="body" idx="4294967295"/>
          </p:nvPr>
        </p:nvSpPr>
        <p:spPr>
          <a:xfrm>
            <a:off x="719138" y="1798638"/>
            <a:ext cx="8229600" cy="4525962"/>
          </a:xfrm>
        </p:spPr>
        <p:txBody>
          <a:bodyPr/>
          <a:lstStyle/>
          <a:p>
            <a:pPr eaLnBrk="1" hangingPunct="1"/>
            <a:r>
              <a:rPr lang="en-GB" sz="2400" dirty="0" smtClean="0"/>
              <a:t>Regulating the processing, manufacturing and interstate shipping and sale of food except meat, poultry and eggs</a:t>
            </a:r>
          </a:p>
          <a:p>
            <a:pPr eaLnBrk="1" hangingPunct="1"/>
            <a:r>
              <a:rPr lang="en-GB" sz="2400" dirty="0" smtClean="0"/>
              <a:t>Setting standards for the composition, quality, safety and </a:t>
            </a:r>
            <a:r>
              <a:rPr lang="en-GB" sz="2400" dirty="0" err="1" smtClean="0"/>
              <a:t>labeling</a:t>
            </a:r>
            <a:r>
              <a:rPr lang="en-GB" sz="2400" dirty="0" smtClean="0"/>
              <a:t> of food and food additives</a:t>
            </a:r>
          </a:p>
          <a:p>
            <a:pPr eaLnBrk="1" hangingPunct="1"/>
            <a:r>
              <a:rPr lang="en-GB" sz="2400" dirty="0" smtClean="0"/>
              <a:t>Issuing a recall of a food that may cause a risk to health</a:t>
            </a:r>
          </a:p>
          <a:p>
            <a:pPr eaLnBrk="1" hangingPunct="1"/>
            <a:r>
              <a:rPr lang="en-GB" sz="2400" dirty="0" smtClean="0"/>
              <a:t>Publishing and regularly updating the FDA </a:t>
            </a:r>
            <a:r>
              <a:rPr lang="en-GB" sz="2400" i="1" dirty="0" smtClean="0"/>
              <a:t>Food Code</a:t>
            </a:r>
            <a:endParaRPr lang="en-GB" sz="2400" dirty="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idx="4294967295"/>
          </p:nvPr>
        </p:nvSpPr>
        <p:spPr>
          <a:xfrm>
            <a:off x="719138" y="719138"/>
            <a:ext cx="8229600" cy="641350"/>
          </a:xfrm>
        </p:spPr>
        <p:txBody>
          <a:bodyPr/>
          <a:lstStyle/>
          <a:p>
            <a:pPr eaLnBrk="1" hangingPunct="1"/>
            <a:r>
              <a:rPr lang="en-GB" sz="3600" dirty="0" smtClean="0"/>
              <a:t>Chemical hazards</a:t>
            </a:r>
          </a:p>
        </p:txBody>
      </p:sp>
      <p:sp>
        <p:nvSpPr>
          <p:cNvPr id="33796" name="Rectangle 3"/>
          <p:cNvSpPr>
            <a:spLocks noGrp="1" noChangeArrowheads="1"/>
          </p:cNvSpPr>
          <p:nvPr>
            <p:ph type="body" idx="4294967295"/>
          </p:nvPr>
        </p:nvSpPr>
        <p:spPr>
          <a:xfrm>
            <a:off x="719138" y="1798638"/>
            <a:ext cx="8229600" cy="4525962"/>
          </a:xfrm>
        </p:spPr>
        <p:txBody>
          <a:bodyPr/>
          <a:lstStyle/>
          <a:p>
            <a:pPr marL="342900" lvl="1" indent="-342900" eaLnBrk="1" hangingPunct="1">
              <a:buChar char="•"/>
            </a:pPr>
            <a:r>
              <a:rPr lang="en-GB" dirty="0" smtClean="0">
                <a:ea typeface="+mn-ea"/>
                <a:cs typeface="+mn-cs"/>
              </a:rPr>
              <a:t>Cleaning and sanitizing products</a:t>
            </a:r>
          </a:p>
          <a:p>
            <a:pPr marL="342900" lvl="1" indent="-342900" eaLnBrk="1" hangingPunct="1">
              <a:buChar char="•"/>
            </a:pPr>
            <a:r>
              <a:rPr lang="en-GB" dirty="0" smtClean="0">
                <a:ea typeface="+mn-ea"/>
                <a:cs typeface="+mn-cs"/>
              </a:rPr>
              <a:t>Pesticides</a:t>
            </a:r>
          </a:p>
          <a:p>
            <a:pPr marL="342900" lvl="1" indent="-342900" eaLnBrk="1" hangingPunct="1">
              <a:buChar char="•"/>
            </a:pPr>
            <a:r>
              <a:rPr lang="en-GB" dirty="0" smtClean="0">
                <a:ea typeface="+mn-ea"/>
                <a:cs typeface="+mn-cs"/>
              </a:rPr>
              <a:t>Unsuitable metal containers</a:t>
            </a:r>
          </a:p>
          <a:p>
            <a:pPr marL="342900" lvl="1" indent="-342900" eaLnBrk="1" hangingPunct="1">
              <a:buChar char="•"/>
            </a:pPr>
            <a:r>
              <a:rPr lang="en-GB" dirty="0" smtClean="0">
                <a:ea typeface="+mn-ea"/>
                <a:cs typeface="+mn-cs"/>
              </a:rPr>
              <a:t>Excessive food additives</a:t>
            </a:r>
            <a:r>
              <a:rPr lang="en-GB" sz="2000" dirty="0" smtClean="0"/>
              <a:t/>
            </a:r>
            <a:br>
              <a:rPr lang="en-GB" sz="2000" dirty="0" smtClean="0"/>
            </a:br>
            <a:endParaRPr lang="en-GB" sz="2000" dirty="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Role of state and local agencies</a:t>
            </a:r>
          </a:p>
        </p:txBody>
      </p:sp>
      <p:sp>
        <p:nvSpPr>
          <p:cNvPr id="116740" name="Rectangle 3"/>
          <p:cNvSpPr>
            <a:spLocks noGrp="1" noChangeArrowheads="1"/>
          </p:cNvSpPr>
          <p:nvPr>
            <p:ph type="body" idx="4294967295"/>
          </p:nvPr>
        </p:nvSpPr>
        <p:spPr>
          <a:xfrm>
            <a:off x="719138" y="1798638"/>
            <a:ext cx="8077200" cy="4724400"/>
          </a:xfrm>
        </p:spPr>
        <p:txBody>
          <a:bodyPr/>
          <a:lstStyle/>
          <a:p>
            <a:pPr eaLnBrk="1" hangingPunct="1">
              <a:lnSpc>
                <a:spcPct val="90000"/>
              </a:lnSpc>
              <a:spcBef>
                <a:spcPct val="25000"/>
              </a:spcBef>
            </a:pPr>
            <a:r>
              <a:rPr lang="en-GB" sz="2400" dirty="0" smtClean="0"/>
              <a:t>Various agencies have responsibility for regulating and enforcing food safety – for example public health, environmental health or agriculture departments – they:</a:t>
            </a:r>
          </a:p>
          <a:p>
            <a:pPr lvl="1" eaLnBrk="1" hangingPunct="1">
              <a:lnSpc>
                <a:spcPct val="90000"/>
              </a:lnSpc>
              <a:spcBef>
                <a:spcPct val="25000"/>
              </a:spcBef>
            </a:pPr>
            <a:r>
              <a:rPr lang="en-GB" sz="1900" dirty="0" smtClean="0"/>
              <a:t>have primary influence on the day-to-day operation of a food establishment</a:t>
            </a:r>
          </a:p>
          <a:p>
            <a:pPr lvl="1" eaLnBrk="1" hangingPunct="1">
              <a:lnSpc>
                <a:spcPct val="90000"/>
              </a:lnSpc>
              <a:spcBef>
                <a:spcPct val="25000"/>
              </a:spcBef>
            </a:pPr>
            <a:r>
              <a:rPr lang="en-GB" sz="1900" dirty="0" smtClean="0"/>
              <a:t>have a general duty to protect public health and ensure food offered to consumers is safe, unadulterated and honestly presented</a:t>
            </a:r>
          </a:p>
          <a:p>
            <a:pPr lvl="1" eaLnBrk="1" hangingPunct="1">
              <a:lnSpc>
                <a:spcPct val="90000"/>
              </a:lnSpc>
              <a:spcBef>
                <a:spcPct val="25000"/>
              </a:spcBef>
            </a:pPr>
            <a:r>
              <a:rPr lang="en-GB" sz="1900" dirty="0" smtClean="0"/>
              <a:t>issue of permits to operate</a:t>
            </a:r>
          </a:p>
          <a:p>
            <a:pPr lvl="1" eaLnBrk="1" hangingPunct="1">
              <a:lnSpc>
                <a:spcPct val="90000"/>
              </a:lnSpc>
              <a:spcBef>
                <a:spcPct val="25000"/>
              </a:spcBef>
            </a:pPr>
            <a:r>
              <a:rPr lang="en-GB" sz="1900" dirty="0" smtClean="0"/>
              <a:t>provide advice on all aspects of food safety</a:t>
            </a:r>
          </a:p>
          <a:p>
            <a:pPr lvl="1" eaLnBrk="1" hangingPunct="1">
              <a:lnSpc>
                <a:spcPct val="90000"/>
              </a:lnSpc>
              <a:spcBef>
                <a:spcPct val="25000"/>
              </a:spcBef>
            </a:pPr>
            <a:r>
              <a:rPr lang="en-GB" sz="1900" dirty="0" smtClean="0"/>
              <a:t>conduct food safety inspections</a:t>
            </a:r>
          </a:p>
          <a:p>
            <a:pPr lvl="1" eaLnBrk="1" hangingPunct="1">
              <a:lnSpc>
                <a:spcPct val="90000"/>
              </a:lnSpc>
              <a:spcBef>
                <a:spcPct val="25000"/>
              </a:spcBef>
            </a:pPr>
            <a:r>
              <a:rPr lang="en-GB" sz="1900" dirty="0" smtClean="0"/>
              <a:t>enforce the state or local food code</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ChangeArrowheads="1"/>
          </p:cNvSpPr>
          <p:nvPr>
            <p:ph type="title" idx="4294967295"/>
          </p:nvPr>
        </p:nvSpPr>
        <p:spPr>
          <a:xfrm>
            <a:off x="719138" y="719138"/>
            <a:ext cx="8229600" cy="701675"/>
          </a:xfrm>
        </p:spPr>
        <p:txBody>
          <a:bodyPr/>
          <a:lstStyle/>
          <a:p>
            <a:pPr eaLnBrk="1" hangingPunct="1"/>
            <a:r>
              <a:rPr lang="en-GB" sz="3600" smtClean="0"/>
              <a:t>What is inspected	</a:t>
            </a:r>
          </a:p>
        </p:txBody>
      </p:sp>
      <p:sp>
        <p:nvSpPr>
          <p:cNvPr id="117764" name="Rectangle 3"/>
          <p:cNvSpPr>
            <a:spLocks noGrp="1" noChangeArrowheads="1"/>
          </p:cNvSpPr>
          <p:nvPr>
            <p:ph type="body" idx="4294967295"/>
          </p:nvPr>
        </p:nvSpPr>
        <p:spPr>
          <a:xfrm>
            <a:off x="719138" y="1798638"/>
            <a:ext cx="8229600" cy="4525962"/>
          </a:xfrm>
        </p:spPr>
        <p:txBody>
          <a:bodyPr/>
          <a:lstStyle/>
          <a:p>
            <a:pPr eaLnBrk="1" hangingPunct="1">
              <a:lnSpc>
                <a:spcPct val="90000"/>
              </a:lnSpc>
            </a:pPr>
            <a:r>
              <a:rPr lang="en-GB" sz="2000" smtClean="0"/>
              <a:t>Employee and management food practices</a:t>
            </a:r>
          </a:p>
          <a:p>
            <a:pPr eaLnBrk="1" hangingPunct="1">
              <a:lnSpc>
                <a:spcPct val="90000"/>
              </a:lnSpc>
            </a:pPr>
            <a:r>
              <a:rPr lang="en-GB" sz="2000" smtClean="0"/>
              <a:t>Personal hygiene, including restrictions of infected employees</a:t>
            </a:r>
          </a:p>
          <a:p>
            <a:pPr eaLnBrk="1" hangingPunct="1">
              <a:lnSpc>
                <a:spcPct val="90000"/>
              </a:lnSpc>
            </a:pPr>
            <a:r>
              <a:rPr lang="en-GB" sz="2000" smtClean="0"/>
              <a:t>Time and temperature control</a:t>
            </a:r>
          </a:p>
          <a:p>
            <a:pPr eaLnBrk="1" hangingPunct="1">
              <a:lnSpc>
                <a:spcPct val="90000"/>
              </a:lnSpc>
            </a:pPr>
            <a:r>
              <a:rPr lang="en-GB" sz="2000" smtClean="0"/>
              <a:t>Food flows</a:t>
            </a:r>
          </a:p>
          <a:p>
            <a:pPr eaLnBrk="1" hangingPunct="1">
              <a:lnSpc>
                <a:spcPct val="90000"/>
              </a:lnSpc>
            </a:pPr>
            <a:r>
              <a:rPr lang="en-GB" sz="2000" smtClean="0"/>
              <a:t>Measures to prevent contamination and cross-contamination</a:t>
            </a:r>
          </a:p>
          <a:p>
            <a:pPr eaLnBrk="1" hangingPunct="1">
              <a:lnSpc>
                <a:spcPct val="90000"/>
              </a:lnSpc>
            </a:pPr>
            <a:r>
              <a:rPr lang="en-GB" sz="2000" smtClean="0"/>
              <a:t>Cleaning and sanitizing methods</a:t>
            </a:r>
          </a:p>
          <a:p>
            <a:pPr eaLnBrk="1" hangingPunct="1">
              <a:lnSpc>
                <a:spcPct val="90000"/>
              </a:lnSpc>
            </a:pPr>
            <a:r>
              <a:rPr lang="en-GB" sz="2000" smtClean="0"/>
              <a:t>Equipment and utensils</a:t>
            </a:r>
          </a:p>
          <a:p>
            <a:pPr eaLnBrk="1" hangingPunct="1">
              <a:lnSpc>
                <a:spcPct val="90000"/>
              </a:lnSpc>
            </a:pPr>
            <a:r>
              <a:rPr lang="en-GB" sz="2000" smtClean="0"/>
              <a:t>Storage conditions</a:t>
            </a:r>
          </a:p>
          <a:p>
            <a:pPr eaLnBrk="1" hangingPunct="1">
              <a:lnSpc>
                <a:spcPct val="90000"/>
              </a:lnSpc>
            </a:pPr>
            <a:r>
              <a:rPr lang="en-GB" sz="2000" smtClean="0"/>
              <a:t>Pest control</a:t>
            </a:r>
          </a:p>
          <a:p>
            <a:pPr eaLnBrk="1" hangingPunct="1">
              <a:lnSpc>
                <a:spcPct val="90000"/>
              </a:lnSpc>
            </a:pPr>
            <a:r>
              <a:rPr lang="en-GB" sz="2000" smtClean="0"/>
              <a:t>Water supplies and waste disposal</a:t>
            </a:r>
          </a:p>
          <a:p>
            <a:pPr eaLnBrk="1" hangingPunct="1">
              <a:lnSpc>
                <a:spcPct val="90000"/>
              </a:lnSpc>
            </a:pPr>
            <a:r>
              <a:rPr lang="en-GB" sz="2000" smtClean="0"/>
              <a:t>Handling of toxic materials</a:t>
            </a:r>
          </a:p>
          <a:p>
            <a:pPr eaLnBrk="1" hangingPunct="1">
              <a:lnSpc>
                <a:spcPct val="90000"/>
              </a:lnSpc>
            </a:pPr>
            <a:r>
              <a:rPr lang="en-GB" sz="2000" smtClean="0"/>
              <a:t>Conformance with the HACCP plan, if appropriate</a:t>
            </a:r>
          </a:p>
          <a:p>
            <a:pPr eaLnBrk="1" hangingPunct="1">
              <a:lnSpc>
                <a:spcPct val="90000"/>
              </a:lnSpc>
            </a:pPr>
            <a:endParaRPr lang="en-GB" sz="200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Imminent health hazard</a:t>
            </a:r>
          </a:p>
        </p:txBody>
      </p:sp>
      <p:sp>
        <p:nvSpPr>
          <p:cNvPr id="118788" name="Text Box 4"/>
          <p:cNvSpPr txBox="1">
            <a:spLocks noChangeArrowheads="1"/>
          </p:cNvSpPr>
          <p:nvPr/>
        </p:nvSpPr>
        <p:spPr bwMode="auto">
          <a:xfrm>
            <a:off x="719138" y="1798638"/>
            <a:ext cx="7586662" cy="4491037"/>
          </a:xfrm>
          <a:prstGeom prst="rect">
            <a:avLst/>
          </a:prstGeom>
          <a:noFill/>
          <a:ln w="9525">
            <a:noFill/>
            <a:miter lim="800000"/>
            <a:headEnd/>
            <a:tailEnd/>
          </a:ln>
        </p:spPr>
        <p:txBody>
          <a:bodyPr lIns="0" tIns="0" rIns="0" bIns="0"/>
          <a:lstStyle/>
          <a:p>
            <a:pPr eaLnBrk="1" hangingPunct="1">
              <a:spcBef>
                <a:spcPct val="30000"/>
              </a:spcBef>
            </a:pPr>
            <a:r>
              <a:rPr lang="en-GB" sz="2000" dirty="0"/>
              <a:t>A significant threat or danger to human health, based on evidence sufficient to show that a product, practice, circumstance or event creates a situation that requires immediate correction or cessation of operation to prevent injury.</a:t>
            </a:r>
          </a:p>
          <a:p>
            <a:pPr eaLnBrk="1" hangingPunct="1">
              <a:spcBef>
                <a:spcPct val="30000"/>
              </a:spcBef>
            </a:pPr>
            <a:r>
              <a:rPr lang="en-GB" sz="2000" dirty="0"/>
              <a:t>A permit holder shall immediately discontinue operations and notify the regulatory authority if an imminent health hazard may exist because of an emergency such as a fire, flood, extended interruption of electrical or water service, sewage backup, misuse of poisonous or toxic materials, onset of apparent </a:t>
            </a:r>
            <a:r>
              <a:rPr lang="en-GB" sz="2000" dirty="0" err="1"/>
              <a:t>foodborne</a:t>
            </a:r>
            <a:r>
              <a:rPr lang="en-GB" sz="2000" dirty="0"/>
              <a:t> illness outbreak, gross insanitary occurrence or condition, or other circumstances that could endanger public </a:t>
            </a:r>
            <a:r>
              <a:rPr lang="en-GB" sz="2000" dirty="0" smtClean="0"/>
              <a:t>health.</a:t>
            </a:r>
          </a:p>
          <a:p>
            <a:pPr eaLnBrk="1" hangingPunct="1">
              <a:spcBef>
                <a:spcPct val="30000"/>
              </a:spcBef>
            </a:pPr>
            <a:r>
              <a:rPr lang="en-GB" dirty="0" smtClean="0"/>
              <a:t>FDA</a:t>
            </a:r>
            <a:r>
              <a:rPr lang="en-GB" i="1" dirty="0" smtClean="0"/>
              <a:t> </a:t>
            </a:r>
            <a:r>
              <a:rPr lang="en-GB" i="1" dirty="0"/>
              <a:t>Food </a:t>
            </a:r>
            <a:r>
              <a:rPr lang="en-GB" i="1" dirty="0" smtClean="0"/>
              <a:t>Code</a:t>
            </a:r>
            <a:endParaRPr lang="en-GB" i="1" dirty="0"/>
          </a:p>
          <a:p>
            <a:pPr>
              <a:spcBef>
                <a:spcPct val="50000"/>
              </a:spcBef>
            </a:pPr>
            <a:endParaRPr lang="en-GB" dirty="0">
              <a:latin typeface="Times" pitchFamily="-90" charset="0"/>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The seven HACCP principles</a:t>
            </a:r>
          </a:p>
        </p:txBody>
      </p:sp>
      <p:sp>
        <p:nvSpPr>
          <p:cNvPr id="119812" name="Rectangle 3"/>
          <p:cNvSpPr>
            <a:spLocks noGrp="1" noChangeArrowheads="1"/>
          </p:cNvSpPr>
          <p:nvPr>
            <p:ph type="body" idx="4294967295"/>
          </p:nvPr>
        </p:nvSpPr>
        <p:spPr>
          <a:xfrm>
            <a:off x="719138" y="1798638"/>
            <a:ext cx="8229600" cy="4525962"/>
          </a:xfrm>
        </p:spPr>
        <p:txBody>
          <a:bodyPr/>
          <a:lstStyle/>
          <a:p>
            <a:pPr marL="533400" indent="-533400" eaLnBrk="1" hangingPunct="1">
              <a:buClr>
                <a:srgbClr val="204066"/>
              </a:buClr>
              <a:buFontTx/>
              <a:buAutoNum type="arabicPeriod"/>
            </a:pPr>
            <a:r>
              <a:rPr lang="en-GB" sz="2400" dirty="0" smtClean="0"/>
              <a:t> Identify hazards</a:t>
            </a:r>
          </a:p>
          <a:p>
            <a:pPr marL="533400" indent="-533400" eaLnBrk="1" hangingPunct="1">
              <a:buClr>
                <a:srgbClr val="204066"/>
              </a:buClr>
              <a:buFontTx/>
              <a:buAutoNum type="arabicPeriod"/>
            </a:pPr>
            <a:r>
              <a:rPr lang="en-GB" sz="2400" dirty="0" smtClean="0"/>
              <a:t> Identify the critical control points (</a:t>
            </a:r>
            <a:r>
              <a:rPr lang="en-GB" sz="2400" dirty="0" err="1" smtClean="0"/>
              <a:t>CCPs</a:t>
            </a:r>
            <a:r>
              <a:rPr lang="en-GB" sz="2400" dirty="0" smtClean="0"/>
              <a:t>)</a:t>
            </a:r>
          </a:p>
          <a:p>
            <a:pPr marL="533400" indent="-533400" eaLnBrk="1" hangingPunct="1">
              <a:buClr>
                <a:srgbClr val="204066"/>
              </a:buClr>
              <a:buFontTx/>
              <a:buAutoNum type="arabicPeriod"/>
            </a:pPr>
            <a:r>
              <a:rPr lang="en-GB" sz="2400" dirty="0" smtClean="0"/>
              <a:t> Set up critical limits for each CCP</a:t>
            </a:r>
          </a:p>
          <a:p>
            <a:pPr marL="533400" indent="-533400" eaLnBrk="1" hangingPunct="1">
              <a:buClr>
                <a:srgbClr val="204066"/>
              </a:buClr>
              <a:buFontTx/>
              <a:buAutoNum type="arabicPeriod"/>
            </a:pPr>
            <a:r>
              <a:rPr lang="en-GB" sz="2400" dirty="0" smtClean="0"/>
              <a:t> Monitor the </a:t>
            </a:r>
            <a:r>
              <a:rPr lang="en-GB" sz="2400" dirty="0" err="1" smtClean="0"/>
              <a:t>CCPs</a:t>
            </a:r>
            <a:endParaRPr lang="en-GB" sz="2400" dirty="0" smtClean="0"/>
          </a:p>
          <a:p>
            <a:pPr marL="533400" indent="-533400" eaLnBrk="1" hangingPunct="1">
              <a:buClr>
                <a:srgbClr val="204066"/>
              </a:buClr>
              <a:buFontTx/>
              <a:buAutoNum type="arabicPeriod"/>
            </a:pPr>
            <a:r>
              <a:rPr lang="en-GB" sz="2400" dirty="0" smtClean="0"/>
              <a:t> Establish corrective actions</a:t>
            </a:r>
          </a:p>
          <a:p>
            <a:pPr marL="533400" indent="-533400" eaLnBrk="1" hangingPunct="1">
              <a:buClr>
                <a:srgbClr val="204066"/>
              </a:buClr>
              <a:buFontTx/>
              <a:buAutoNum type="arabicPeriod"/>
            </a:pPr>
            <a:r>
              <a:rPr lang="en-GB" sz="2400" dirty="0" smtClean="0"/>
              <a:t> Verify that the HACCP system is working</a:t>
            </a:r>
          </a:p>
          <a:p>
            <a:pPr marL="533400" indent="-533400" eaLnBrk="1" hangingPunct="1">
              <a:buClr>
                <a:srgbClr val="204066"/>
              </a:buClr>
              <a:buFontTx/>
              <a:buAutoNum type="arabicPeriod"/>
            </a:pPr>
            <a:r>
              <a:rPr lang="en-GB" sz="2400" dirty="0" smtClean="0"/>
              <a:t> Document the HACCP system</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Food flow diagram – retail operation</a:t>
            </a:r>
          </a:p>
        </p:txBody>
      </p:sp>
      <p:graphicFrame>
        <p:nvGraphicFramePr>
          <p:cNvPr id="281640" name="Group 40"/>
          <p:cNvGraphicFramePr>
            <a:graphicFrameLocks noGrp="1"/>
          </p:cNvGraphicFramePr>
          <p:nvPr/>
        </p:nvGraphicFramePr>
        <p:xfrm>
          <a:off x="1524000" y="2286000"/>
          <a:ext cx="6096000" cy="669926"/>
        </p:xfrm>
        <a:graphic>
          <a:graphicData uri="http://schemas.openxmlformats.org/drawingml/2006/table">
            <a:tbl>
              <a:tblPr/>
              <a:tblGrid>
                <a:gridCol w="2032000"/>
                <a:gridCol w="2032000"/>
                <a:gridCol w="2032000"/>
              </a:tblGrid>
              <a:tr h="3349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STORAGE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r>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DRY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CHILLED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FROZEN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1653" name="Group 53"/>
          <p:cNvGraphicFramePr>
            <a:graphicFrameLocks noGrp="1"/>
          </p:cNvGraphicFramePr>
          <p:nvPr/>
        </p:nvGraphicFramePr>
        <p:xfrm>
          <a:off x="1524000" y="4116388"/>
          <a:ext cx="6096000" cy="669926"/>
        </p:xfrm>
        <a:graphic>
          <a:graphicData uri="http://schemas.openxmlformats.org/drawingml/2006/table">
            <a:tbl>
              <a:tblPr/>
              <a:tblGrid>
                <a:gridCol w="2032000"/>
                <a:gridCol w="2032000"/>
                <a:gridCol w="2032000"/>
              </a:tblGrid>
              <a:tr h="3349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DISPLAY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r>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AMBIENT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CHILLED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FROZEN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1662" name="Group 62"/>
          <p:cNvGraphicFramePr>
            <a:graphicFrameLocks noGrp="1"/>
          </p:cNvGraphicFramePr>
          <p:nvPr/>
        </p:nvGraphicFramePr>
        <p:xfrm>
          <a:off x="1524000" y="5257800"/>
          <a:ext cx="6096000" cy="334800"/>
        </p:xfrm>
        <a:graphic>
          <a:graphicData uri="http://schemas.openxmlformats.org/drawingml/2006/table">
            <a:tbl>
              <a:tblPr/>
              <a:tblGrid>
                <a:gridCol w="6096000"/>
              </a:tblGrid>
              <a:tr h="334800">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REMOVAL/DISPOSAL OF UNFIT, DAMAGED OR OUT-OF-DATE STOCK</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1669" name="Group 69"/>
          <p:cNvGraphicFramePr>
            <a:graphicFrameLocks noGrp="1"/>
          </p:cNvGraphicFramePr>
          <p:nvPr/>
        </p:nvGraphicFramePr>
        <p:xfrm>
          <a:off x="3581400" y="1668463"/>
          <a:ext cx="1981200" cy="334963"/>
        </p:xfrm>
        <a:graphic>
          <a:graphicData uri="http://schemas.openxmlformats.org/drawingml/2006/table">
            <a:tbl>
              <a:tblPr/>
              <a:tblGrid>
                <a:gridCol w="1981200"/>
              </a:tblGrid>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RECEIPT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1677" name="Group 77"/>
          <p:cNvGraphicFramePr>
            <a:graphicFrameLocks noGrp="1"/>
          </p:cNvGraphicFramePr>
          <p:nvPr/>
        </p:nvGraphicFramePr>
        <p:xfrm>
          <a:off x="1676400" y="3284538"/>
          <a:ext cx="1676400" cy="503238"/>
        </p:xfrm>
        <a:graphic>
          <a:graphicData uri="http://schemas.openxmlformats.org/drawingml/2006/table">
            <a:tbl>
              <a:tblPr/>
              <a:tblGrid>
                <a:gridCol w="1676400"/>
              </a:tblGrid>
              <a:tr h="503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ea typeface="ＭＳ Ｐゴシック" pitchFamily="-90" charset="-128"/>
                        </a:rPr>
                        <a:t>UNPACKING, PRICING ETC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1688" name="Group 88"/>
          <p:cNvGraphicFramePr>
            <a:graphicFrameLocks noGrp="1"/>
          </p:cNvGraphicFramePr>
          <p:nvPr/>
        </p:nvGraphicFramePr>
        <p:xfrm>
          <a:off x="3784600" y="3287713"/>
          <a:ext cx="1600200" cy="503238"/>
        </p:xfrm>
        <a:graphic>
          <a:graphicData uri="http://schemas.openxmlformats.org/drawingml/2006/table">
            <a:tbl>
              <a:tblPr/>
              <a:tblGrid>
                <a:gridCol w="1600200"/>
              </a:tblGrid>
              <a:tr h="5032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ea typeface="ＭＳ Ｐゴシック" pitchFamily="-90" charset="-128"/>
                        </a:rPr>
                        <a:t>PORTIONING, SLICING (DELI)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20884" name="Line 89"/>
          <p:cNvSpPr>
            <a:spLocks noChangeShapeType="1"/>
          </p:cNvSpPr>
          <p:nvPr/>
        </p:nvSpPr>
        <p:spPr bwMode="auto">
          <a:xfrm>
            <a:off x="4572000" y="2000250"/>
            <a:ext cx="0" cy="285750"/>
          </a:xfrm>
          <a:prstGeom prst="line">
            <a:avLst/>
          </a:prstGeom>
          <a:noFill/>
          <a:ln w="50800">
            <a:solidFill>
              <a:schemeClr val="tx1"/>
            </a:solidFill>
            <a:round/>
            <a:headEnd/>
            <a:tailEnd type="stealth" w="med" len="med"/>
          </a:ln>
        </p:spPr>
        <p:txBody>
          <a:bodyPr wrap="none" anchor="ctr"/>
          <a:lstStyle/>
          <a:p>
            <a:endParaRPr lang="en-US"/>
          </a:p>
        </p:txBody>
      </p:sp>
      <p:sp>
        <p:nvSpPr>
          <p:cNvPr id="120885" name="Line 90"/>
          <p:cNvSpPr>
            <a:spLocks noChangeShapeType="1"/>
          </p:cNvSpPr>
          <p:nvPr/>
        </p:nvSpPr>
        <p:spPr bwMode="auto">
          <a:xfrm>
            <a:off x="2514600" y="2960688"/>
            <a:ext cx="0" cy="315912"/>
          </a:xfrm>
          <a:prstGeom prst="line">
            <a:avLst/>
          </a:prstGeom>
          <a:noFill/>
          <a:ln w="50800">
            <a:solidFill>
              <a:schemeClr val="tx1"/>
            </a:solidFill>
            <a:round/>
            <a:headEnd/>
            <a:tailEnd type="stealth" w="med" len="med"/>
          </a:ln>
        </p:spPr>
        <p:txBody>
          <a:bodyPr wrap="none" anchor="ctr"/>
          <a:lstStyle/>
          <a:p>
            <a:endParaRPr lang="en-US"/>
          </a:p>
        </p:txBody>
      </p:sp>
      <p:sp>
        <p:nvSpPr>
          <p:cNvPr id="120886" name="Line 91"/>
          <p:cNvSpPr>
            <a:spLocks noChangeShapeType="1"/>
          </p:cNvSpPr>
          <p:nvPr/>
        </p:nvSpPr>
        <p:spPr bwMode="auto">
          <a:xfrm>
            <a:off x="4572000" y="2957513"/>
            <a:ext cx="0" cy="319087"/>
          </a:xfrm>
          <a:prstGeom prst="line">
            <a:avLst/>
          </a:prstGeom>
          <a:noFill/>
          <a:ln w="50800">
            <a:solidFill>
              <a:schemeClr val="tx1"/>
            </a:solidFill>
            <a:round/>
            <a:headEnd/>
            <a:tailEnd type="stealth" w="med" len="med"/>
          </a:ln>
        </p:spPr>
        <p:txBody>
          <a:bodyPr wrap="none" anchor="ctr"/>
          <a:lstStyle/>
          <a:p>
            <a:endParaRPr lang="en-US"/>
          </a:p>
        </p:txBody>
      </p:sp>
      <p:sp>
        <p:nvSpPr>
          <p:cNvPr id="120887" name="Line 92"/>
          <p:cNvSpPr>
            <a:spLocks noChangeShapeType="1"/>
          </p:cNvSpPr>
          <p:nvPr/>
        </p:nvSpPr>
        <p:spPr bwMode="auto">
          <a:xfrm>
            <a:off x="6629400" y="2957512"/>
            <a:ext cx="0" cy="1157287"/>
          </a:xfrm>
          <a:prstGeom prst="line">
            <a:avLst/>
          </a:prstGeom>
          <a:noFill/>
          <a:ln w="50800">
            <a:solidFill>
              <a:schemeClr val="tx1"/>
            </a:solidFill>
            <a:round/>
            <a:headEnd/>
            <a:tailEnd type="stealth" w="med" len="med"/>
          </a:ln>
        </p:spPr>
        <p:txBody>
          <a:bodyPr wrap="none" anchor="ctr"/>
          <a:lstStyle/>
          <a:p>
            <a:endParaRPr lang="en-US"/>
          </a:p>
        </p:txBody>
      </p:sp>
      <p:sp>
        <p:nvSpPr>
          <p:cNvPr id="120888" name="Line 93"/>
          <p:cNvSpPr>
            <a:spLocks noChangeShapeType="1"/>
          </p:cNvSpPr>
          <p:nvPr/>
        </p:nvSpPr>
        <p:spPr bwMode="auto">
          <a:xfrm>
            <a:off x="2514600" y="3794124"/>
            <a:ext cx="0" cy="320675"/>
          </a:xfrm>
          <a:prstGeom prst="line">
            <a:avLst/>
          </a:prstGeom>
          <a:noFill/>
          <a:ln w="50800">
            <a:solidFill>
              <a:schemeClr val="tx1"/>
            </a:solidFill>
            <a:round/>
            <a:headEnd/>
            <a:tailEnd type="stealth" w="med" len="med"/>
          </a:ln>
        </p:spPr>
        <p:txBody>
          <a:bodyPr wrap="none" anchor="ctr"/>
          <a:lstStyle/>
          <a:p>
            <a:endParaRPr lang="en-US"/>
          </a:p>
        </p:txBody>
      </p:sp>
      <p:sp>
        <p:nvSpPr>
          <p:cNvPr id="120889" name="Line 95"/>
          <p:cNvSpPr>
            <a:spLocks noChangeShapeType="1"/>
          </p:cNvSpPr>
          <p:nvPr/>
        </p:nvSpPr>
        <p:spPr bwMode="auto">
          <a:xfrm>
            <a:off x="4572000" y="4786312"/>
            <a:ext cx="0" cy="471487"/>
          </a:xfrm>
          <a:prstGeom prst="line">
            <a:avLst/>
          </a:prstGeom>
          <a:noFill/>
          <a:ln w="50800">
            <a:solidFill>
              <a:schemeClr val="tx1"/>
            </a:solidFill>
            <a:round/>
            <a:headEnd/>
            <a:tailEnd type="stealth" w="med" len="med"/>
          </a:ln>
        </p:spPr>
        <p:txBody>
          <a:bodyPr wrap="none" anchor="ctr"/>
          <a:lstStyle/>
          <a:p>
            <a:endParaRPr lang="en-US"/>
          </a:p>
        </p:txBody>
      </p:sp>
      <p:sp>
        <p:nvSpPr>
          <p:cNvPr id="120890" name="Line 96"/>
          <p:cNvSpPr>
            <a:spLocks noChangeShapeType="1"/>
          </p:cNvSpPr>
          <p:nvPr/>
        </p:nvSpPr>
        <p:spPr bwMode="auto">
          <a:xfrm>
            <a:off x="2500313" y="4786313"/>
            <a:ext cx="0" cy="152400"/>
          </a:xfrm>
          <a:prstGeom prst="line">
            <a:avLst/>
          </a:prstGeom>
          <a:noFill/>
          <a:ln w="50800">
            <a:solidFill>
              <a:schemeClr val="tx1"/>
            </a:solidFill>
            <a:round/>
            <a:headEnd/>
            <a:tailEnd/>
          </a:ln>
        </p:spPr>
        <p:txBody>
          <a:bodyPr wrap="none" anchor="ctr"/>
          <a:lstStyle/>
          <a:p>
            <a:endParaRPr lang="en-US"/>
          </a:p>
        </p:txBody>
      </p:sp>
      <p:sp>
        <p:nvSpPr>
          <p:cNvPr id="120891" name="Line 97"/>
          <p:cNvSpPr>
            <a:spLocks noChangeShapeType="1"/>
          </p:cNvSpPr>
          <p:nvPr/>
        </p:nvSpPr>
        <p:spPr bwMode="auto">
          <a:xfrm flipV="1">
            <a:off x="2474913" y="4929188"/>
            <a:ext cx="4194000" cy="0"/>
          </a:xfrm>
          <a:prstGeom prst="line">
            <a:avLst/>
          </a:prstGeom>
          <a:noFill/>
          <a:ln w="50800">
            <a:solidFill>
              <a:schemeClr val="tx1"/>
            </a:solidFill>
            <a:round/>
            <a:headEnd/>
            <a:tailEnd/>
          </a:ln>
        </p:spPr>
        <p:txBody>
          <a:bodyPr wrap="none" anchor="ctr"/>
          <a:lstStyle/>
          <a:p>
            <a:endParaRPr lang="en-US"/>
          </a:p>
        </p:txBody>
      </p:sp>
      <p:sp>
        <p:nvSpPr>
          <p:cNvPr id="120892" name="Line 98"/>
          <p:cNvSpPr>
            <a:spLocks noChangeShapeType="1"/>
          </p:cNvSpPr>
          <p:nvPr/>
        </p:nvSpPr>
        <p:spPr bwMode="auto">
          <a:xfrm>
            <a:off x="6643688" y="4786313"/>
            <a:ext cx="0" cy="152400"/>
          </a:xfrm>
          <a:prstGeom prst="line">
            <a:avLst/>
          </a:prstGeom>
          <a:noFill/>
          <a:ln w="50800">
            <a:solidFill>
              <a:schemeClr val="tx1"/>
            </a:solidFill>
            <a:round/>
            <a:headEnd/>
            <a:tailEnd/>
          </a:ln>
        </p:spPr>
        <p:txBody>
          <a:bodyPr wrap="none" anchor="ctr"/>
          <a:lstStyle/>
          <a:p>
            <a:endParaRPr lang="en-US"/>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ChangeArrowheads="1"/>
          </p:cNvSpPr>
          <p:nvPr>
            <p:ph type="title" idx="4294967295"/>
          </p:nvPr>
        </p:nvSpPr>
        <p:spPr>
          <a:xfrm>
            <a:off x="719138" y="719138"/>
            <a:ext cx="8153400" cy="641350"/>
          </a:xfrm>
        </p:spPr>
        <p:txBody>
          <a:bodyPr/>
          <a:lstStyle/>
          <a:p>
            <a:pPr eaLnBrk="1" hangingPunct="1"/>
            <a:r>
              <a:rPr lang="en-GB" sz="3600" smtClean="0"/>
              <a:t>Food flow diagram – catering operation</a:t>
            </a:r>
          </a:p>
        </p:txBody>
      </p:sp>
      <p:sp>
        <p:nvSpPr>
          <p:cNvPr id="121878" name="Line 22"/>
          <p:cNvSpPr>
            <a:spLocks noChangeShapeType="1"/>
          </p:cNvSpPr>
          <p:nvPr/>
        </p:nvSpPr>
        <p:spPr bwMode="auto">
          <a:xfrm>
            <a:off x="4572000" y="1941513"/>
            <a:ext cx="0" cy="304800"/>
          </a:xfrm>
          <a:prstGeom prst="line">
            <a:avLst/>
          </a:prstGeom>
          <a:noFill/>
          <a:ln w="50800">
            <a:solidFill>
              <a:schemeClr val="tx1"/>
            </a:solidFill>
            <a:round/>
            <a:headEnd/>
            <a:tailEnd type="stealth" w="med" len="med"/>
          </a:ln>
        </p:spPr>
        <p:txBody>
          <a:bodyPr wrap="none" anchor="ctr"/>
          <a:lstStyle/>
          <a:p>
            <a:endParaRPr lang="en-US"/>
          </a:p>
        </p:txBody>
      </p:sp>
      <p:sp>
        <p:nvSpPr>
          <p:cNvPr id="121945" name="Line 94"/>
          <p:cNvSpPr>
            <a:spLocks noChangeShapeType="1"/>
          </p:cNvSpPr>
          <p:nvPr/>
        </p:nvSpPr>
        <p:spPr bwMode="auto">
          <a:xfrm>
            <a:off x="4572000" y="2913063"/>
            <a:ext cx="0" cy="690562"/>
          </a:xfrm>
          <a:prstGeom prst="line">
            <a:avLst/>
          </a:prstGeom>
          <a:noFill/>
          <a:ln w="50800">
            <a:solidFill>
              <a:schemeClr val="tx1"/>
            </a:solidFill>
            <a:round/>
            <a:headEnd/>
            <a:tailEnd type="stealth" w="med" len="med"/>
          </a:ln>
        </p:spPr>
        <p:txBody>
          <a:bodyPr wrap="none" anchor="ctr"/>
          <a:lstStyle/>
          <a:p>
            <a:endParaRPr lang="en-US"/>
          </a:p>
        </p:txBody>
      </p:sp>
      <p:sp>
        <p:nvSpPr>
          <p:cNvPr id="121946" name="Line 95"/>
          <p:cNvSpPr>
            <a:spLocks noChangeShapeType="1"/>
          </p:cNvSpPr>
          <p:nvPr/>
        </p:nvSpPr>
        <p:spPr bwMode="auto">
          <a:xfrm>
            <a:off x="2590800" y="4492625"/>
            <a:ext cx="0" cy="304800"/>
          </a:xfrm>
          <a:prstGeom prst="line">
            <a:avLst/>
          </a:prstGeom>
          <a:noFill/>
          <a:ln w="50800">
            <a:solidFill>
              <a:schemeClr val="tx1"/>
            </a:solidFill>
            <a:round/>
            <a:headEnd/>
            <a:tailEnd type="stealth" w="med" len="med"/>
          </a:ln>
        </p:spPr>
        <p:txBody>
          <a:bodyPr wrap="none" anchor="ctr"/>
          <a:lstStyle/>
          <a:p>
            <a:endParaRPr lang="en-US"/>
          </a:p>
        </p:txBody>
      </p:sp>
      <p:sp>
        <p:nvSpPr>
          <p:cNvPr id="121947" name="Line 96"/>
          <p:cNvSpPr>
            <a:spLocks noChangeShapeType="1"/>
          </p:cNvSpPr>
          <p:nvPr/>
        </p:nvSpPr>
        <p:spPr bwMode="auto">
          <a:xfrm>
            <a:off x="2590800" y="5138738"/>
            <a:ext cx="0" cy="304800"/>
          </a:xfrm>
          <a:prstGeom prst="line">
            <a:avLst/>
          </a:prstGeom>
          <a:noFill/>
          <a:ln w="50800">
            <a:solidFill>
              <a:schemeClr val="tx1"/>
            </a:solidFill>
            <a:round/>
            <a:headEnd/>
            <a:tailEnd type="stealth" w="med" len="med"/>
          </a:ln>
        </p:spPr>
        <p:txBody>
          <a:bodyPr wrap="none" anchor="ctr"/>
          <a:lstStyle/>
          <a:p>
            <a:endParaRPr lang="en-US"/>
          </a:p>
        </p:txBody>
      </p:sp>
      <p:sp>
        <p:nvSpPr>
          <p:cNvPr id="121949" name="Line 98"/>
          <p:cNvSpPr>
            <a:spLocks noChangeShapeType="1"/>
          </p:cNvSpPr>
          <p:nvPr/>
        </p:nvSpPr>
        <p:spPr bwMode="auto">
          <a:xfrm>
            <a:off x="6400800" y="4487863"/>
            <a:ext cx="0" cy="323850"/>
          </a:xfrm>
          <a:prstGeom prst="line">
            <a:avLst/>
          </a:prstGeom>
          <a:noFill/>
          <a:ln w="50800">
            <a:solidFill>
              <a:schemeClr val="tx1"/>
            </a:solidFill>
            <a:round/>
            <a:headEnd/>
            <a:tailEnd type="stealth" w="med" len="med"/>
          </a:ln>
        </p:spPr>
        <p:txBody>
          <a:bodyPr wrap="none" anchor="ctr"/>
          <a:lstStyle/>
          <a:p>
            <a:endParaRPr lang="en-US"/>
          </a:p>
        </p:txBody>
      </p:sp>
      <p:sp>
        <p:nvSpPr>
          <p:cNvPr id="121950" name="Line 99"/>
          <p:cNvSpPr>
            <a:spLocks noChangeShapeType="1"/>
          </p:cNvSpPr>
          <p:nvPr/>
        </p:nvSpPr>
        <p:spPr bwMode="auto">
          <a:xfrm>
            <a:off x="6400800" y="5160963"/>
            <a:ext cx="0" cy="304800"/>
          </a:xfrm>
          <a:prstGeom prst="line">
            <a:avLst/>
          </a:prstGeom>
          <a:noFill/>
          <a:ln w="50800">
            <a:solidFill>
              <a:schemeClr val="tx1"/>
            </a:solidFill>
            <a:round/>
            <a:headEnd/>
            <a:tailEnd type="stealth" w="med" len="med"/>
          </a:ln>
        </p:spPr>
        <p:txBody>
          <a:bodyPr wrap="none" anchor="ctr"/>
          <a:lstStyle/>
          <a:p>
            <a:endParaRPr lang="en-US"/>
          </a:p>
        </p:txBody>
      </p:sp>
      <p:sp>
        <p:nvSpPr>
          <p:cNvPr id="121953" name="Line 103"/>
          <p:cNvSpPr>
            <a:spLocks noChangeShapeType="1"/>
          </p:cNvSpPr>
          <p:nvPr/>
        </p:nvSpPr>
        <p:spPr bwMode="auto">
          <a:xfrm>
            <a:off x="7135813" y="4303713"/>
            <a:ext cx="395287" cy="0"/>
          </a:xfrm>
          <a:prstGeom prst="line">
            <a:avLst/>
          </a:prstGeom>
          <a:noFill/>
          <a:ln w="50800">
            <a:solidFill>
              <a:schemeClr val="tx1"/>
            </a:solidFill>
            <a:round/>
            <a:headEnd/>
            <a:tailEnd type="stealth" w="med" len="med"/>
          </a:ln>
        </p:spPr>
        <p:txBody>
          <a:bodyPr wrap="none" anchor="ctr"/>
          <a:lstStyle/>
          <a:p>
            <a:endParaRPr lang="en-US"/>
          </a:p>
        </p:txBody>
      </p:sp>
      <p:sp>
        <p:nvSpPr>
          <p:cNvPr id="121954" name="Line 104"/>
          <p:cNvSpPr>
            <a:spLocks noChangeShapeType="1"/>
          </p:cNvSpPr>
          <p:nvPr/>
        </p:nvSpPr>
        <p:spPr bwMode="auto">
          <a:xfrm>
            <a:off x="5410200" y="3786190"/>
            <a:ext cx="2124000" cy="0"/>
          </a:xfrm>
          <a:prstGeom prst="line">
            <a:avLst/>
          </a:prstGeom>
          <a:noFill/>
          <a:ln w="50800">
            <a:solidFill>
              <a:schemeClr val="tx1"/>
            </a:solidFill>
            <a:round/>
            <a:headEnd/>
            <a:tailEnd type="stealth" w="med" len="med"/>
          </a:ln>
        </p:spPr>
        <p:txBody>
          <a:bodyPr wrap="none" anchor="ctr"/>
          <a:lstStyle/>
          <a:p>
            <a:endParaRPr lang="en-US"/>
          </a:p>
        </p:txBody>
      </p:sp>
      <p:sp>
        <p:nvSpPr>
          <p:cNvPr id="121951" name="Line 100"/>
          <p:cNvSpPr>
            <a:spLocks noChangeShapeType="1"/>
          </p:cNvSpPr>
          <p:nvPr/>
        </p:nvSpPr>
        <p:spPr bwMode="auto">
          <a:xfrm>
            <a:off x="4038600" y="3295650"/>
            <a:ext cx="0" cy="304800"/>
          </a:xfrm>
          <a:prstGeom prst="line">
            <a:avLst/>
          </a:prstGeom>
          <a:noFill/>
          <a:ln w="50800">
            <a:solidFill>
              <a:schemeClr val="tx1"/>
            </a:solidFill>
            <a:round/>
            <a:headEnd/>
            <a:tailEnd type="stealth" w="med" len="med"/>
          </a:ln>
        </p:spPr>
        <p:txBody>
          <a:bodyPr wrap="none" anchor="ctr"/>
          <a:lstStyle/>
          <a:p>
            <a:endParaRPr lang="en-US"/>
          </a:p>
        </p:txBody>
      </p:sp>
      <p:sp>
        <p:nvSpPr>
          <p:cNvPr id="121957" name="Line 108"/>
          <p:cNvSpPr>
            <a:spLocks noChangeShapeType="1"/>
          </p:cNvSpPr>
          <p:nvPr/>
        </p:nvSpPr>
        <p:spPr bwMode="auto">
          <a:xfrm>
            <a:off x="2590800" y="2906713"/>
            <a:ext cx="0" cy="431800"/>
          </a:xfrm>
          <a:prstGeom prst="line">
            <a:avLst/>
          </a:prstGeom>
          <a:noFill/>
          <a:ln w="50800">
            <a:solidFill>
              <a:schemeClr val="tx1"/>
            </a:solidFill>
            <a:round/>
            <a:headEnd/>
            <a:tailEnd/>
          </a:ln>
        </p:spPr>
        <p:txBody>
          <a:bodyPr wrap="none" anchor="ctr"/>
          <a:lstStyle/>
          <a:p>
            <a:endParaRPr lang="en-US"/>
          </a:p>
        </p:txBody>
      </p:sp>
      <p:sp>
        <p:nvSpPr>
          <p:cNvPr id="121958" name="Line 109"/>
          <p:cNvSpPr>
            <a:spLocks noChangeShapeType="1"/>
          </p:cNvSpPr>
          <p:nvPr/>
        </p:nvSpPr>
        <p:spPr bwMode="auto">
          <a:xfrm>
            <a:off x="2590800" y="3313113"/>
            <a:ext cx="1473200" cy="0"/>
          </a:xfrm>
          <a:prstGeom prst="line">
            <a:avLst/>
          </a:prstGeom>
          <a:noFill/>
          <a:ln w="50800">
            <a:solidFill>
              <a:schemeClr val="tx1"/>
            </a:solidFill>
            <a:round/>
            <a:headEnd/>
            <a:tailEnd/>
          </a:ln>
        </p:spPr>
        <p:txBody>
          <a:bodyPr wrap="none" anchor="ctr"/>
          <a:lstStyle/>
          <a:p>
            <a:endParaRPr lang="en-US"/>
          </a:p>
        </p:txBody>
      </p:sp>
      <p:sp>
        <p:nvSpPr>
          <p:cNvPr id="121959" name="Line 110"/>
          <p:cNvSpPr>
            <a:spLocks noChangeShapeType="1"/>
          </p:cNvSpPr>
          <p:nvPr/>
        </p:nvSpPr>
        <p:spPr bwMode="auto">
          <a:xfrm>
            <a:off x="2565400" y="3802068"/>
            <a:ext cx="1181100" cy="0"/>
          </a:xfrm>
          <a:prstGeom prst="line">
            <a:avLst/>
          </a:prstGeom>
          <a:noFill/>
          <a:ln w="50800">
            <a:solidFill>
              <a:schemeClr val="tx1"/>
            </a:solidFill>
            <a:round/>
            <a:headEnd/>
            <a:tailEnd/>
          </a:ln>
        </p:spPr>
        <p:txBody>
          <a:bodyPr wrap="none" anchor="ctr"/>
          <a:lstStyle/>
          <a:p>
            <a:endParaRPr lang="en-US"/>
          </a:p>
        </p:txBody>
      </p:sp>
      <p:sp>
        <p:nvSpPr>
          <p:cNvPr id="121960" name="Line 111"/>
          <p:cNvSpPr>
            <a:spLocks noChangeShapeType="1"/>
          </p:cNvSpPr>
          <p:nvPr/>
        </p:nvSpPr>
        <p:spPr bwMode="auto">
          <a:xfrm>
            <a:off x="2590800" y="3779843"/>
            <a:ext cx="0" cy="360362"/>
          </a:xfrm>
          <a:prstGeom prst="line">
            <a:avLst/>
          </a:prstGeom>
          <a:noFill/>
          <a:ln w="50800">
            <a:solidFill>
              <a:schemeClr val="tx1"/>
            </a:solidFill>
            <a:round/>
            <a:headEnd/>
            <a:tailEnd type="stealth" w="med" len="med"/>
          </a:ln>
        </p:spPr>
        <p:txBody>
          <a:bodyPr wrap="none" anchor="ctr"/>
          <a:lstStyle/>
          <a:p>
            <a:endParaRPr lang="en-US"/>
          </a:p>
        </p:txBody>
      </p:sp>
      <p:sp>
        <p:nvSpPr>
          <p:cNvPr id="121948" name="Line 97"/>
          <p:cNvSpPr>
            <a:spLocks noChangeShapeType="1"/>
          </p:cNvSpPr>
          <p:nvPr/>
        </p:nvSpPr>
        <p:spPr bwMode="auto">
          <a:xfrm>
            <a:off x="831850" y="4284662"/>
            <a:ext cx="0" cy="496887"/>
          </a:xfrm>
          <a:prstGeom prst="line">
            <a:avLst/>
          </a:prstGeom>
          <a:noFill/>
          <a:ln w="50800">
            <a:solidFill>
              <a:schemeClr val="tx1"/>
            </a:solidFill>
            <a:round/>
            <a:headEnd/>
            <a:tailEnd type="stealth" w="med" len="med"/>
          </a:ln>
        </p:spPr>
        <p:txBody>
          <a:bodyPr wrap="none" anchor="ctr"/>
          <a:lstStyle/>
          <a:p>
            <a:endParaRPr lang="en-US"/>
          </a:p>
        </p:txBody>
      </p:sp>
      <p:sp>
        <p:nvSpPr>
          <p:cNvPr id="121961" name="Line 112"/>
          <p:cNvSpPr>
            <a:spLocks noChangeShapeType="1"/>
          </p:cNvSpPr>
          <p:nvPr/>
        </p:nvSpPr>
        <p:spPr bwMode="auto">
          <a:xfrm flipH="1">
            <a:off x="806450" y="4303713"/>
            <a:ext cx="954088" cy="0"/>
          </a:xfrm>
          <a:prstGeom prst="line">
            <a:avLst/>
          </a:prstGeom>
          <a:noFill/>
          <a:ln w="50800">
            <a:solidFill>
              <a:schemeClr val="tx1"/>
            </a:solidFill>
            <a:round/>
            <a:headEnd/>
            <a:tailEnd/>
          </a:ln>
        </p:spPr>
        <p:txBody>
          <a:bodyPr wrap="none" anchor="ctr"/>
          <a:lstStyle/>
          <a:p>
            <a:endParaRPr lang="en-US"/>
          </a:p>
        </p:txBody>
      </p:sp>
      <p:sp>
        <p:nvSpPr>
          <p:cNvPr id="121962" name="Line 104"/>
          <p:cNvSpPr>
            <a:spLocks noChangeShapeType="1"/>
          </p:cNvSpPr>
          <p:nvPr/>
        </p:nvSpPr>
        <p:spPr bwMode="auto">
          <a:xfrm>
            <a:off x="3438525" y="4286250"/>
            <a:ext cx="2232000" cy="0"/>
          </a:xfrm>
          <a:prstGeom prst="line">
            <a:avLst/>
          </a:prstGeom>
          <a:noFill/>
          <a:ln w="50800">
            <a:solidFill>
              <a:schemeClr val="tx1"/>
            </a:solidFill>
            <a:round/>
            <a:headEnd/>
            <a:tailEnd type="stealth" w="med" len="med"/>
          </a:ln>
        </p:spPr>
        <p:txBody>
          <a:bodyPr wrap="none" anchor="ctr"/>
          <a:lstStyle/>
          <a:p>
            <a:endParaRPr lang="en-US"/>
          </a:p>
        </p:txBody>
      </p:sp>
      <p:sp>
        <p:nvSpPr>
          <p:cNvPr id="121955" name="Line 105"/>
          <p:cNvSpPr>
            <a:spLocks noChangeShapeType="1"/>
          </p:cNvSpPr>
          <p:nvPr/>
        </p:nvSpPr>
        <p:spPr bwMode="auto">
          <a:xfrm>
            <a:off x="6477000" y="2903538"/>
            <a:ext cx="0" cy="252412"/>
          </a:xfrm>
          <a:prstGeom prst="line">
            <a:avLst/>
          </a:prstGeom>
          <a:noFill/>
          <a:ln w="50800">
            <a:solidFill>
              <a:schemeClr val="tx1"/>
            </a:solidFill>
            <a:round/>
            <a:headEnd/>
            <a:tailEnd/>
          </a:ln>
        </p:spPr>
        <p:txBody>
          <a:bodyPr wrap="none" anchor="ctr"/>
          <a:lstStyle/>
          <a:p>
            <a:endParaRPr lang="en-US"/>
          </a:p>
        </p:txBody>
      </p:sp>
      <p:sp>
        <p:nvSpPr>
          <p:cNvPr id="121956" name="Line 107"/>
          <p:cNvSpPr>
            <a:spLocks noChangeShapeType="1"/>
          </p:cNvSpPr>
          <p:nvPr/>
        </p:nvSpPr>
        <p:spPr bwMode="auto">
          <a:xfrm flipH="1">
            <a:off x="4995863" y="3313113"/>
            <a:ext cx="755650" cy="0"/>
          </a:xfrm>
          <a:prstGeom prst="line">
            <a:avLst/>
          </a:prstGeom>
          <a:noFill/>
          <a:ln w="50800">
            <a:solidFill>
              <a:schemeClr val="tx1"/>
            </a:solidFill>
            <a:round/>
            <a:headEnd/>
            <a:tailEnd/>
          </a:ln>
        </p:spPr>
        <p:txBody>
          <a:bodyPr wrap="none" anchor="ctr"/>
          <a:lstStyle/>
          <a:p>
            <a:endParaRPr lang="en-US"/>
          </a:p>
        </p:txBody>
      </p:sp>
      <p:sp>
        <p:nvSpPr>
          <p:cNvPr id="121963" name="Line 100"/>
          <p:cNvSpPr>
            <a:spLocks noChangeShapeType="1"/>
          </p:cNvSpPr>
          <p:nvPr/>
        </p:nvSpPr>
        <p:spPr bwMode="auto">
          <a:xfrm>
            <a:off x="5019675" y="3292475"/>
            <a:ext cx="0" cy="304800"/>
          </a:xfrm>
          <a:prstGeom prst="line">
            <a:avLst/>
          </a:prstGeom>
          <a:noFill/>
          <a:ln w="50800">
            <a:solidFill>
              <a:schemeClr val="tx1"/>
            </a:solidFill>
            <a:round/>
            <a:headEnd/>
            <a:tailEnd type="stealth" w="med" len="med"/>
          </a:ln>
        </p:spPr>
        <p:txBody>
          <a:bodyPr wrap="none" anchor="ctr"/>
          <a:lstStyle/>
          <a:p>
            <a:endParaRPr lang="en-US"/>
          </a:p>
        </p:txBody>
      </p:sp>
      <p:graphicFrame>
        <p:nvGraphicFramePr>
          <p:cNvPr id="282739" name="Group 115"/>
          <p:cNvGraphicFramePr>
            <a:graphicFrameLocks noGrp="1"/>
          </p:cNvGraphicFramePr>
          <p:nvPr/>
        </p:nvGraphicFramePr>
        <p:xfrm>
          <a:off x="3581400" y="1600200"/>
          <a:ext cx="1981200" cy="328602"/>
        </p:xfrm>
        <a:graphic>
          <a:graphicData uri="http://schemas.openxmlformats.org/drawingml/2006/table">
            <a:tbl>
              <a:tblPr/>
              <a:tblGrid>
                <a:gridCol w="1981200"/>
              </a:tblGrid>
              <a:tr h="3286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DELIVERY RECEIPT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2655" name="Group 31"/>
          <p:cNvGraphicFramePr>
            <a:graphicFrameLocks noGrp="1"/>
          </p:cNvGraphicFramePr>
          <p:nvPr/>
        </p:nvGraphicFramePr>
        <p:xfrm>
          <a:off x="1524000" y="2246313"/>
          <a:ext cx="6096000" cy="669926"/>
        </p:xfrm>
        <a:graphic>
          <a:graphicData uri="http://schemas.openxmlformats.org/drawingml/2006/table">
            <a:tbl>
              <a:tblPr/>
              <a:tblGrid>
                <a:gridCol w="2032000"/>
                <a:gridCol w="2032000"/>
                <a:gridCol w="2032000"/>
              </a:tblGrid>
              <a:tr h="3349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STORAGE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r>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DRY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CHILLED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FROZEN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2654" name="Group 30"/>
          <p:cNvGraphicFramePr>
            <a:graphicFrameLocks noGrp="1"/>
          </p:cNvGraphicFramePr>
          <p:nvPr/>
        </p:nvGraphicFramePr>
        <p:xfrm>
          <a:off x="5753100" y="3160713"/>
          <a:ext cx="1409700" cy="334963"/>
        </p:xfrm>
        <a:graphic>
          <a:graphicData uri="http://schemas.openxmlformats.org/drawingml/2006/table">
            <a:tbl>
              <a:tblPr/>
              <a:tblGrid>
                <a:gridCol w="1409700"/>
              </a:tblGrid>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THAW</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2656" name="Group 32"/>
          <p:cNvGraphicFramePr>
            <a:graphicFrameLocks noGrp="1"/>
          </p:cNvGraphicFramePr>
          <p:nvPr/>
        </p:nvGraphicFramePr>
        <p:xfrm>
          <a:off x="3733800" y="3613150"/>
          <a:ext cx="1676400" cy="334963"/>
        </p:xfrm>
        <a:graphic>
          <a:graphicData uri="http://schemas.openxmlformats.org/drawingml/2006/table">
            <a:tbl>
              <a:tblPr/>
              <a:tblGrid>
                <a:gridCol w="1676400"/>
              </a:tblGrid>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PREPARATION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2662" name="Group 38"/>
          <p:cNvGraphicFramePr>
            <a:graphicFrameLocks noGrp="1"/>
          </p:cNvGraphicFramePr>
          <p:nvPr/>
        </p:nvGraphicFramePr>
        <p:xfrm>
          <a:off x="1752600" y="4143380"/>
          <a:ext cx="1676400" cy="334963"/>
        </p:xfrm>
        <a:graphic>
          <a:graphicData uri="http://schemas.openxmlformats.org/drawingml/2006/table">
            <a:tbl>
              <a:tblPr/>
              <a:tblGrid>
                <a:gridCol w="1676400"/>
              </a:tblGrid>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COOKING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2717" name="Group 93"/>
          <p:cNvGraphicFramePr>
            <a:graphicFrameLocks noGrp="1"/>
          </p:cNvGraphicFramePr>
          <p:nvPr/>
        </p:nvGraphicFramePr>
        <p:xfrm>
          <a:off x="1752600" y="4811713"/>
          <a:ext cx="1676400" cy="334963"/>
        </p:xfrm>
        <a:graphic>
          <a:graphicData uri="http://schemas.openxmlformats.org/drawingml/2006/table">
            <a:tbl>
              <a:tblPr/>
              <a:tblGrid>
                <a:gridCol w="1676400"/>
              </a:tblGrid>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HOT HOLD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2698" name="Group 74"/>
          <p:cNvGraphicFramePr>
            <a:graphicFrameLocks noGrp="1"/>
          </p:cNvGraphicFramePr>
          <p:nvPr/>
        </p:nvGraphicFramePr>
        <p:xfrm>
          <a:off x="1752592" y="5451491"/>
          <a:ext cx="1676400" cy="334963"/>
        </p:xfrm>
        <a:graphic>
          <a:graphicData uri="http://schemas.openxmlformats.org/drawingml/2006/table">
            <a:tbl>
              <a:tblPr/>
              <a:tblGrid>
                <a:gridCol w="1676400"/>
              </a:tblGrid>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SERVE HOT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2680" name="Group 56"/>
          <p:cNvGraphicFramePr>
            <a:graphicFrameLocks noGrp="1"/>
          </p:cNvGraphicFramePr>
          <p:nvPr/>
        </p:nvGraphicFramePr>
        <p:xfrm>
          <a:off x="228600" y="4786322"/>
          <a:ext cx="1371600" cy="334963"/>
        </p:xfrm>
        <a:graphic>
          <a:graphicData uri="http://schemas.openxmlformats.org/drawingml/2006/table">
            <a:tbl>
              <a:tblPr/>
              <a:tblGrid>
                <a:gridCol w="1371600"/>
              </a:tblGrid>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SERVE HOT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2686" name="Group 62"/>
          <p:cNvGraphicFramePr>
            <a:graphicFrameLocks noGrp="1"/>
          </p:cNvGraphicFramePr>
          <p:nvPr/>
        </p:nvGraphicFramePr>
        <p:xfrm>
          <a:off x="5675313" y="4151313"/>
          <a:ext cx="1447800" cy="334963"/>
        </p:xfrm>
        <a:graphic>
          <a:graphicData uri="http://schemas.openxmlformats.org/drawingml/2006/table">
            <a:tbl>
              <a:tblPr/>
              <a:tblGrid>
                <a:gridCol w="1447800"/>
              </a:tblGrid>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rPr>
                        <a:t>CHILL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2692" name="Group 68"/>
          <p:cNvGraphicFramePr>
            <a:graphicFrameLocks noGrp="1"/>
          </p:cNvGraphicFramePr>
          <p:nvPr/>
        </p:nvGraphicFramePr>
        <p:xfrm>
          <a:off x="5675313" y="4824413"/>
          <a:ext cx="1447800" cy="334963"/>
        </p:xfrm>
        <a:graphic>
          <a:graphicData uri="http://schemas.openxmlformats.org/drawingml/2006/table">
            <a:tbl>
              <a:tblPr/>
              <a:tblGrid>
                <a:gridCol w="1447800"/>
              </a:tblGrid>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REHEAT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2699" name="Group 75"/>
          <p:cNvGraphicFramePr>
            <a:graphicFrameLocks noGrp="1"/>
          </p:cNvGraphicFramePr>
          <p:nvPr/>
        </p:nvGraphicFramePr>
        <p:xfrm>
          <a:off x="5676900" y="5489575"/>
          <a:ext cx="1447800" cy="334963"/>
        </p:xfrm>
        <a:graphic>
          <a:graphicData uri="http://schemas.openxmlformats.org/drawingml/2006/table">
            <a:tbl>
              <a:tblPr/>
              <a:tblGrid>
                <a:gridCol w="1447800"/>
              </a:tblGrid>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SERVE HOT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2705" name="Group 81"/>
          <p:cNvGraphicFramePr>
            <a:graphicFrameLocks noGrp="1"/>
          </p:cNvGraphicFramePr>
          <p:nvPr/>
        </p:nvGraphicFramePr>
        <p:xfrm>
          <a:off x="7543800" y="4191000"/>
          <a:ext cx="1447800" cy="539750"/>
        </p:xfrm>
        <a:graphic>
          <a:graphicData uri="http://schemas.openxmlformats.org/drawingml/2006/table">
            <a:tbl>
              <a:tblPr/>
              <a:tblGrid>
                <a:gridCol w="1447800"/>
              </a:tblGrid>
              <a:tr h="539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ea typeface="ＭＳ Ｐゴシック" pitchFamily="-90" charset="-128"/>
                        </a:rPr>
                        <a:t>SERVE COLD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2711" name="Group 87"/>
          <p:cNvGraphicFramePr>
            <a:graphicFrameLocks noGrp="1"/>
          </p:cNvGraphicFramePr>
          <p:nvPr/>
        </p:nvGraphicFramePr>
        <p:xfrm>
          <a:off x="7543800" y="3619500"/>
          <a:ext cx="1447800" cy="579438"/>
        </p:xfrm>
        <a:graphic>
          <a:graphicData uri="http://schemas.openxmlformats.org/drawingml/2006/table">
            <a:tbl>
              <a:tblPr/>
              <a:tblGrid>
                <a:gridCol w="1447800"/>
              </a:tblGrid>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charset="0"/>
                        </a:rPr>
                        <a:t>SERVE COLD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2"/>
          <p:cNvSpPr>
            <a:spLocks noGrp="1" noChangeArrowheads="1"/>
          </p:cNvSpPr>
          <p:nvPr>
            <p:ph type="title" idx="4294967295"/>
          </p:nvPr>
        </p:nvSpPr>
        <p:spPr>
          <a:xfrm>
            <a:off x="719138" y="719138"/>
            <a:ext cx="1871662" cy="881062"/>
          </a:xfrm>
        </p:spPr>
        <p:txBody>
          <a:bodyPr/>
          <a:lstStyle/>
          <a:p>
            <a:pPr eaLnBrk="1" hangingPunct="1">
              <a:lnSpc>
                <a:spcPct val="75000"/>
              </a:lnSpc>
            </a:pPr>
            <a:r>
              <a:rPr lang="en-GB" sz="3600" dirty="0" smtClean="0"/>
              <a:t>Decision </a:t>
            </a:r>
            <a:br>
              <a:rPr lang="en-GB" sz="3600" dirty="0" smtClean="0"/>
            </a:br>
            <a:r>
              <a:rPr lang="en-GB" sz="3600" dirty="0" smtClean="0"/>
              <a:t>tree</a:t>
            </a:r>
          </a:p>
        </p:txBody>
      </p:sp>
      <p:graphicFrame>
        <p:nvGraphicFramePr>
          <p:cNvPr id="210121" name="Group 201"/>
          <p:cNvGraphicFramePr>
            <a:graphicFrameLocks noGrp="1"/>
          </p:cNvGraphicFramePr>
          <p:nvPr/>
        </p:nvGraphicFramePr>
        <p:xfrm>
          <a:off x="2603500" y="304800"/>
          <a:ext cx="2324100" cy="365760"/>
        </p:xfrm>
        <a:graphic>
          <a:graphicData uri="http://schemas.openxmlformats.org/drawingml/2006/table">
            <a:tbl>
              <a:tblPr/>
              <a:tblGrid>
                <a:gridCol w="2324100"/>
              </a:tblGrid>
              <a:tr h="166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charset="0"/>
                        </a:rPr>
                        <a:t>IS THERE A HAZARD AT THIS PROCESS STEP?</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20" name="Group 200"/>
          <p:cNvGraphicFramePr>
            <a:graphicFrameLocks noGrp="1"/>
          </p:cNvGraphicFramePr>
          <p:nvPr/>
        </p:nvGraphicFramePr>
        <p:xfrm>
          <a:off x="3581400" y="852487"/>
          <a:ext cx="457200" cy="228600"/>
        </p:xfrm>
        <a:graphic>
          <a:graphicData uri="http://schemas.openxmlformats.org/drawingml/2006/table">
            <a:tbl>
              <a:tblPr/>
              <a:tblGrid>
                <a:gridCol w="4572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YES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19" name="Group 199"/>
          <p:cNvGraphicFramePr>
            <a:graphicFrameLocks noGrp="1"/>
          </p:cNvGraphicFramePr>
          <p:nvPr/>
        </p:nvGraphicFramePr>
        <p:xfrm>
          <a:off x="2590800" y="1233487"/>
          <a:ext cx="2362200" cy="381000"/>
        </p:xfrm>
        <a:graphic>
          <a:graphicData uri="http://schemas.openxmlformats.org/drawingml/2006/table">
            <a:tbl>
              <a:tblPr/>
              <a:tblGrid>
                <a:gridCol w="2362200"/>
              </a:tblGrid>
              <a:tr h="381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DO PREVENTATIVE MEASURES EXIST?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18" name="Group 198"/>
          <p:cNvGraphicFramePr>
            <a:graphicFrameLocks noGrp="1"/>
          </p:cNvGraphicFramePr>
          <p:nvPr/>
        </p:nvGraphicFramePr>
        <p:xfrm>
          <a:off x="2590800" y="2209800"/>
          <a:ext cx="2362200" cy="640080"/>
        </p:xfrm>
        <a:graphic>
          <a:graphicData uri="http://schemas.openxmlformats.org/drawingml/2006/table">
            <a:tbl>
              <a:tblPr/>
              <a:tblGrid>
                <a:gridCol w="2362200"/>
              </a:tblGrid>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IS THE PROCESS STEP SPECIFICALLY DESIGNED TO ELIMINATE THE HAZARD OR REDUCE IT TO AN ACCEPTABLE LEVEL?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17" name="Group 197"/>
          <p:cNvGraphicFramePr>
            <a:graphicFrameLocks noGrp="1"/>
          </p:cNvGraphicFramePr>
          <p:nvPr/>
        </p:nvGraphicFramePr>
        <p:xfrm>
          <a:off x="2628900" y="3633787"/>
          <a:ext cx="2362200" cy="502919"/>
        </p:xfrm>
        <a:graphic>
          <a:graphicData uri="http://schemas.openxmlformats.org/drawingml/2006/table">
            <a:tbl>
              <a:tblPr/>
              <a:tblGrid>
                <a:gridCol w="2362200"/>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COULD CONTAMINATION OCCUR OR INCREASE TO AN UNACCEPTABLE LEVEL?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16" name="Group 196"/>
          <p:cNvGraphicFramePr>
            <a:graphicFrameLocks noGrp="1"/>
          </p:cNvGraphicFramePr>
          <p:nvPr/>
        </p:nvGraphicFramePr>
        <p:xfrm>
          <a:off x="2638425" y="4667250"/>
          <a:ext cx="2324100" cy="502919"/>
        </p:xfrm>
        <a:graphic>
          <a:graphicData uri="http://schemas.openxmlformats.org/drawingml/2006/table">
            <a:tbl>
              <a:tblPr/>
              <a:tblGrid>
                <a:gridCol w="2324100"/>
              </a:tblGrid>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charset="0"/>
                        </a:rPr>
                        <a:t>WILL A SUBSEQUENT PROCESS STEP ELIMINATE OR REDUCE OCCURANCE TO AN ACCEPTABLE LEVEL?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15" name="Group 195"/>
          <p:cNvGraphicFramePr>
            <a:graphicFrameLocks noGrp="1"/>
          </p:cNvGraphicFramePr>
          <p:nvPr/>
        </p:nvGraphicFramePr>
        <p:xfrm>
          <a:off x="2644775" y="5738813"/>
          <a:ext cx="2336800" cy="365760"/>
        </p:xfrm>
        <a:graphic>
          <a:graphicData uri="http://schemas.openxmlformats.org/drawingml/2006/table">
            <a:tbl>
              <a:tblPr/>
              <a:tblGrid>
                <a:gridCol w="2336800"/>
              </a:tblGrid>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charset="0"/>
                        </a:rPr>
                        <a:t>THIS IS NOT A CRITICAL CONTROL POINT. CONSIDER THE NEXT HAZARD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14" name="Group 194"/>
          <p:cNvGraphicFramePr>
            <a:graphicFrameLocks noGrp="1"/>
          </p:cNvGraphicFramePr>
          <p:nvPr/>
        </p:nvGraphicFramePr>
        <p:xfrm>
          <a:off x="6038850" y="4586287"/>
          <a:ext cx="2590800" cy="502919"/>
        </p:xfrm>
        <a:graphic>
          <a:graphicData uri="http://schemas.openxmlformats.org/drawingml/2006/table">
            <a:tbl>
              <a:tblPr/>
              <a:tblGrid>
                <a:gridCol w="2590800"/>
              </a:tblGrid>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charset="0"/>
                        </a:rPr>
                        <a:t>THIS IS A CRITICAL CONTROL POINT. CONTROLS MUST BE DEVELOPED FOR FOOD SAFETY.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13" name="Group 193"/>
          <p:cNvGraphicFramePr>
            <a:graphicFrameLocks noGrp="1"/>
          </p:cNvGraphicFramePr>
          <p:nvPr/>
        </p:nvGraphicFramePr>
        <p:xfrm>
          <a:off x="6019800" y="3700462"/>
          <a:ext cx="2590800" cy="365760"/>
        </p:xfrm>
        <a:graphic>
          <a:graphicData uri="http://schemas.openxmlformats.org/drawingml/2006/table">
            <a:tbl>
              <a:tblPr/>
              <a:tblGrid>
                <a:gridCol w="2590800"/>
              </a:tblGrid>
              <a:tr h="2905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THIS IS NOT A CRITICAL CONTROL POINT. CONSIDER THE NEXT HAZARD.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12" name="Group 192"/>
          <p:cNvGraphicFramePr>
            <a:graphicFrameLocks noGrp="1"/>
          </p:cNvGraphicFramePr>
          <p:nvPr/>
        </p:nvGraphicFramePr>
        <p:xfrm>
          <a:off x="6210300" y="2833687"/>
          <a:ext cx="2590800" cy="365760"/>
        </p:xfrm>
        <a:graphic>
          <a:graphicData uri="http://schemas.openxmlformats.org/drawingml/2006/table">
            <a:tbl>
              <a:tblPr/>
              <a:tblGrid>
                <a:gridCol w="2590800"/>
              </a:tblGrid>
              <a:tr h="2905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THIS IS NOT A CRITICAL CONTROL POINT. CONSIDER THE NEXT HAZARD.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11" name="Group 191"/>
          <p:cNvGraphicFramePr>
            <a:graphicFrameLocks noGrp="1"/>
          </p:cNvGraphicFramePr>
          <p:nvPr/>
        </p:nvGraphicFramePr>
        <p:xfrm>
          <a:off x="5353050" y="2243137"/>
          <a:ext cx="2590800" cy="365760"/>
        </p:xfrm>
        <a:graphic>
          <a:graphicData uri="http://schemas.openxmlformats.org/drawingml/2006/table">
            <a:tbl>
              <a:tblPr/>
              <a:tblGrid>
                <a:gridCol w="2590800"/>
              </a:tblGrid>
              <a:tr h="2905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charset="0"/>
                        </a:rPr>
                        <a:t>IS IT ESSENTIAL FOR FOOD SAFETY TO CONTROL THE HAZARD?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10" name="Group 190"/>
          <p:cNvGraphicFramePr>
            <a:graphicFrameLocks noGrp="1"/>
          </p:cNvGraphicFramePr>
          <p:nvPr/>
        </p:nvGraphicFramePr>
        <p:xfrm>
          <a:off x="6210300" y="1690687"/>
          <a:ext cx="2590800" cy="365760"/>
        </p:xfrm>
        <a:graphic>
          <a:graphicData uri="http://schemas.openxmlformats.org/drawingml/2006/table">
            <a:tbl>
              <a:tblPr/>
              <a:tblGrid>
                <a:gridCol w="2590800"/>
              </a:tblGrid>
              <a:tr h="2905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charset="0"/>
                        </a:rPr>
                        <a:t>CHANGE THE PROCESS OR MODIFY THE PRODUCT.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09" name="Group 189"/>
          <p:cNvGraphicFramePr>
            <a:graphicFrameLocks noGrp="1"/>
          </p:cNvGraphicFramePr>
          <p:nvPr/>
        </p:nvGraphicFramePr>
        <p:xfrm>
          <a:off x="5486400" y="762000"/>
          <a:ext cx="2590800" cy="365760"/>
        </p:xfrm>
        <a:graphic>
          <a:graphicData uri="http://schemas.openxmlformats.org/drawingml/2006/table">
            <a:tbl>
              <a:tblPr/>
              <a:tblGrid>
                <a:gridCol w="2590800"/>
              </a:tblGrid>
              <a:tr h="2905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charset="0"/>
                        </a:rPr>
                        <a:t>THIS IS NOT A CRITICAL CONTRL POINT. CONSIDER THE NEXT HAZARD.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08" name="Group 188"/>
          <p:cNvGraphicFramePr>
            <a:graphicFrameLocks noGrp="1"/>
          </p:cNvGraphicFramePr>
          <p:nvPr/>
        </p:nvGraphicFramePr>
        <p:xfrm>
          <a:off x="5937250" y="311150"/>
          <a:ext cx="457200" cy="228600"/>
        </p:xfrm>
        <a:graphic>
          <a:graphicData uri="http://schemas.openxmlformats.org/drawingml/2006/table">
            <a:tbl>
              <a:tblPr/>
              <a:tblGrid>
                <a:gridCol w="4572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NO</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07" name="Group 187"/>
          <p:cNvGraphicFramePr>
            <a:graphicFrameLocks noGrp="1"/>
          </p:cNvGraphicFramePr>
          <p:nvPr/>
        </p:nvGraphicFramePr>
        <p:xfrm>
          <a:off x="3581400" y="5334000"/>
          <a:ext cx="457200" cy="228600"/>
        </p:xfrm>
        <a:graphic>
          <a:graphicData uri="http://schemas.openxmlformats.org/drawingml/2006/table">
            <a:tbl>
              <a:tblPr/>
              <a:tblGrid>
                <a:gridCol w="4572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YES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06" name="Group 186"/>
          <p:cNvGraphicFramePr>
            <a:graphicFrameLocks noGrp="1"/>
          </p:cNvGraphicFramePr>
          <p:nvPr/>
        </p:nvGraphicFramePr>
        <p:xfrm>
          <a:off x="3581400" y="4267200"/>
          <a:ext cx="457200" cy="228600"/>
        </p:xfrm>
        <a:graphic>
          <a:graphicData uri="http://schemas.openxmlformats.org/drawingml/2006/table">
            <a:tbl>
              <a:tblPr/>
              <a:tblGrid>
                <a:gridCol w="4572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YES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05" name="Group 185"/>
          <p:cNvGraphicFramePr>
            <a:graphicFrameLocks noGrp="1"/>
          </p:cNvGraphicFramePr>
          <p:nvPr/>
        </p:nvGraphicFramePr>
        <p:xfrm>
          <a:off x="3581400" y="3200400"/>
          <a:ext cx="457200" cy="228600"/>
        </p:xfrm>
        <a:graphic>
          <a:graphicData uri="http://schemas.openxmlformats.org/drawingml/2006/table">
            <a:tbl>
              <a:tblPr/>
              <a:tblGrid>
                <a:gridCol w="4572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NO</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04" name="Group 184"/>
          <p:cNvGraphicFramePr>
            <a:graphicFrameLocks noGrp="1"/>
          </p:cNvGraphicFramePr>
          <p:nvPr/>
        </p:nvGraphicFramePr>
        <p:xfrm>
          <a:off x="3581400" y="1828800"/>
          <a:ext cx="457200" cy="228600"/>
        </p:xfrm>
        <a:graphic>
          <a:graphicData uri="http://schemas.openxmlformats.org/drawingml/2006/table">
            <a:tbl>
              <a:tblPr/>
              <a:tblGrid>
                <a:gridCol w="4572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YES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03" name="Group 183"/>
          <p:cNvGraphicFramePr>
            <a:graphicFrameLocks noGrp="1"/>
          </p:cNvGraphicFramePr>
          <p:nvPr/>
        </p:nvGraphicFramePr>
        <p:xfrm>
          <a:off x="4419600" y="3214687"/>
          <a:ext cx="457200" cy="228600"/>
        </p:xfrm>
        <a:graphic>
          <a:graphicData uri="http://schemas.openxmlformats.org/drawingml/2006/table">
            <a:tbl>
              <a:tblPr/>
              <a:tblGrid>
                <a:gridCol w="4572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YES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02" name="Group 182"/>
          <p:cNvGraphicFramePr>
            <a:graphicFrameLocks noGrp="1"/>
          </p:cNvGraphicFramePr>
          <p:nvPr/>
        </p:nvGraphicFramePr>
        <p:xfrm>
          <a:off x="5308600" y="4729162"/>
          <a:ext cx="457200" cy="228600"/>
        </p:xfrm>
        <a:graphic>
          <a:graphicData uri="http://schemas.openxmlformats.org/drawingml/2006/table">
            <a:tbl>
              <a:tblPr/>
              <a:tblGrid>
                <a:gridCol w="4572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NO</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01" name="Group 181"/>
          <p:cNvGraphicFramePr>
            <a:graphicFrameLocks noGrp="1"/>
          </p:cNvGraphicFramePr>
          <p:nvPr/>
        </p:nvGraphicFramePr>
        <p:xfrm>
          <a:off x="5257800" y="3773487"/>
          <a:ext cx="457200" cy="228600"/>
        </p:xfrm>
        <a:graphic>
          <a:graphicData uri="http://schemas.openxmlformats.org/drawingml/2006/table">
            <a:tbl>
              <a:tblPr/>
              <a:tblGrid>
                <a:gridCol w="4572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NO</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100" name="Group 180"/>
          <p:cNvGraphicFramePr>
            <a:graphicFrameLocks noGrp="1"/>
          </p:cNvGraphicFramePr>
          <p:nvPr/>
        </p:nvGraphicFramePr>
        <p:xfrm>
          <a:off x="5353050" y="2938462"/>
          <a:ext cx="457200" cy="228600"/>
        </p:xfrm>
        <a:graphic>
          <a:graphicData uri="http://schemas.openxmlformats.org/drawingml/2006/table">
            <a:tbl>
              <a:tblPr/>
              <a:tblGrid>
                <a:gridCol w="4572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NO</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099" name="Group 179"/>
          <p:cNvGraphicFramePr>
            <a:graphicFrameLocks noGrp="1"/>
          </p:cNvGraphicFramePr>
          <p:nvPr/>
        </p:nvGraphicFramePr>
        <p:xfrm>
          <a:off x="8305800" y="2328862"/>
          <a:ext cx="457200" cy="228600"/>
        </p:xfrm>
        <a:graphic>
          <a:graphicData uri="http://schemas.openxmlformats.org/drawingml/2006/table">
            <a:tbl>
              <a:tblPr/>
              <a:tblGrid>
                <a:gridCol w="4572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YES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0098" name="Group 178"/>
          <p:cNvGraphicFramePr>
            <a:graphicFrameLocks noGrp="1"/>
          </p:cNvGraphicFramePr>
          <p:nvPr/>
        </p:nvGraphicFramePr>
        <p:xfrm>
          <a:off x="5334000" y="1690687"/>
          <a:ext cx="457200" cy="228600"/>
        </p:xfrm>
        <a:graphic>
          <a:graphicData uri="http://schemas.openxmlformats.org/drawingml/2006/table">
            <a:tbl>
              <a:tblPr/>
              <a:tblGrid>
                <a:gridCol w="4572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smtClean="0">
                          <a:ln>
                            <a:noFill/>
                          </a:ln>
                          <a:solidFill>
                            <a:schemeClr val="tx1"/>
                          </a:solidFill>
                          <a:effectLst/>
                          <a:latin typeface="Arial" charset="0"/>
                        </a:rPr>
                        <a:t>NO</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23028" name="Line 238"/>
          <p:cNvSpPr>
            <a:spLocks noChangeShapeType="1"/>
          </p:cNvSpPr>
          <p:nvPr/>
        </p:nvSpPr>
        <p:spPr bwMode="auto">
          <a:xfrm>
            <a:off x="3810000" y="3435350"/>
            <a:ext cx="0" cy="182562"/>
          </a:xfrm>
          <a:prstGeom prst="line">
            <a:avLst/>
          </a:prstGeom>
          <a:noFill/>
          <a:ln w="25400">
            <a:solidFill>
              <a:schemeClr val="tx1"/>
            </a:solidFill>
            <a:round/>
            <a:headEnd/>
            <a:tailEnd type="stealth" w="med" len="med"/>
          </a:ln>
        </p:spPr>
        <p:txBody>
          <a:bodyPr wrap="none" anchor="ctr"/>
          <a:lstStyle/>
          <a:p>
            <a:endParaRPr lang="en-US"/>
          </a:p>
        </p:txBody>
      </p:sp>
      <p:sp>
        <p:nvSpPr>
          <p:cNvPr id="123029" name="Line 239"/>
          <p:cNvSpPr>
            <a:spLocks noChangeShapeType="1"/>
          </p:cNvSpPr>
          <p:nvPr/>
        </p:nvSpPr>
        <p:spPr bwMode="auto">
          <a:xfrm>
            <a:off x="3810000" y="663575"/>
            <a:ext cx="0" cy="169862"/>
          </a:xfrm>
          <a:prstGeom prst="line">
            <a:avLst/>
          </a:prstGeom>
          <a:noFill/>
          <a:ln w="25400">
            <a:solidFill>
              <a:schemeClr val="tx1"/>
            </a:solidFill>
            <a:round/>
            <a:headEnd/>
            <a:tailEnd/>
          </a:ln>
        </p:spPr>
        <p:txBody>
          <a:bodyPr wrap="none" anchor="ctr"/>
          <a:lstStyle/>
          <a:p>
            <a:endParaRPr lang="en-US"/>
          </a:p>
        </p:txBody>
      </p:sp>
      <p:sp>
        <p:nvSpPr>
          <p:cNvPr id="123030" name="Line 240"/>
          <p:cNvSpPr>
            <a:spLocks noChangeShapeType="1"/>
          </p:cNvSpPr>
          <p:nvPr/>
        </p:nvSpPr>
        <p:spPr bwMode="auto">
          <a:xfrm>
            <a:off x="3810000" y="1079500"/>
            <a:ext cx="0" cy="161925"/>
          </a:xfrm>
          <a:prstGeom prst="line">
            <a:avLst/>
          </a:prstGeom>
          <a:noFill/>
          <a:ln w="25400">
            <a:solidFill>
              <a:schemeClr val="tx1"/>
            </a:solidFill>
            <a:round/>
            <a:headEnd/>
            <a:tailEnd/>
          </a:ln>
        </p:spPr>
        <p:txBody>
          <a:bodyPr wrap="none" anchor="ctr"/>
          <a:lstStyle/>
          <a:p>
            <a:endParaRPr lang="en-US"/>
          </a:p>
        </p:txBody>
      </p:sp>
      <p:sp>
        <p:nvSpPr>
          <p:cNvPr id="123031" name="Line 241"/>
          <p:cNvSpPr>
            <a:spLocks noChangeShapeType="1"/>
          </p:cNvSpPr>
          <p:nvPr/>
        </p:nvSpPr>
        <p:spPr bwMode="auto">
          <a:xfrm>
            <a:off x="3810000" y="1611312"/>
            <a:ext cx="0" cy="215900"/>
          </a:xfrm>
          <a:prstGeom prst="line">
            <a:avLst/>
          </a:prstGeom>
          <a:noFill/>
          <a:ln w="25400">
            <a:solidFill>
              <a:schemeClr val="tx1"/>
            </a:solidFill>
            <a:round/>
            <a:headEnd/>
            <a:tailEnd/>
          </a:ln>
        </p:spPr>
        <p:txBody>
          <a:bodyPr wrap="none" anchor="ctr"/>
          <a:lstStyle/>
          <a:p>
            <a:endParaRPr lang="en-US"/>
          </a:p>
        </p:txBody>
      </p:sp>
      <p:sp>
        <p:nvSpPr>
          <p:cNvPr id="123032" name="Line 242"/>
          <p:cNvSpPr>
            <a:spLocks noChangeShapeType="1"/>
          </p:cNvSpPr>
          <p:nvPr/>
        </p:nvSpPr>
        <p:spPr bwMode="auto">
          <a:xfrm>
            <a:off x="3810000" y="2054225"/>
            <a:ext cx="0" cy="158750"/>
          </a:xfrm>
          <a:prstGeom prst="line">
            <a:avLst/>
          </a:prstGeom>
          <a:noFill/>
          <a:ln w="25400">
            <a:solidFill>
              <a:schemeClr val="tx1"/>
            </a:solidFill>
            <a:round/>
            <a:headEnd/>
            <a:tailEnd/>
          </a:ln>
        </p:spPr>
        <p:txBody>
          <a:bodyPr wrap="none" anchor="ctr"/>
          <a:lstStyle/>
          <a:p>
            <a:endParaRPr lang="en-US"/>
          </a:p>
        </p:txBody>
      </p:sp>
      <p:sp>
        <p:nvSpPr>
          <p:cNvPr id="123033" name="Line 243"/>
          <p:cNvSpPr>
            <a:spLocks noChangeShapeType="1"/>
          </p:cNvSpPr>
          <p:nvPr/>
        </p:nvSpPr>
        <p:spPr bwMode="auto">
          <a:xfrm>
            <a:off x="3810000" y="2841625"/>
            <a:ext cx="0" cy="352425"/>
          </a:xfrm>
          <a:prstGeom prst="line">
            <a:avLst/>
          </a:prstGeom>
          <a:noFill/>
          <a:ln w="25400">
            <a:solidFill>
              <a:schemeClr val="tx1"/>
            </a:solidFill>
            <a:round/>
            <a:headEnd/>
            <a:tailEnd/>
          </a:ln>
        </p:spPr>
        <p:txBody>
          <a:bodyPr wrap="none" anchor="ctr"/>
          <a:lstStyle/>
          <a:p>
            <a:endParaRPr lang="en-US"/>
          </a:p>
        </p:txBody>
      </p:sp>
      <p:sp>
        <p:nvSpPr>
          <p:cNvPr id="123034" name="Line 244"/>
          <p:cNvSpPr>
            <a:spLocks noChangeShapeType="1"/>
          </p:cNvSpPr>
          <p:nvPr/>
        </p:nvSpPr>
        <p:spPr bwMode="auto">
          <a:xfrm>
            <a:off x="3810000" y="4135437"/>
            <a:ext cx="0" cy="131763"/>
          </a:xfrm>
          <a:prstGeom prst="line">
            <a:avLst/>
          </a:prstGeom>
          <a:noFill/>
          <a:ln w="25400">
            <a:solidFill>
              <a:schemeClr val="tx1"/>
            </a:solidFill>
            <a:round/>
            <a:headEnd/>
            <a:tailEnd/>
          </a:ln>
        </p:spPr>
        <p:txBody>
          <a:bodyPr wrap="none" anchor="ctr"/>
          <a:lstStyle/>
          <a:p>
            <a:endParaRPr lang="en-US"/>
          </a:p>
        </p:txBody>
      </p:sp>
      <p:sp>
        <p:nvSpPr>
          <p:cNvPr id="123035" name="Line 245"/>
          <p:cNvSpPr>
            <a:spLocks noChangeShapeType="1"/>
          </p:cNvSpPr>
          <p:nvPr/>
        </p:nvSpPr>
        <p:spPr bwMode="auto">
          <a:xfrm>
            <a:off x="3810000" y="4500562"/>
            <a:ext cx="0" cy="152400"/>
          </a:xfrm>
          <a:prstGeom prst="line">
            <a:avLst/>
          </a:prstGeom>
          <a:noFill/>
          <a:ln w="25400">
            <a:solidFill>
              <a:schemeClr val="tx1"/>
            </a:solidFill>
            <a:round/>
            <a:headEnd/>
            <a:tailEnd type="stealth" w="med" len="med"/>
          </a:ln>
        </p:spPr>
        <p:txBody>
          <a:bodyPr wrap="none" anchor="ctr"/>
          <a:lstStyle/>
          <a:p>
            <a:endParaRPr lang="en-US"/>
          </a:p>
        </p:txBody>
      </p:sp>
      <p:sp>
        <p:nvSpPr>
          <p:cNvPr id="123036" name="Line 246"/>
          <p:cNvSpPr>
            <a:spLocks noChangeShapeType="1"/>
          </p:cNvSpPr>
          <p:nvPr/>
        </p:nvSpPr>
        <p:spPr bwMode="auto">
          <a:xfrm>
            <a:off x="3810000" y="5568950"/>
            <a:ext cx="0" cy="152400"/>
          </a:xfrm>
          <a:prstGeom prst="line">
            <a:avLst/>
          </a:prstGeom>
          <a:noFill/>
          <a:ln w="25400">
            <a:solidFill>
              <a:schemeClr val="tx1"/>
            </a:solidFill>
            <a:round/>
            <a:headEnd/>
            <a:tailEnd type="stealth" w="med" len="med"/>
          </a:ln>
        </p:spPr>
        <p:txBody>
          <a:bodyPr wrap="none" anchor="ctr"/>
          <a:lstStyle/>
          <a:p>
            <a:endParaRPr lang="en-US"/>
          </a:p>
        </p:txBody>
      </p:sp>
      <p:sp>
        <p:nvSpPr>
          <p:cNvPr id="123037" name="Line 247"/>
          <p:cNvSpPr>
            <a:spLocks noChangeShapeType="1"/>
          </p:cNvSpPr>
          <p:nvPr/>
        </p:nvSpPr>
        <p:spPr bwMode="auto">
          <a:xfrm>
            <a:off x="3810000" y="5165725"/>
            <a:ext cx="0" cy="168275"/>
          </a:xfrm>
          <a:prstGeom prst="line">
            <a:avLst/>
          </a:prstGeom>
          <a:noFill/>
          <a:ln w="25400">
            <a:solidFill>
              <a:schemeClr val="tx1"/>
            </a:solidFill>
            <a:round/>
            <a:headEnd/>
            <a:tailEnd/>
          </a:ln>
        </p:spPr>
        <p:txBody>
          <a:bodyPr wrap="none" anchor="ctr"/>
          <a:lstStyle/>
          <a:p>
            <a:endParaRPr lang="en-US"/>
          </a:p>
        </p:txBody>
      </p:sp>
      <p:sp>
        <p:nvSpPr>
          <p:cNvPr id="123038" name="Line 248"/>
          <p:cNvSpPr>
            <a:spLocks noChangeShapeType="1"/>
          </p:cNvSpPr>
          <p:nvPr/>
        </p:nvSpPr>
        <p:spPr bwMode="auto">
          <a:xfrm>
            <a:off x="4648200" y="2849562"/>
            <a:ext cx="0" cy="365125"/>
          </a:xfrm>
          <a:prstGeom prst="line">
            <a:avLst/>
          </a:prstGeom>
          <a:noFill/>
          <a:ln w="25400">
            <a:solidFill>
              <a:schemeClr val="tx1"/>
            </a:solidFill>
            <a:round/>
            <a:headEnd/>
            <a:tailEnd/>
          </a:ln>
        </p:spPr>
        <p:txBody>
          <a:bodyPr wrap="none" anchor="ctr"/>
          <a:lstStyle/>
          <a:p>
            <a:endParaRPr lang="en-US"/>
          </a:p>
        </p:txBody>
      </p:sp>
      <p:sp>
        <p:nvSpPr>
          <p:cNvPr id="123039" name="Line 249"/>
          <p:cNvSpPr>
            <a:spLocks noChangeShapeType="1"/>
          </p:cNvSpPr>
          <p:nvPr/>
        </p:nvSpPr>
        <p:spPr bwMode="auto">
          <a:xfrm>
            <a:off x="5562600" y="2608262"/>
            <a:ext cx="0" cy="323850"/>
          </a:xfrm>
          <a:prstGeom prst="line">
            <a:avLst/>
          </a:prstGeom>
          <a:noFill/>
          <a:ln w="25400">
            <a:solidFill>
              <a:schemeClr val="tx1"/>
            </a:solidFill>
            <a:round/>
            <a:headEnd/>
            <a:tailEnd/>
          </a:ln>
        </p:spPr>
        <p:txBody>
          <a:bodyPr wrap="none" anchor="ctr"/>
          <a:lstStyle/>
          <a:p>
            <a:endParaRPr lang="en-US"/>
          </a:p>
        </p:txBody>
      </p:sp>
      <p:sp>
        <p:nvSpPr>
          <p:cNvPr id="123040" name="Line 250"/>
          <p:cNvSpPr>
            <a:spLocks noChangeShapeType="1"/>
          </p:cNvSpPr>
          <p:nvPr/>
        </p:nvSpPr>
        <p:spPr bwMode="auto">
          <a:xfrm>
            <a:off x="4937125" y="439737"/>
            <a:ext cx="990000" cy="0"/>
          </a:xfrm>
          <a:prstGeom prst="line">
            <a:avLst/>
          </a:prstGeom>
          <a:noFill/>
          <a:ln w="25400">
            <a:solidFill>
              <a:schemeClr val="tx1"/>
            </a:solidFill>
            <a:round/>
            <a:headEnd/>
            <a:tailEnd/>
          </a:ln>
        </p:spPr>
        <p:txBody>
          <a:bodyPr wrap="none" anchor="ctr"/>
          <a:lstStyle/>
          <a:p>
            <a:endParaRPr lang="en-US"/>
          </a:p>
        </p:txBody>
      </p:sp>
      <p:sp>
        <p:nvSpPr>
          <p:cNvPr id="123041" name="Line 251"/>
          <p:cNvSpPr>
            <a:spLocks noChangeShapeType="1"/>
          </p:cNvSpPr>
          <p:nvPr/>
        </p:nvSpPr>
        <p:spPr bwMode="auto">
          <a:xfrm>
            <a:off x="6172200" y="541337"/>
            <a:ext cx="0" cy="203200"/>
          </a:xfrm>
          <a:prstGeom prst="line">
            <a:avLst/>
          </a:prstGeom>
          <a:noFill/>
          <a:ln w="25400">
            <a:solidFill>
              <a:schemeClr val="tx1"/>
            </a:solidFill>
            <a:round/>
            <a:headEnd/>
            <a:tailEnd type="stealth" w="med" len="med"/>
          </a:ln>
        </p:spPr>
        <p:txBody>
          <a:bodyPr wrap="none" anchor="ctr"/>
          <a:lstStyle/>
          <a:p>
            <a:endParaRPr lang="en-US"/>
          </a:p>
        </p:txBody>
      </p:sp>
      <p:sp>
        <p:nvSpPr>
          <p:cNvPr id="123042" name="Line 253"/>
          <p:cNvSpPr>
            <a:spLocks noChangeShapeType="1"/>
          </p:cNvSpPr>
          <p:nvPr/>
        </p:nvSpPr>
        <p:spPr bwMode="auto">
          <a:xfrm>
            <a:off x="5559425" y="1924050"/>
            <a:ext cx="0" cy="306000"/>
          </a:xfrm>
          <a:prstGeom prst="line">
            <a:avLst/>
          </a:prstGeom>
          <a:noFill/>
          <a:ln w="25400">
            <a:solidFill>
              <a:schemeClr val="tx1"/>
            </a:solidFill>
            <a:round/>
            <a:headEnd/>
            <a:tailEnd type="stealth" w="med" len="med"/>
          </a:ln>
        </p:spPr>
        <p:txBody>
          <a:bodyPr wrap="none" anchor="ctr"/>
          <a:lstStyle/>
          <a:p>
            <a:endParaRPr lang="en-US"/>
          </a:p>
        </p:txBody>
      </p:sp>
      <p:sp>
        <p:nvSpPr>
          <p:cNvPr id="123043" name="Line 254"/>
          <p:cNvSpPr>
            <a:spLocks noChangeShapeType="1"/>
          </p:cNvSpPr>
          <p:nvPr/>
        </p:nvSpPr>
        <p:spPr bwMode="auto">
          <a:xfrm>
            <a:off x="7945438" y="2452687"/>
            <a:ext cx="360362" cy="0"/>
          </a:xfrm>
          <a:prstGeom prst="line">
            <a:avLst/>
          </a:prstGeom>
          <a:noFill/>
          <a:ln w="25400">
            <a:solidFill>
              <a:schemeClr val="tx1"/>
            </a:solidFill>
            <a:round/>
            <a:headEnd/>
            <a:tailEnd/>
          </a:ln>
        </p:spPr>
        <p:txBody>
          <a:bodyPr wrap="none" anchor="ctr"/>
          <a:lstStyle/>
          <a:p>
            <a:endParaRPr lang="en-US"/>
          </a:p>
        </p:txBody>
      </p:sp>
      <p:sp>
        <p:nvSpPr>
          <p:cNvPr id="123044" name="Line 255"/>
          <p:cNvSpPr>
            <a:spLocks noChangeShapeType="1"/>
          </p:cNvSpPr>
          <p:nvPr/>
        </p:nvSpPr>
        <p:spPr bwMode="auto">
          <a:xfrm flipV="1">
            <a:off x="8534400" y="2062162"/>
            <a:ext cx="0" cy="270000"/>
          </a:xfrm>
          <a:prstGeom prst="line">
            <a:avLst/>
          </a:prstGeom>
          <a:noFill/>
          <a:ln w="25400">
            <a:solidFill>
              <a:schemeClr val="tx1"/>
            </a:solidFill>
            <a:round/>
            <a:headEnd/>
            <a:tailEnd type="stealth" w="med" len="med"/>
          </a:ln>
        </p:spPr>
        <p:txBody>
          <a:bodyPr wrap="none" anchor="ctr"/>
          <a:lstStyle/>
          <a:p>
            <a:endParaRPr lang="en-US"/>
          </a:p>
        </p:txBody>
      </p:sp>
      <p:sp>
        <p:nvSpPr>
          <p:cNvPr id="123045" name="Line 256"/>
          <p:cNvSpPr>
            <a:spLocks noChangeShapeType="1"/>
          </p:cNvSpPr>
          <p:nvPr/>
        </p:nvSpPr>
        <p:spPr bwMode="auto">
          <a:xfrm flipV="1">
            <a:off x="7505700" y="1411287"/>
            <a:ext cx="0" cy="273050"/>
          </a:xfrm>
          <a:prstGeom prst="line">
            <a:avLst/>
          </a:prstGeom>
          <a:noFill/>
          <a:ln w="25400">
            <a:solidFill>
              <a:schemeClr val="tx1"/>
            </a:solidFill>
            <a:round/>
            <a:headEnd/>
            <a:tailEnd/>
          </a:ln>
        </p:spPr>
        <p:txBody>
          <a:bodyPr wrap="none" anchor="ctr"/>
          <a:lstStyle/>
          <a:p>
            <a:endParaRPr lang="en-US"/>
          </a:p>
        </p:txBody>
      </p:sp>
      <p:sp>
        <p:nvSpPr>
          <p:cNvPr id="123046" name="Line 257"/>
          <p:cNvSpPr>
            <a:spLocks noChangeShapeType="1"/>
          </p:cNvSpPr>
          <p:nvPr/>
        </p:nvSpPr>
        <p:spPr bwMode="auto">
          <a:xfrm flipH="1">
            <a:off x="4962524" y="1423987"/>
            <a:ext cx="2541600" cy="0"/>
          </a:xfrm>
          <a:prstGeom prst="line">
            <a:avLst/>
          </a:prstGeom>
          <a:noFill/>
          <a:ln w="25400">
            <a:solidFill>
              <a:schemeClr val="tx1"/>
            </a:solidFill>
            <a:round/>
            <a:headEnd/>
            <a:tailEnd type="stealth" w="med" len="med"/>
          </a:ln>
        </p:spPr>
        <p:txBody>
          <a:bodyPr wrap="none" anchor="ctr"/>
          <a:lstStyle/>
          <a:p>
            <a:endParaRPr lang="en-US"/>
          </a:p>
        </p:txBody>
      </p:sp>
      <p:sp>
        <p:nvSpPr>
          <p:cNvPr id="123047" name="Line 258"/>
          <p:cNvSpPr>
            <a:spLocks noChangeShapeType="1"/>
          </p:cNvSpPr>
          <p:nvPr/>
        </p:nvSpPr>
        <p:spPr bwMode="auto">
          <a:xfrm>
            <a:off x="5807075" y="3046412"/>
            <a:ext cx="396000" cy="0"/>
          </a:xfrm>
          <a:prstGeom prst="line">
            <a:avLst/>
          </a:prstGeom>
          <a:noFill/>
          <a:ln w="25400">
            <a:solidFill>
              <a:schemeClr val="tx1"/>
            </a:solidFill>
            <a:round/>
            <a:headEnd/>
            <a:tailEnd type="stealth" w="med" len="med"/>
          </a:ln>
        </p:spPr>
        <p:txBody>
          <a:bodyPr wrap="none" anchor="ctr"/>
          <a:lstStyle/>
          <a:p>
            <a:endParaRPr lang="en-US"/>
          </a:p>
        </p:txBody>
      </p:sp>
      <p:sp>
        <p:nvSpPr>
          <p:cNvPr id="123048" name="Line 259"/>
          <p:cNvSpPr>
            <a:spLocks noChangeShapeType="1"/>
          </p:cNvSpPr>
          <p:nvPr/>
        </p:nvSpPr>
        <p:spPr bwMode="auto">
          <a:xfrm>
            <a:off x="4648200" y="3446462"/>
            <a:ext cx="0" cy="111125"/>
          </a:xfrm>
          <a:prstGeom prst="line">
            <a:avLst/>
          </a:prstGeom>
          <a:noFill/>
          <a:ln w="25400">
            <a:solidFill>
              <a:schemeClr val="tx1"/>
            </a:solidFill>
            <a:round/>
            <a:headEnd/>
            <a:tailEnd/>
          </a:ln>
        </p:spPr>
        <p:txBody>
          <a:bodyPr wrap="none" anchor="ctr"/>
          <a:lstStyle/>
          <a:p>
            <a:endParaRPr lang="en-US"/>
          </a:p>
        </p:txBody>
      </p:sp>
      <p:sp>
        <p:nvSpPr>
          <p:cNvPr id="123049" name="Line 260"/>
          <p:cNvSpPr>
            <a:spLocks noChangeShapeType="1"/>
          </p:cNvSpPr>
          <p:nvPr/>
        </p:nvSpPr>
        <p:spPr bwMode="auto">
          <a:xfrm>
            <a:off x="4648200" y="3544887"/>
            <a:ext cx="4267200" cy="0"/>
          </a:xfrm>
          <a:prstGeom prst="line">
            <a:avLst/>
          </a:prstGeom>
          <a:noFill/>
          <a:ln w="25400">
            <a:solidFill>
              <a:schemeClr val="tx1"/>
            </a:solidFill>
            <a:round/>
            <a:headEnd/>
            <a:tailEnd/>
          </a:ln>
        </p:spPr>
        <p:txBody>
          <a:bodyPr wrap="none" anchor="ctr"/>
          <a:lstStyle/>
          <a:p>
            <a:endParaRPr lang="en-US"/>
          </a:p>
        </p:txBody>
      </p:sp>
      <p:sp>
        <p:nvSpPr>
          <p:cNvPr id="123050" name="Line 261"/>
          <p:cNvSpPr>
            <a:spLocks noChangeShapeType="1"/>
          </p:cNvSpPr>
          <p:nvPr/>
        </p:nvSpPr>
        <p:spPr bwMode="auto">
          <a:xfrm>
            <a:off x="8909050" y="3532187"/>
            <a:ext cx="6350" cy="1371600"/>
          </a:xfrm>
          <a:prstGeom prst="line">
            <a:avLst/>
          </a:prstGeom>
          <a:noFill/>
          <a:ln w="25400">
            <a:solidFill>
              <a:schemeClr val="tx1"/>
            </a:solidFill>
            <a:round/>
            <a:headEnd/>
            <a:tailEnd/>
          </a:ln>
        </p:spPr>
        <p:txBody>
          <a:bodyPr wrap="none" anchor="ctr"/>
          <a:lstStyle/>
          <a:p>
            <a:endParaRPr lang="en-US"/>
          </a:p>
        </p:txBody>
      </p:sp>
      <p:sp>
        <p:nvSpPr>
          <p:cNvPr id="123051" name="Line 262"/>
          <p:cNvSpPr>
            <a:spLocks noChangeShapeType="1"/>
          </p:cNvSpPr>
          <p:nvPr/>
        </p:nvSpPr>
        <p:spPr bwMode="auto">
          <a:xfrm flipH="1">
            <a:off x="8639174" y="4891087"/>
            <a:ext cx="270000" cy="0"/>
          </a:xfrm>
          <a:prstGeom prst="line">
            <a:avLst/>
          </a:prstGeom>
          <a:noFill/>
          <a:ln w="25400">
            <a:solidFill>
              <a:schemeClr val="tx1"/>
            </a:solidFill>
            <a:round/>
            <a:headEnd/>
            <a:tailEnd type="stealth" w="med" len="med"/>
          </a:ln>
        </p:spPr>
        <p:txBody>
          <a:bodyPr wrap="none" anchor="ctr"/>
          <a:lstStyle/>
          <a:p>
            <a:endParaRPr lang="en-US"/>
          </a:p>
        </p:txBody>
      </p:sp>
      <p:sp>
        <p:nvSpPr>
          <p:cNvPr id="123052" name="Line 263"/>
          <p:cNvSpPr>
            <a:spLocks noChangeShapeType="1"/>
          </p:cNvSpPr>
          <p:nvPr/>
        </p:nvSpPr>
        <p:spPr bwMode="auto">
          <a:xfrm>
            <a:off x="4991100" y="3890962"/>
            <a:ext cx="266700" cy="0"/>
          </a:xfrm>
          <a:prstGeom prst="line">
            <a:avLst/>
          </a:prstGeom>
          <a:noFill/>
          <a:ln w="25400">
            <a:solidFill>
              <a:schemeClr val="tx1"/>
            </a:solidFill>
            <a:round/>
            <a:headEnd/>
            <a:tailEnd/>
          </a:ln>
        </p:spPr>
        <p:txBody>
          <a:bodyPr wrap="none" anchor="ctr"/>
          <a:lstStyle/>
          <a:p>
            <a:endParaRPr lang="en-US"/>
          </a:p>
        </p:txBody>
      </p:sp>
      <p:sp>
        <p:nvSpPr>
          <p:cNvPr id="123053" name="Line 264"/>
          <p:cNvSpPr>
            <a:spLocks noChangeShapeType="1"/>
          </p:cNvSpPr>
          <p:nvPr/>
        </p:nvSpPr>
        <p:spPr bwMode="auto">
          <a:xfrm>
            <a:off x="4964113" y="4854575"/>
            <a:ext cx="338137" cy="0"/>
          </a:xfrm>
          <a:prstGeom prst="line">
            <a:avLst/>
          </a:prstGeom>
          <a:noFill/>
          <a:ln w="25400">
            <a:solidFill>
              <a:schemeClr val="tx1"/>
            </a:solidFill>
            <a:round/>
            <a:headEnd/>
            <a:tailEnd/>
          </a:ln>
        </p:spPr>
        <p:txBody>
          <a:bodyPr wrap="none" anchor="ctr"/>
          <a:lstStyle/>
          <a:p>
            <a:endParaRPr lang="en-US"/>
          </a:p>
        </p:txBody>
      </p:sp>
      <p:sp>
        <p:nvSpPr>
          <p:cNvPr id="123054" name="Line 266"/>
          <p:cNvSpPr>
            <a:spLocks noChangeShapeType="1"/>
          </p:cNvSpPr>
          <p:nvPr/>
        </p:nvSpPr>
        <p:spPr bwMode="auto">
          <a:xfrm>
            <a:off x="5762500" y="4851400"/>
            <a:ext cx="270000" cy="0"/>
          </a:xfrm>
          <a:prstGeom prst="line">
            <a:avLst/>
          </a:prstGeom>
          <a:noFill/>
          <a:ln w="25400">
            <a:solidFill>
              <a:schemeClr val="tx1"/>
            </a:solidFill>
            <a:round/>
            <a:headEnd/>
            <a:tailEnd type="stealth" w="med" len="med"/>
          </a:ln>
        </p:spPr>
        <p:txBody>
          <a:bodyPr wrap="none" anchor="ctr"/>
          <a:lstStyle/>
          <a:p>
            <a:endParaRPr lang="en-US"/>
          </a:p>
        </p:txBody>
      </p:sp>
      <p:sp>
        <p:nvSpPr>
          <p:cNvPr id="123055" name="Line 267"/>
          <p:cNvSpPr>
            <a:spLocks noChangeShapeType="1"/>
          </p:cNvSpPr>
          <p:nvPr/>
        </p:nvSpPr>
        <p:spPr bwMode="auto">
          <a:xfrm>
            <a:off x="5713413" y="3890962"/>
            <a:ext cx="296862" cy="0"/>
          </a:xfrm>
          <a:prstGeom prst="line">
            <a:avLst/>
          </a:prstGeom>
          <a:noFill/>
          <a:ln w="25400">
            <a:solidFill>
              <a:schemeClr val="tx1"/>
            </a:solidFill>
            <a:round/>
            <a:headEnd/>
            <a:tailEnd type="stealth" w="med" len="med"/>
          </a:ln>
        </p:spPr>
        <p:txBody>
          <a:bodyPr wrap="none" anchor="ctr"/>
          <a:lstStyle/>
          <a:p>
            <a:endParaRPr lang="en-US"/>
          </a:p>
        </p:txBody>
      </p:sp>
      <p:sp>
        <p:nvSpPr>
          <p:cNvPr id="123056" name="Line 273"/>
          <p:cNvSpPr>
            <a:spLocks noChangeShapeType="1"/>
          </p:cNvSpPr>
          <p:nvPr/>
        </p:nvSpPr>
        <p:spPr bwMode="auto">
          <a:xfrm>
            <a:off x="4724400" y="1614487"/>
            <a:ext cx="0" cy="239713"/>
          </a:xfrm>
          <a:prstGeom prst="line">
            <a:avLst/>
          </a:prstGeom>
          <a:noFill/>
          <a:ln w="25400">
            <a:solidFill>
              <a:schemeClr val="tx1"/>
            </a:solidFill>
            <a:round/>
            <a:headEnd/>
            <a:tailEnd/>
          </a:ln>
        </p:spPr>
        <p:txBody>
          <a:bodyPr wrap="none" anchor="ctr"/>
          <a:lstStyle/>
          <a:p>
            <a:endParaRPr lang="en-US"/>
          </a:p>
        </p:txBody>
      </p:sp>
      <p:sp>
        <p:nvSpPr>
          <p:cNvPr id="123057" name="Line 275"/>
          <p:cNvSpPr>
            <a:spLocks noChangeShapeType="1"/>
          </p:cNvSpPr>
          <p:nvPr/>
        </p:nvSpPr>
        <p:spPr bwMode="auto">
          <a:xfrm flipH="1">
            <a:off x="4714875" y="1852612"/>
            <a:ext cx="609600" cy="0"/>
          </a:xfrm>
          <a:prstGeom prst="line">
            <a:avLst/>
          </a:prstGeom>
          <a:noFill/>
          <a:ln w="25400">
            <a:solidFill>
              <a:schemeClr val="tx1"/>
            </a:solidFill>
            <a:round/>
            <a:headEnd/>
            <a:tailEnd/>
          </a:ln>
        </p:spPr>
        <p:txBody>
          <a:bodyPr wrap="none" anchor="ctr"/>
          <a:lstStyle/>
          <a:p>
            <a:endParaRPr lang="en-US"/>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5" descr="JugglingLady.tif                                               00000010Macintosh HD                   B191BFFC:"/>
          <p:cNvPicPr>
            <a:picLocks noGrp="1" noChangeAspect="1" noChangeArrowheads="1"/>
          </p:cNvPicPr>
          <p:nvPr>
            <p:ph idx="4294967295"/>
          </p:nvPr>
        </p:nvPicPr>
        <p:blipFill>
          <a:blip r:embed="rId3"/>
          <a:srcRect b="7500"/>
          <a:stretch>
            <a:fillRect/>
          </a:stretch>
        </p:blipFill>
        <p:spPr>
          <a:xfrm>
            <a:off x="2005013" y="457200"/>
            <a:ext cx="5133975" cy="5638800"/>
          </a:xfrm>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
          <p:cNvSpPr>
            <a:spLocks noGrp="1" noChangeArrowheads="1"/>
          </p:cNvSpPr>
          <p:nvPr>
            <p:ph type="title" idx="4294967295"/>
          </p:nvPr>
        </p:nvSpPr>
        <p:spPr>
          <a:xfrm>
            <a:off x="719138" y="719138"/>
            <a:ext cx="8229600" cy="641350"/>
          </a:xfrm>
        </p:spPr>
        <p:txBody>
          <a:bodyPr/>
          <a:lstStyle/>
          <a:p>
            <a:pPr eaLnBrk="1" hangingPunct="1"/>
            <a:r>
              <a:rPr lang="en-GB" sz="3600" dirty="0" smtClean="0"/>
              <a:t>Some supervisory management skills</a:t>
            </a:r>
          </a:p>
        </p:txBody>
      </p:sp>
      <p:sp>
        <p:nvSpPr>
          <p:cNvPr id="124932" name="Rectangle 3"/>
          <p:cNvSpPr>
            <a:spLocks noGrp="1" noChangeArrowheads="1"/>
          </p:cNvSpPr>
          <p:nvPr>
            <p:ph type="body" sz="half" idx="4294967295"/>
          </p:nvPr>
        </p:nvSpPr>
        <p:spPr>
          <a:xfrm>
            <a:off x="719138" y="1798638"/>
            <a:ext cx="3471862" cy="4525962"/>
          </a:xfrm>
        </p:spPr>
        <p:txBody>
          <a:bodyPr/>
          <a:lstStyle/>
          <a:p>
            <a:pPr eaLnBrk="1" hangingPunct="1">
              <a:lnSpc>
                <a:spcPct val="90000"/>
              </a:lnSpc>
            </a:pPr>
            <a:r>
              <a:rPr lang="en-GB" sz="2000" smtClean="0"/>
              <a:t>Listening</a:t>
            </a:r>
          </a:p>
          <a:p>
            <a:pPr eaLnBrk="1" hangingPunct="1">
              <a:lnSpc>
                <a:spcPct val="90000"/>
              </a:lnSpc>
            </a:pPr>
            <a:r>
              <a:rPr lang="en-GB" sz="2000" smtClean="0"/>
              <a:t>Observing</a:t>
            </a:r>
          </a:p>
          <a:p>
            <a:pPr eaLnBrk="1" hangingPunct="1">
              <a:lnSpc>
                <a:spcPct val="90000"/>
              </a:lnSpc>
            </a:pPr>
            <a:r>
              <a:rPr lang="en-GB" sz="2000" smtClean="0"/>
              <a:t>Explaining</a:t>
            </a:r>
          </a:p>
          <a:p>
            <a:pPr eaLnBrk="1" hangingPunct="1">
              <a:lnSpc>
                <a:spcPct val="90000"/>
              </a:lnSpc>
            </a:pPr>
            <a:r>
              <a:rPr lang="en-GB" sz="2000" smtClean="0"/>
              <a:t>Advising</a:t>
            </a:r>
          </a:p>
          <a:p>
            <a:pPr eaLnBrk="1" hangingPunct="1">
              <a:lnSpc>
                <a:spcPct val="90000"/>
              </a:lnSpc>
            </a:pPr>
            <a:r>
              <a:rPr lang="en-GB" sz="2000" smtClean="0"/>
              <a:t>Demonstrating</a:t>
            </a:r>
          </a:p>
          <a:p>
            <a:pPr eaLnBrk="1" hangingPunct="1">
              <a:lnSpc>
                <a:spcPct val="90000"/>
              </a:lnSpc>
            </a:pPr>
            <a:r>
              <a:rPr lang="en-GB" sz="2000" smtClean="0"/>
              <a:t>Training</a:t>
            </a:r>
          </a:p>
          <a:p>
            <a:pPr eaLnBrk="1" hangingPunct="1">
              <a:lnSpc>
                <a:spcPct val="90000"/>
              </a:lnSpc>
            </a:pPr>
            <a:r>
              <a:rPr lang="en-GB" sz="2000" smtClean="0"/>
              <a:t>Setting a good example</a:t>
            </a:r>
          </a:p>
          <a:p>
            <a:pPr eaLnBrk="1" hangingPunct="1">
              <a:lnSpc>
                <a:spcPct val="90000"/>
              </a:lnSpc>
            </a:pPr>
            <a:r>
              <a:rPr lang="en-GB" sz="2000" smtClean="0"/>
              <a:t>Motivating</a:t>
            </a:r>
          </a:p>
          <a:p>
            <a:pPr eaLnBrk="1" hangingPunct="1">
              <a:lnSpc>
                <a:spcPct val="90000"/>
              </a:lnSpc>
            </a:pPr>
            <a:r>
              <a:rPr lang="en-GB" sz="2000" smtClean="0"/>
              <a:t>Supporting</a:t>
            </a:r>
          </a:p>
          <a:p>
            <a:pPr eaLnBrk="1" hangingPunct="1">
              <a:lnSpc>
                <a:spcPct val="90000"/>
              </a:lnSpc>
            </a:pPr>
            <a:r>
              <a:rPr lang="en-GB" sz="2000" smtClean="0"/>
              <a:t>Trouble-shooting and problem-solving</a:t>
            </a:r>
          </a:p>
          <a:p>
            <a:pPr eaLnBrk="1" hangingPunct="1">
              <a:lnSpc>
                <a:spcPct val="90000"/>
              </a:lnSpc>
            </a:pPr>
            <a:r>
              <a:rPr lang="en-GB" sz="2000" smtClean="0"/>
              <a:t>Analyzing</a:t>
            </a:r>
          </a:p>
          <a:p>
            <a:pPr eaLnBrk="1" hangingPunct="1">
              <a:lnSpc>
                <a:spcPct val="90000"/>
              </a:lnSpc>
            </a:pPr>
            <a:endParaRPr lang="en-GB" sz="2000" smtClean="0"/>
          </a:p>
        </p:txBody>
      </p:sp>
      <p:sp>
        <p:nvSpPr>
          <p:cNvPr id="124933" name="Rectangle 4"/>
          <p:cNvSpPr>
            <a:spLocks noGrp="1" noChangeArrowheads="1"/>
          </p:cNvSpPr>
          <p:nvPr>
            <p:ph type="body" sz="half" idx="4294967295"/>
          </p:nvPr>
        </p:nvSpPr>
        <p:spPr>
          <a:xfrm>
            <a:off x="4857750" y="1798638"/>
            <a:ext cx="4033838" cy="3960812"/>
          </a:xfrm>
        </p:spPr>
        <p:txBody>
          <a:bodyPr/>
          <a:lstStyle/>
          <a:p>
            <a:pPr eaLnBrk="1" hangingPunct="1">
              <a:lnSpc>
                <a:spcPct val="90000"/>
              </a:lnSpc>
            </a:pPr>
            <a:r>
              <a:rPr lang="en-GB" sz="2000" smtClean="0"/>
              <a:t>Creating (standards </a:t>
            </a:r>
            <a:br>
              <a:rPr lang="en-GB" sz="2000" smtClean="0"/>
            </a:br>
            <a:r>
              <a:rPr lang="en-GB" sz="2000" smtClean="0"/>
              <a:t>and procedures)</a:t>
            </a:r>
          </a:p>
          <a:p>
            <a:pPr eaLnBrk="1" hangingPunct="1">
              <a:lnSpc>
                <a:spcPct val="90000"/>
              </a:lnSpc>
            </a:pPr>
            <a:r>
              <a:rPr lang="en-GB" sz="2000" smtClean="0"/>
              <a:t>Monitoring</a:t>
            </a:r>
          </a:p>
          <a:p>
            <a:pPr eaLnBrk="1" hangingPunct="1">
              <a:lnSpc>
                <a:spcPct val="90000"/>
              </a:lnSpc>
            </a:pPr>
            <a:r>
              <a:rPr lang="en-GB" sz="2000" smtClean="0"/>
              <a:t>Testing</a:t>
            </a:r>
          </a:p>
          <a:p>
            <a:pPr eaLnBrk="1" hangingPunct="1">
              <a:lnSpc>
                <a:spcPct val="90000"/>
              </a:lnSpc>
            </a:pPr>
            <a:r>
              <a:rPr lang="en-GB" sz="2000" smtClean="0"/>
              <a:t>Controlling and enforcing</a:t>
            </a:r>
          </a:p>
          <a:p>
            <a:pPr eaLnBrk="1" hangingPunct="1">
              <a:lnSpc>
                <a:spcPct val="90000"/>
              </a:lnSpc>
            </a:pPr>
            <a:r>
              <a:rPr lang="en-GB" sz="2000" smtClean="0"/>
              <a:t>Correcting</a:t>
            </a:r>
          </a:p>
          <a:p>
            <a:pPr eaLnBrk="1" hangingPunct="1">
              <a:lnSpc>
                <a:spcPct val="90000"/>
              </a:lnSpc>
            </a:pPr>
            <a:r>
              <a:rPr lang="en-GB" sz="2000" smtClean="0"/>
              <a:t>Reviewing</a:t>
            </a:r>
          </a:p>
          <a:p>
            <a:pPr eaLnBrk="1" hangingPunct="1">
              <a:lnSpc>
                <a:spcPct val="90000"/>
              </a:lnSpc>
            </a:pPr>
            <a:r>
              <a:rPr lang="en-GB" sz="2000" smtClean="0"/>
              <a:t>Documenting</a:t>
            </a:r>
          </a:p>
          <a:p>
            <a:pPr eaLnBrk="1" hangingPunct="1">
              <a:lnSpc>
                <a:spcPct val="90000"/>
              </a:lnSpc>
            </a:pPr>
            <a:r>
              <a:rPr lang="en-GB" sz="2000" smtClean="0"/>
              <a:t>Ensuring food is safe to eat</a:t>
            </a:r>
          </a:p>
          <a:p>
            <a:pPr eaLnBrk="1" hangingPunct="1">
              <a:lnSpc>
                <a:spcPct val="90000"/>
              </a:lnSpc>
            </a:pPr>
            <a:r>
              <a:rPr lang="en-GB" sz="2000" smtClean="0"/>
              <a:t>Ensuring food quality</a:t>
            </a:r>
          </a:p>
          <a:p>
            <a:pPr eaLnBrk="1" hangingPunct="1">
              <a:lnSpc>
                <a:spcPct val="90000"/>
              </a:lnSpc>
            </a:pPr>
            <a:r>
              <a:rPr lang="en-GB" sz="2000" smtClean="0"/>
              <a:t>Ensuring legal compliance</a:t>
            </a:r>
          </a:p>
          <a:p>
            <a:pPr eaLnBrk="1" hangingPunct="1">
              <a:lnSpc>
                <a:spcPct val="90000"/>
              </a:lnSpc>
            </a:pPr>
            <a:endParaRPr lang="en-GB" sz="2000" smtClean="0"/>
          </a:p>
          <a:p>
            <a:pPr eaLnBrk="1" hangingPunct="1">
              <a:lnSpc>
                <a:spcPct val="90000"/>
              </a:lnSpc>
            </a:pPr>
            <a:endParaRPr lang="en-GB" sz="2000" smtClean="0"/>
          </a:p>
          <a:p>
            <a:pPr eaLnBrk="1" hangingPunct="1">
              <a:lnSpc>
                <a:spcPct val="90000"/>
              </a:lnSpc>
            </a:pPr>
            <a:endParaRPr lang="en-GB" sz="200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noChangeArrowheads="1"/>
          </p:cNvSpPr>
          <p:nvPr>
            <p:ph type="title" idx="4294967295"/>
          </p:nvPr>
        </p:nvSpPr>
        <p:spPr>
          <a:xfrm>
            <a:off x="719138" y="719138"/>
            <a:ext cx="8229600" cy="641350"/>
          </a:xfrm>
        </p:spPr>
        <p:txBody>
          <a:bodyPr/>
          <a:lstStyle/>
          <a:p>
            <a:pPr eaLnBrk="1" hangingPunct="1"/>
            <a:r>
              <a:rPr lang="en-GB" sz="3600" smtClean="0"/>
              <a:t>Duties of the person in charge (1)</a:t>
            </a:r>
          </a:p>
        </p:txBody>
      </p:sp>
      <p:sp>
        <p:nvSpPr>
          <p:cNvPr id="125956" name="Rectangle 3"/>
          <p:cNvSpPr>
            <a:spLocks noGrp="1" noChangeArrowheads="1"/>
          </p:cNvSpPr>
          <p:nvPr>
            <p:ph type="body" idx="4294967295"/>
          </p:nvPr>
        </p:nvSpPr>
        <p:spPr>
          <a:xfrm>
            <a:off x="719138" y="1798638"/>
            <a:ext cx="7662862" cy="4373562"/>
          </a:xfrm>
        </p:spPr>
        <p:txBody>
          <a:bodyPr/>
          <a:lstStyle/>
          <a:p>
            <a:pPr eaLnBrk="1" hangingPunct="1"/>
            <a:r>
              <a:rPr lang="en-GB" sz="2400" dirty="0" smtClean="0"/>
              <a:t>Ensure that employees:</a:t>
            </a:r>
            <a:endParaRPr lang="en-GB" sz="2000" dirty="0" smtClean="0"/>
          </a:p>
          <a:p>
            <a:pPr lvl="1" eaLnBrk="1" hangingPunct="1"/>
            <a:r>
              <a:rPr lang="en-GB" sz="2000" dirty="0" smtClean="0"/>
              <a:t>clean hands effectively</a:t>
            </a:r>
          </a:p>
          <a:p>
            <a:pPr lvl="1" eaLnBrk="1" hangingPunct="1"/>
            <a:r>
              <a:rPr lang="en-GB" sz="2000" dirty="0" smtClean="0"/>
              <a:t>check foods as they are received</a:t>
            </a:r>
          </a:p>
          <a:p>
            <a:pPr lvl="1" eaLnBrk="1" hangingPunct="1"/>
            <a:r>
              <a:rPr lang="en-GB" sz="2000" dirty="0" smtClean="0"/>
              <a:t>Cook TCS foods properly</a:t>
            </a:r>
          </a:p>
          <a:p>
            <a:pPr lvl="1" eaLnBrk="1" hangingPunct="1"/>
            <a:r>
              <a:rPr lang="en-GB" sz="2000" dirty="0" smtClean="0"/>
              <a:t>use approved methods to cool TCS foods rapidly</a:t>
            </a:r>
          </a:p>
          <a:p>
            <a:pPr lvl="1" eaLnBrk="1" hangingPunct="1"/>
            <a:r>
              <a:rPr lang="en-GB" sz="2000" dirty="0" smtClean="0"/>
              <a:t>sanitize multi-use equipment and utensils after cleaning and before reuse</a:t>
            </a:r>
          </a:p>
          <a:p>
            <a:pPr lvl="1" eaLnBrk="1" hangingPunct="1"/>
            <a:r>
              <a:rPr lang="en-GB" sz="2000" dirty="0" smtClean="0"/>
              <a:t>prevent the cross-contamination of ready-to-eat food from bare hands by using suitable utensils, dispensing equipment, deli paper or gloves</a:t>
            </a:r>
          </a:p>
          <a:p>
            <a:pPr lvl="1" eaLnBrk="1" hangingPunct="1"/>
            <a:r>
              <a:rPr lang="en-GB" sz="2000" dirty="0" smtClean="0"/>
              <a:t>receive proper training in food safety relevant to duties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9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9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9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90"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1564</TotalTime>
  <Words>3567</Words>
  <Application>Microsoft Macintosh PowerPoint</Application>
  <PresentationFormat>On-screen Show (4:3)</PresentationFormat>
  <Paragraphs>864</Paragraphs>
  <Slides>103</Slides>
  <Notes>103</Notes>
  <HiddenSlides>0</HiddenSlides>
  <MMClips>0</MMClips>
  <ScaleCrop>false</ScaleCrop>
  <HeadingPairs>
    <vt:vector size="4" baseType="variant">
      <vt:variant>
        <vt:lpstr>Theme</vt:lpstr>
      </vt:variant>
      <vt:variant>
        <vt:i4>2</vt:i4>
      </vt:variant>
      <vt:variant>
        <vt:lpstr>Slide Titles</vt:lpstr>
      </vt:variant>
      <vt:variant>
        <vt:i4>103</vt:i4>
      </vt:variant>
    </vt:vector>
  </HeadingPairs>
  <TitlesOfParts>
    <vt:vector size="105" baseType="lpstr">
      <vt:lpstr>Blank Presentation</vt:lpstr>
      <vt:lpstr>Default Design</vt:lpstr>
      <vt:lpstr>Food Safety Manager Training Program</vt:lpstr>
      <vt:lpstr>Benefits of good food safety</vt:lpstr>
      <vt:lpstr>Costs of poor food safety</vt:lpstr>
      <vt:lpstr>The FDA Food Code</vt:lpstr>
      <vt:lpstr>HACCP  (Hazard Analysis and Critical Control Point)</vt:lpstr>
      <vt:lpstr>Employees and food safety</vt:lpstr>
      <vt:lpstr>PowerPoint Presentation</vt:lpstr>
      <vt:lpstr>Biological hazards</vt:lpstr>
      <vt:lpstr>Chemical hazards</vt:lpstr>
      <vt:lpstr>Physical hazards</vt:lpstr>
      <vt:lpstr>PowerPoint Presentation</vt:lpstr>
      <vt:lpstr>Sources of pathogenic bacteria</vt:lpstr>
      <vt:lpstr>Types of contamination</vt:lpstr>
      <vt:lpstr>Methods of contamination</vt:lpstr>
      <vt:lpstr>PowerPoint Presentation</vt:lpstr>
      <vt:lpstr>Types of foodborne illness</vt:lpstr>
      <vt:lpstr>PowerPoint Presentation</vt:lpstr>
      <vt:lpstr>Typical symptoms of foodborne illness</vt:lpstr>
      <vt:lpstr>Examples of TCS foods</vt:lpstr>
      <vt:lpstr>Examples of ready-to-eat foods</vt:lpstr>
      <vt:lpstr>Bacterial multiplication</vt:lpstr>
      <vt:lpstr>Bacterial growth curve</vt:lpstr>
      <vt:lpstr>The danger zone</vt:lpstr>
      <vt:lpstr>Time-temperature control: general rules</vt:lpstr>
      <vt:lpstr>Temperature abuse</vt:lpstr>
      <vt:lpstr>PowerPoint Presentation</vt:lpstr>
      <vt:lpstr>Physical hazards</vt:lpstr>
      <vt:lpstr>Common sources of physical hazards</vt:lpstr>
      <vt:lpstr>Chemical hazards</vt:lpstr>
      <vt:lpstr>PowerPoint Presentation</vt:lpstr>
      <vt:lpstr>PowerPoint Presentation</vt:lpstr>
      <vt:lpstr>When to wash your hands (1)</vt:lpstr>
      <vt:lpstr>When to wash your hands (2)</vt:lpstr>
      <vt:lpstr>How to wash your hands</vt:lpstr>
      <vt:lpstr>Hand and arm hygiene  </vt:lpstr>
      <vt:lpstr>Protective clothing</vt:lpstr>
      <vt:lpstr>Reporting illness  </vt:lpstr>
      <vt:lpstr>Food employee – personal habits (1)</vt:lpstr>
      <vt:lpstr>Food employee – personal habits (2)</vt:lpstr>
      <vt:lpstr>Temperature control</vt:lpstr>
      <vt:lpstr>Temperature measuring devices</vt:lpstr>
      <vt:lpstr>General guidance for checking  the temperature of TCS food</vt:lpstr>
      <vt:lpstr>Food preservation methods</vt:lpstr>
      <vt:lpstr>Receiving food  </vt:lpstr>
      <vt:lpstr>Reasons for rejecting food</vt:lpstr>
      <vt:lpstr>PowerPoint Presentation</vt:lpstr>
      <vt:lpstr>PowerPoint Presentation</vt:lpstr>
      <vt:lpstr>Time control: good practice</vt:lpstr>
      <vt:lpstr>Preparation principles </vt:lpstr>
      <vt:lpstr>PowerPoint Presentation</vt:lpstr>
      <vt:lpstr>Approved thawing methods </vt:lpstr>
      <vt:lpstr>Thawing principles</vt:lpstr>
      <vt:lpstr>PowerPoint Presentation</vt:lpstr>
      <vt:lpstr>PowerPoint Presentation</vt:lpstr>
      <vt:lpstr>Cooking principles</vt:lpstr>
      <vt:lpstr>Approved methods of cooling </vt:lpstr>
      <vt:lpstr>Cooling principles </vt:lpstr>
      <vt:lpstr>PowerPoint Presentation</vt:lpstr>
      <vt:lpstr>Reheating principles</vt:lpstr>
      <vt:lpstr>Holding and displaying food </vt:lpstr>
      <vt:lpstr>PowerPoint Presentation</vt:lpstr>
      <vt:lpstr>PowerPoint Presentation</vt:lpstr>
      <vt:lpstr>Definitions of cleaning and sanitizing</vt:lpstr>
      <vt:lpstr>What to sanitize: examples</vt:lpstr>
      <vt:lpstr>When to sanitize</vt:lpstr>
      <vt:lpstr>Master cleaning schedules</vt:lpstr>
      <vt:lpstr>Stages of cleaning and sanitizing</vt:lpstr>
      <vt:lpstr>Safety precautions </vt:lpstr>
      <vt:lpstr>PowerPoint Presentation</vt:lpstr>
      <vt:lpstr>PowerPoint Presentation</vt:lpstr>
      <vt:lpstr>Types of food pest</vt:lpstr>
      <vt:lpstr>Problems from pests </vt:lpstr>
      <vt:lpstr>What pests need </vt:lpstr>
      <vt:lpstr>Pest prevention and control </vt:lpstr>
      <vt:lpstr>Evidence of pests </vt:lpstr>
      <vt:lpstr>PowerPoint Presentation</vt:lpstr>
      <vt:lpstr>PowerPoint Presentation</vt:lpstr>
      <vt:lpstr>Principles of layout and location</vt:lpstr>
      <vt:lpstr>PowerPoint Presentation</vt:lpstr>
      <vt:lpstr>Construction features</vt:lpstr>
      <vt:lpstr>Food-contact equipment and utensils</vt:lpstr>
      <vt:lpstr>Utilities and facilities </vt:lpstr>
      <vt:lpstr>PowerPoint Presentation</vt:lpstr>
      <vt:lpstr>Main legal obligations</vt:lpstr>
      <vt:lpstr>Examples of topics covered by food safety legislation</vt:lpstr>
      <vt:lpstr>Sources of regulation </vt:lpstr>
      <vt:lpstr>Forms of regulation</vt:lpstr>
      <vt:lpstr>Federal agencies – examples</vt:lpstr>
      <vt:lpstr>FDA responsibilities – examples</vt:lpstr>
      <vt:lpstr>Role of state and local agencies</vt:lpstr>
      <vt:lpstr>What is inspected </vt:lpstr>
      <vt:lpstr>Imminent health hazard</vt:lpstr>
      <vt:lpstr>The seven HACCP principles</vt:lpstr>
      <vt:lpstr>Food flow diagram – retail operation</vt:lpstr>
      <vt:lpstr>Food flow diagram – catering operation</vt:lpstr>
      <vt:lpstr>Decision  tree</vt:lpstr>
      <vt:lpstr>PowerPoint Presentation</vt:lpstr>
      <vt:lpstr>Some supervisory management skills</vt:lpstr>
      <vt:lpstr>Duties of the person in charge (1)</vt:lpstr>
      <vt:lpstr>Duties of the person in charge (2)</vt:lpstr>
      <vt:lpstr>Duties of the person in charge (3)</vt:lpstr>
      <vt:lpstr>Training </vt:lpstr>
      <vt:lpstr>PowerPoint Presentation</vt:lpstr>
    </vt:vector>
  </TitlesOfParts>
  <Company>steve woosnam-savage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woosnam-savage</dc:creator>
  <cp:lastModifiedBy>Rhona Green</cp:lastModifiedBy>
  <cp:revision>203</cp:revision>
  <dcterms:created xsi:type="dcterms:W3CDTF">2010-05-05T14:56:03Z</dcterms:created>
  <dcterms:modified xsi:type="dcterms:W3CDTF">2015-06-26T11:45:00Z</dcterms:modified>
</cp:coreProperties>
</file>