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9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1" r:id="rId25"/>
    <p:sldId id="278" r:id="rId26"/>
    <p:sldId id="279" r:id="rId27"/>
    <p:sldId id="280" r:id="rId28"/>
    <p:sldId id="282" r:id="rId29"/>
    <p:sldId id="283" r:id="rId30"/>
    <p:sldId id="284" r:id="rId31"/>
    <p:sldId id="285" r:id="rId32"/>
    <p:sldId id="286" r:id="rId33"/>
    <p:sldId id="288" r:id="rId34"/>
    <p:sldId id="289" r:id="rId35"/>
    <p:sldId id="290" r:id="rId36"/>
    <p:sldId id="291" r:id="rId37"/>
    <p:sldId id="292" r:id="rId38"/>
    <p:sldId id="300" r:id="rId39"/>
    <p:sldId id="293" r:id="rId40"/>
    <p:sldId id="294" r:id="rId41"/>
    <p:sldId id="295" r:id="rId42"/>
    <p:sldId id="296" r:id="rId43"/>
    <p:sldId id="297" r:id="rId44"/>
    <p:sldId id="298" r:id="rId45"/>
    <p:sldId id="301" r:id="rId46"/>
    <p:sldId id="302" r:id="rId47"/>
    <p:sldId id="303" r:id="rId48"/>
    <p:sldId id="304" r:id="rId49"/>
    <p:sldId id="305" r:id="rId50"/>
    <p:sldId id="306" r:id="rId51"/>
    <p:sldId id="325" r:id="rId52"/>
    <p:sldId id="326" r:id="rId53"/>
    <p:sldId id="307" r:id="rId54"/>
    <p:sldId id="308" r:id="rId55"/>
    <p:sldId id="309" r:id="rId56"/>
    <p:sldId id="310" r:id="rId57"/>
    <p:sldId id="311" r:id="rId58"/>
    <p:sldId id="312" r:id="rId59"/>
    <p:sldId id="327" r:id="rId60"/>
    <p:sldId id="328" r:id="rId61"/>
    <p:sldId id="313" r:id="rId62"/>
    <p:sldId id="314" r:id="rId63"/>
    <p:sldId id="315" r:id="rId64"/>
    <p:sldId id="316" r:id="rId65"/>
    <p:sldId id="317" r:id="rId66"/>
    <p:sldId id="318" r:id="rId67"/>
    <p:sldId id="319" r:id="rId68"/>
    <p:sldId id="320" r:id="rId69"/>
    <p:sldId id="329" r:id="rId70"/>
    <p:sldId id="321" r:id="rId71"/>
    <p:sldId id="322" r:id="rId72"/>
    <p:sldId id="323" r:id="rId73"/>
    <p:sldId id="324" r:id="rId74"/>
    <p:sldId id="330" r:id="rId75"/>
    <p:sldId id="357" r:id="rId76"/>
    <p:sldId id="331" r:id="rId77"/>
    <p:sldId id="332" r:id="rId78"/>
    <p:sldId id="333" r:id="rId79"/>
    <p:sldId id="334" r:id="rId80"/>
    <p:sldId id="335" r:id="rId81"/>
    <p:sldId id="336" r:id="rId82"/>
    <p:sldId id="337" r:id="rId83"/>
    <p:sldId id="338" r:id="rId84"/>
    <p:sldId id="358" r:id="rId85"/>
    <p:sldId id="359" r:id="rId86"/>
    <p:sldId id="339" r:id="rId87"/>
    <p:sldId id="340" r:id="rId88"/>
    <p:sldId id="341" r:id="rId89"/>
    <p:sldId id="342" r:id="rId90"/>
    <p:sldId id="343" r:id="rId91"/>
    <p:sldId id="344" r:id="rId92"/>
    <p:sldId id="346" r:id="rId93"/>
    <p:sldId id="347" r:id="rId94"/>
    <p:sldId id="348" r:id="rId95"/>
    <p:sldId id="349" r:id="rId96"/>
    <p:sldId id="350" r:id="rId97"/>
    <p:sldId id="351" r:id="rId98"/>
    <p:sldId id="352" r:id="rId99"/>
    <p:sldId id="360" r:id="rId100"/>
    <p:sldId id="353" r:id="rId101"/>
    <p:sldId id="354" r:id="rId102"/>
    <p:sldId id="355" r:id="rId103"/>
    <p:sldId id="356" r:id="rId104"/>
    <p:sldId id="361" r:id="rId105"/>
    <p:sldId id="362" r:id="rId106"/>
    <p:sldId id="363" r:id="rId107"/>
    <p:sldId id="364" r:id="rId108"/>
    <p:sldId id="365" r:id="rId109"/>
    <p:sldId id="369" r:id="rId110"/>
    <p:sldId id="366" r:id="rId111"/>
    <p:sldId id="367" r:id="rId112"/>
    <p:sldId id="368" r:id="rId113"/>
    <p:sldId id="370" r:id="rId114"/>
    <p:sldId id="371" r:id="rId115"/>
    <p:sldId id="374" r:id="rId1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ED34AF-02CB-47E3-A60B-07D8DD8A9BD7}">
          <p14:sldIdLst>
            <p14:sldId id="256"/>
            <p14:sldId id="257"/>
            <p14:sldId id="299"/>
            <p14:sldId id="258"/>
            <p14:sldId id="259"/>
            <p14:sldId id="260"/>
            <p14:sldId id="261"/>
            <p14:sldId id="262"/>
            <p14:sldId id="263"/>
            <p14:sldId id="264"/>
            <p14:sldId id="265"/>
            <p14:sldId id="266"/>
            <p14:sldId id="267"/>
            <p14:sldId id="268"/>
            <p14:sldId id="269"/>
            <p14:sldId id="270"/>
            <p14:sldId id="271"/>
            <p14:sldId id="272"/>
            <p14:sldId id="273"/>
            <p14:sldId id="274"/>
            <p14:sldId id="275"/>
          </p14:sldIdLst>
        </p14:section>
        <p14:section name="Untitled Section" id="{5CB098C7-A2BF-4EDE-86A1-1FF6251D7F82}">
          <p14:sldIdLst>
            <p14:sldId id="276"/>
            <p14:sldId id="277"/>
            <p14:sldId id="281"/>
            <p14:sldId id="278"/>
            <p14:sldId id="279"/>
            <p14:sldId id="280"/>
            <p14:sldId id="282"/>
            <p14:sldId id="283"/>
            <p14:sldId id="284"/>
            <p14:sldId id="285"/>
            <p14:sldId id="286"/>
            <p14:sldId id="288"/>
            <p14:sldId id="289"/>
            <p14:sldId id="290"/>
            <p14:sldId id="291"/>
            <p14:sldId id="292"/>
            <p14:sldId id="300"/>
            <p14:sldId id="293"/>
            <p14:sldId id="294"/>
            <p14:sldId id="295"/>
            <p14:sldId id="296"/>
            <p14:sldId id="297"/>
            <p14:sldId id="298"/>
            <p14:sldId id="301"/>
            <p14:sldId id="302"/>
            <p14:sldId id="303"/>
            <p14:sldId id="304"/>
            <p14:sldId id="305"/>
            <p14:sldId id="306"/>
            <p14:sldId id="325"/>
            <p14:sldId id="326"/>
            <p14:sldId id="307"/>
            <p14:sldId id="308"/>
            <p14:sldId id="309"/>
            <p14:sldId id="310"/>
            <p14:sldId id="311"/>
            <p14:sldId id="312"/>
            <p14:sldId id="327"/>
            <p14:sldId id="328"/>
            <p14:sldId id="313"/>
            <p14:sldId id="314"/>
            <p14:sldId id="315"/>
            <p14:sldId id="316"/>
            <p14:sldId id="317"/>
            <p14:sldId id="318"/>
            <p14:sldId id="319"/>
            <p14:sldId id="320"/>
            <p14:sldId id="329"/>
            <p14:sldId id="321"/>
            <p14:sldId id="322"/>
            <p14:sldId id="323"/>
            <p14:sldId id="324"/>
            <p14:sldId id="330"/>
            <p14:sldId id="357"/>
            <p14:sldId id="331"/>
            <p14:sldId id="332"/>
            <p14:sldId id="333"/>
            <p14:sldId id="334"/>
            <p14:sldId id="335"/>
            <p14:sldId id="336"/>
            <p14:sldId id="337"/>
            <p14:sldId id="338"/>
            <p14:sldId id="358"/>
            <p14:sldId id="359"/>
            <p14:sldId id="339"/>
            <p14:sldId id="340"/>
            <p14:sldId id="341"/>
            <p14:sldId id="342"/>
            <p14:sldId id="343"/>
            <p14:sldId id="344"/>
            <p14:sldId id="346"/>
            <p14:sldId id="347"/>
            <p14:sldId id="348"/>
            <p14:sldId id="349"/>
            <p14:sldId id="350"/>
            <p14:sldId id="351"/>
            <p14:sldId id="352"/>
            <p14:sldId id="360"/>
            <p14:sldId id="353"/>
            <p14:sldId id="354"/>
            <p14:sldId id="355"/>
            <p14:sldId id="356"/>
            <p14:sldId id="361"/>
            <p14:sldId id="362"/>
            <p14:sldId id="363"/>
            <p14:sldId id="364"/>
            <p14:sldId id="365"/>
            <p14:sldId id="369"/>
            <p14:sldId id="366"/>
            <p14:sldId id="367"/>
            <p14:sldId id="368"/>
            <p14:sldId id="370"/>
            <p14:sldId id="371"/>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114" d="100"/>
          <a:sy n="114" d="100"/>
        </p:scale>
        <p:origin x="3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9902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671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90724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3781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1089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191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37322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221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36618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662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11468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14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892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362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77790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488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1/26/2018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284480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745D-CB0E-45D1-AFD0-12680ABD7308}"/>
              </a:ext>
            </a:extLst>
          </p:cNvPr>
          <p:cNvSpPr>
            <a:spLocks noGrp="1"/>
          </p:cNvSpPr>
          <p:nvPr>
            <p:ph type="ctrTitle"/>
          </p:nvPr>
        </p:nvSpPr>
        <p:spPr>
          <a:xfrm>
            <a:off x="1507067" y="864066"/>
            <a:ext cx="7766936" cy="2466363"/>
          </a:xfrm>
        </p:spPr>
        <p:txBody>
          <a:bodyPr/>
          <a:lstStyle/>
          <a:p>
            <a:r>
              <a:rPr lang="en-US" dirty="0"/>
              <a:t>NRFSP Food Safety First Principles for Food Handlers</a:t>
            </a:r>
          </a:p>
        </p:txBody>
      </p:sp>
      <p:sp>
        <p:nvSpPr>
          <p:cNvPr id="3" name="Subtitle 2">
            <a:extLst>
              <a:ext uri="{FF2B5EF4-FFF2-40B4-BE49-F238E27FC236}">
                <a16:creationId xmlns:a16="http://schemas.microsoft.com/office/drawing/2014/main" id="{EAD74BD8-888F-49F7-97E4-BF71C68FB3C5}"/>
              </a:ext>
            </a:extLst>
          </p:cNvPr>
          <p:cNvSpPr>
            <a:spLocks noGrp="1"/>
          </p:cNvSpPr>
          <p:nvPr>
            <p:ph type="subTitle" idx="1"/>
          </p:nvPr>
        </p:nvSpPr>
        <p:spPr>
          <a:xfrm>
            <a:off x="4555221" y="3330429"/>
            <a:ext cx="4718781" cy="444617"/>
          </a:xfrm>
        </p:spPr>
        <p:txBody>
          <a:bodyPr/>
          <a:lstStyle/>
          <a:p>
            <a:r>
              <a:rPr lang="en-US" dirty="0"/>
              <a:t>Approved Program Provider Training Course</a:t>
            </a:r>
          </a:p>
        </p:txBody>
      </p:sp>
      <p:pic>
        <p:nvPicPr>
          <p:cNvPr id="5" name="Picture 4">
            <a:extLst>
              <a:ext uri="{FF2B5EF4-FFF2-40B4-BE49-F238E27FC236}">
                <a16:creationId xmlns:a16="http://schemas.microsoft.com/office/drawing/2014/main" id="{06966034-64B1-4580-BCA8-FC54A850DE09}"/>
              </a:ext>
            </a:extLst>
          </p:cNvPr>
          <p:cNvPicPr>
            <a:picLocks noChangeAspect="1"/>
          </p:cNvPicPr>
          <p:nvPr/>
        </p:nvPicPr>
        <p:blipFill>
          <a:blip r:embed="rId2"/>
          <a:stretch>
            <a:fillRect/>
          </a:stretch>
        </p:blipFill>
        <p:spPr>
          <a:xfrm>
            <a:off x="1507066" y="2987434"/>
            <a:ext cx="2124163" cy="2909073"/>
          </a:xfrm>
          <a:prstGeom prst="rect">
            <a:avLst/>
          </a:prstGeom>
        </p:spPr>
      </p:pic>
      <p:sp>
        <p:nvSpPr>
          <p:cNvPr id="6" name="Subtitle 2">
            <a:extLst>
              <a:ext uri="{FF2B5EF4-FFF2-40B4-BE49-F238E27FC236}">
                <a16:creationId xmlns:a16="http://schemas.microsoft.com/office/drawing/2014/main" id="{36141CE5-362B-4A6A-9FC5-1453D7A8F76D}"/>
              </a:ext>
            </a:extLst>
          </p:cNvPr>
          <p:cNvSpPr txBox="1">
            <a:spLocks/>
          </p:cNvSpPr>
          <p:nvPr/>
        </p:nvSpPr>
        <p:spPr>
          <a:xfrm>
            <a:off x="4555221" y="3775046"/>
            <a:ext cx="4718781" cy="444617"/>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dirty="0"/>
              <a:t>{YOUR COMPANY NAME}</a:t>
            </a:r>
          </a:p>
        </p:txBody>
      </p:sp>
      <p:sp>
        <p:nvSpPr>
          <p:cNvPr id="7" name="Subtitle 2">
            <a:extLst>
              <a:ext uri="{FF2B5EF4-FFF2-40B4-BE49-F238E27FC236}">
                <a16:creationId xmlns:a16="http://schemas.microsoft.com/office/drawing/2014/main" id="{09B5C114-526A-4A9E-9867-5CFD874AC3E5}"/>
              </a:ext>
            </a:extLst>
          </p:cNvPr>
          <p:cNvSpPr txBox="1">
            <a:spLocks/>
          </p:cNvSpPr>
          <p:nvPr/>
        </p:nvSpPr>
        <p:spPr>
          <a:xfrm>
            <a:off x="4555220" y="4219663"/>
            <a:ext cx="4718781" cy="444617"/>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dirty="0"/>
              <a:t>{YOUR COMPANY LOGO}</a:t>
            </a:r>
          </a:p>
        </p:txBody>
      </p:sp>
    </p:spTree>
    <p:extLst>
      <p:ext uri="{BB962C8B-B14F-4D97-AF65-F5344CB8AC3E}">
        <p14:creationId xmlns:p14="http://schemas.microsoft.com/office/powerpoint/2010/main" val="2022594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CDBFA-B23E-48E0-9C04-3BB917370F11}"/>
              </a:ext>
            </a:extLst>
          </p:cNvPr>
          <p:cNvSpPr>
            <a:spLocks noGrp="1"/>
          </p:cNvSpPr>
          <p:nvPr>
            <p:ph type="title"/>
          </p:nvPr>
        </p:nvSpPr>
        <p:spPr/>
        <p:txBody>
          <a:bodyPr vert="horz" lIns="91440" tIns="45720" rIns="91440" bIns="45720" rtlCol="0" anchor="t">
            <a:normAutofit/>
          </a:bodyPr>
          <a:lstStyle/>
          <a:p>
            <a:r>
              <a:rPr lang="en-US" dirty="0"/>
              <a:t>Biological Contamination</a:t>
            </a:r>
          </a:p>
        </p:txBody>
      </p:sp>
      <p:sp>
        <p:nvSpPr>
          <p:cNvPr id="3" name="Content Placeholder 2">
            <a:extLst>
              <a:ext uri="{FF2B5EF4-FFF2-40B4-BE49-F238E27FC236}">
                <a16:creationId xmlns:a16="http://schemas.microsoft.com/office/drawing/2014/main" id="{CB8F49D3-2D2D-4B9E-AC88-0E55949BB4AA}"/>
              </a:ext>
            </a:extLst>
          </p:cNvPr>
          <p:cNvSpPr>
            <a:spLocks noGrp="1"/>
          </p:cNvSpPr>
          <p:nvPr>
            <p:ph sz="half" idx="1"/>
          </p:nvPr>
        </p:nvSpPr>
        <p:spPr>
          <a:xfrm>
            <a:off x="5486751" y="1837189"/>
            <a:ext cx="4060667" cy="4051883"/>
          </a:xfrm>
        </p:spPr>
        <p:txBody>
          <a:bodyPr vert="horz" lIns="91440" tIns="45720" rIns="91440" bIns="45720" rtlCol="0">
            <a:normAutofit lnSpcReduction="10000"/>
          </a:bodyPr>
          <a:lstStyle/>
          <a:p>
            <a:pPr marL="0" indent="0">
              <a:lnSpc>
                <a:spcPct val="90000"/>
              </a:lnSpc>
              <a:buNone/>
            </a:pPr>
            <a:r>
              <a:rPr lang="en-US" sz="1600" dirty="0"/>
              <a:t>Biological contamination is caused by very small life forms, such as bacteria, which are known as microorganisms.  </a:t>
            </a:r>
          </a:p>
          <a:p>
            <a:pPr marL="0" indent="0">
              <a:lnSpc>
                <a:spcPct val="90000"/>
              </a:lnSpc>
              <a:buNone/>
            </a:pPr>
            <a:endParaRPr lang="en-US" sz="1600" dirty="0"/>
          </a:p>
          <a:p>
            <a:pPr marL="0" indent="0">
              <a:lnSpc>
                <a:spcPct val="90000"/>
              </a:lnSpc>
              <a:buNone/>
            </a:pPr>
            <a:r>
              <a:rPr lang="en-US" sz="1600" dirty="0"/>
              <a:t>Bacteria are often responsible for biological contamination and they cause more cases of foodborne illness that result in hospitalization and death than any other contaminant. There are thousands of bacteria throughout the natural world.  </a:t>
            </a:r>
          </a:p>
          <a:p>
            <a:pPr marL="0" indent="0">
              <a:lnSpc>
                <a:spcPct val="90000"/>
              </a:lnSpc>
              <a:buNone/>
            </a:pPr>
            <a:endParaRPr lang="en-US" sz="1600" dirty="0"/>
          </a:p>
          <a:p>
            <a:pPr marL="0" indent="0">
              <a:lnSpc>
                <a:spcPct val="90000"/>
              </a:lnSpc>
              <a:buNone/>
            </a:pPr>
            <a:r>
              <a:rPr lang="en-US" sz="1600" dirty="0"/>
              <a:t>Most do not harm humans at all.  But a few types, referred to as pathogenic bacteria, can cause disease.  They include Salmonella, Staphylococcus Aureus, Listeria and Clostridium Botulinum.</a:t>
            </a:r>
          </a:p>
        </p:txBody>
      </p:sp>
      <p:pic>
        <p:nvPicPr>
          <p:cNvPr id="7" name="Content Placeholder 6">
            <a:extLst>
              <a:ext uri="{FF2B5EF4-FFF2-40B4-BE49-F238E27FC236}">
                <a16:creationId xmlns:a16="http://schemas.microsoft.com/office/drawing/2014/main" id="{43FE3725-B0B1-4941-9798-6B4BE6205131}"/>
              </a:ext>
            </a:extLst>
          </p:cNvPr>
          <p:cNvPicPr>
            <a:picLocks noGrp="1" noChangeAspect="1"/>
          </p:cNvPicPr>
          <p:nvPr>
            <p:ph sz="half" idx="2"/>
          </p:nvPr>
        </p:nvPicPr>
        <p:blipFill>
          <a:blip r:embed="rId2"/>
          <a:stretch>
            <a:fillRect/>
          </a:stretch>
        </p:blipFill>
        <p:spPr>
          <a:xfrm>
            <a:off x="792308" y="2600587"/>
            <a:ext cx="4121403" cy="2338896"/>
          </a:xfrm>
          <a:prstGeom prst="rect">
            <a:avLst/>
          </a:prstGeom>
        </p:spPr>
      </p:pic>
    </p:spTree>
    <p:extLst>
      <p:ext uri="{BB962C8B-B14F-4D97-AF65-F5344CB8AC3E}">
        <p14:creationId xmlns:p14="http://schemas.microsoft.com/office/powerpoint/2010/main" val="12290850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CDD3-973A-4F62-85EE-97B43FB1D7F0}"/>
              </a:ext>
            </a:extLst>
          </p:cNvPr>
          <p:cNvSpPr>
            <a:spLocks noGrp="1"/>
          </p:cNvSpPr>
          <p:nvPr>
            <p:ph type="title"/>
          </p:nvPr>
        </p:nvSpPr>
        <p:spPr/>
        <p:txBody>
          <a:bodyPr/>
          <a:lstStyle/>
          <a:p>
            <a:r>
              <a:rPr lang="en-US" dirty="0"/>
              <a:t>Cleaning and Sanitizing</a:t>
            </a:r>
          </a:p>
        </p:txBody>
      </p:sp>
      <p:sp>
        <p:nvSpPr>
          <p:cNvPr id="3" name="Content Placeholder 2">
            <a:extLst>
              <a:ext uri="{FF2B5EF4-FFF2-40B4-BE49-F238E27FC236}">
                <a16:creationId xmlns:a16="http://schemas.microsoft.com/office/drawing/2014/main" id="{33845E53-AD93-490F-BDBA-FAE7917376FE}"/>
              </a:ext>
            </a:extLst>
          </p:cNvPr>
          <p:cNvSpPr>
            <a:spLocks noGrp="1"/>
          </p:cNvSpPr>
          <p:nvPr>
            <p:ph sz="half" idx="1"/>
          </p:nvPr>
        </p:nvSpPr>
        <p:spPr>
          <a:xfrm>
            <a:off x="1004505" y="2017976"/>
            <a:ext cx="4184035" cy="3588542"/>
          </a:xfrm>
        </p:spPr>
        <p:txBody>
          <a:bodyPr>
            <a:normAutofit/>
          </a:bodyPr>
          <a:lstStyle/>
          <a:p>
            <a:pPr marL="0" indent="0" algn="ctr">
              <a:buNone/>
            </a:pPr>
            <a:r>
              <a:rPr lang="en-US" sz="2000" dirty="0"/>
              <a:t>Customers expect food premises to be clean and they assume that you handle their food hygienically. Clean and organized workplaces create a good impression as well as helping to make a safe, pleasant environment for everyone. However, it is important to remember that even when something looks perfectly clean, it could be contaminated.</a:t>
            </a:r>
          </a:p>
        </p:txBody>
      </p:sp>
      <p:pic>
        <p:nvPicPr>
          <p:cNvPr id="5" name="Content Placeholder 4">
            <a:extLst>
              <a:ext uri="{FF2B5EF4-FFF2-40B4-BE49-F238E27FC236}">
                <a16:creationId xmlns:a16="http://schemas.microsoft.com/office/drawing/2014/main" id="{531118B7-64EA-4642-AB21-FBFAF2365BB1}"/>
              </a:ext>
            </a:extLst>
          </p:cNvPr>
          <p:cNvPicPr>
            <a:picLocks noGrp="1" noChangeAspect="1"/>
          </p:cNvPicPr>
          <p:nvPr>
            <p:ph sz="half" idx="2"/>
          </p:nvPr>
        </p:nvPicPr>
        <p:blipFill>
          <a:blip r:embed="rId2"/>
          <a:stretch>
            <a:fillRect/>
          </a:stretch>
        </p:blipFill>
        <p:spPr>
          <a:xfrm>
            <a:off x="6143624" y="2450988"/>
            <a:ext cx="2352675" cy="3298143"/>
          </a:xfrm>
          <a:prstGeom prst="rect">
            <a:avLst/>
          </a:prstGeom>
        </p:spPr>
      </p:pic>
    </p:spTree>
    <p:extLst>
      <p:ext uri="{BB962C8B-B14F-4D97-AF65-F5344CB8AC3E}">
        <p14:creationId xmlns:p14="http://schemas.microsoft.com/office/powerpoint/2010/main" val="32870207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C02B-21FF-423C-BD2A-C591E7299F75}"/>
              </a:ext>
            </a:extLst>
          </p:cNvPr>
          <p:cNvSpPr>
            <a:spLocks noGrp="1"/>
          </p:cNvSpPr>
          <p:nvPr>
            <p:ph type="title"/>
          </p:nvPr>
        </p:nvSpPr>
        <p:spPr>
          <a:xfrm>
            <a:off x="677334" y="609600"/>
            <a:ext cx="8596668" cy="699083"/>
          </a:xfrm>
        </p:spPr>
        <p:txBody>
          <a:bodyPr/>
          <a:lstStyle/>
          <a:p>
            <a:r>
              <a:rPr lang="en-US" dirty="0"/>
              <a:t>Sanitizing</a:t>
            </a:r>
          </a:p>
        </p:txBody>
      </p:sp>
      <p:sp>
        <p:nvSpPr>
          <p:cNvPr id="4" name="Content Placeholder 3">
            <a:extLst>
              <a:ext uri="{FF2B5EF4-FFF2-40B4-BE49-F238E27FC236}">
                <a16:creationId xmlns:a16="http://schemas.microsoft.com/office/drawing/2014/main" id="{55190390-F82F-48AB-A830-2B5E2EFEEBF0}"/>
              </a:ext>
            </a:extLst>
          </p:cNvPr>
          <p:cNvSpPr>
            <a:spLocks noGrp="1"/>
          </p:cNvSpPr>
          <p:nvPr>
            <p:ph sz="half" idx="2"/>
          </p:nvPr>
        </p:nvSpPr>
        <p:spPr>
          <a:xfrm>
            <a:off x="5089970" y="1845579"/>
            <a:ext cx="4184034" cy="4195784"/>
          </a:xfrm>
        </p:spPr>
        <p:txBody>
          <a:bodyPr/>
          <a:lstStyle/>
          <a:p>
            <a:pPr marL="0" indent="0">
              <a:buNone/>
            </a:pPr>
            <a:r>
              <a:rPr lang="en-US" sz="2400" dirty="0"/>
              <a:t>Sanitizing is the reduction of bacteria to a low, safe level. It can be achieved by the use of:</a:t>
            </a:r>
          </a:p>
          <a:p>
            <a:r>
              <a:rPr lang="en-US" sz="2000" dirty="0"/>
              <a:t>Very hot water, at about 171° F or hotter</a:t>
            </a:r>
          </a:p>
          <a:p>
            <a:r>
              <a:rPr lang="en-US" sz="2000" dirty="0"/>
              <a:t>Steam</a:t>
            </a:r>
          </a:p>
          <a:p>
            <a:r>
              <a:rPr lang="en-US" sz="2000" dirty="0"/>
              <a:t>Chemical sanitizers</a:t>
            </a:r>
          </a:p>
          <a:p>
            <a:pPr lvl="1"/>
            <a:r>
              <a:rPr lang="en-US" sz="1800" dirty="0"/>
              <a:t>Use a Test Strip to determine if solution is too weak or too strong</a:t>
            </a:r>
          </a:p>
          <a:p>
            <a:endParaRPr lang="en-US" dirty="0"/>
          </a:p>
        </p:txBody>
      </p:sp>
      <p:pic>
        <p:nvPicPr>
          <p:cNvPr id="10" name="Content Placeholder 9">
            <a:extLst>
              <a:ext uri="{FF2B5EF4-FFF2-40B4-BE49-F238E27FC236}">
                <a16:creationId xmlns:a16="http://schemas.microsoft.com/office/drawing/2014/main" id="{6620E7E6-559F-4FA9-9035-3D68B71EA01C}"/>
              </a:ext>
            </a:extLst>
          </p:cNvPr>
          <p:cNvPicPr>
            <a:picLocks noGrp="1" noChangeAspect="1"/>
          </p:cNvPicPr>
          <p:nvPr>
            <p:ph sz="half" idx="1"/>
          </p:nvPr>
        </p:nvPicPr>
        <p:blipFill>
          <a:blip r:embed="rId2"/>
          <a:stretch>
            <a:fillRect/>
          </a:stretch>
        </p:blipFill>
        <p:spPr>
          <a:xfrm>
            <a:off x="975874" y="2593090"/>
            <a:ext cx="3529890" cy="2700762"/>
          </a:xfrm>
          <a:prstGeom prst="rect">
            <a:avLst/>
          </a:prstGeom>
        </p:spPr>
      </p:pic>
    </p:spTree>
    <p:extLst>
      <p:ext uri="{BB962C8B-B14F-4D97-AF65-F5344CB8AC3E}">
        <p14:creationId xmlns:p14="http://schemas.microsoft.com/office/powerpoint/2010/main" val="24657588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94B6E-059D-4A7C-A4D2-79F092E0C73D}"/>
              </a:ext>
            </a:extLst>
          </p:cNvPr>
          <p:cNvSpPr>
            <a:spLocks noGrp="1"/>
          </p:cNvSpPr>
          <p:nvPr>
            <p:ph type="title"/>
          </p:nvPr>
        </p:nvSpPr>
        <p:spPr>
          <a:xfrm>
            <a:off x="677334" y="609600"/>
            <a:ext cx="8596668" cy="685800"/>
          </a:xfrm>
        </p:spPr>
        <p:txBody>
          <a:bodyPr/>
          <a:lstStyle/>
          <a:p>
            <a:r>
              <a:rPr lang="en-US" dirty="0"/>
              <a:t>Sanitizing (Continued)</a:t>
            </a:r>
          </a:p>
        </p:txBody>
      </p:sp>
      <p:sp>
        <p:nvSpPr>
          <p:cNvPr id="3" name="Content Placeholder 2">
            <a:extLst>
              <a:ext uri="{FF2B5EF4-FFF2-40B4-BE49-F238E27FC236}">
                <a16:creationId xmlns:a16="http://schemas.microsoft.com/office/drawing/2014/main" id="{99FA4174-87FD-4625-B6EA-F495D7D1E967}"/>
              </a:ext>
            </a:extLst>
          </p:cNvPr>
          <p:cNvSpPr>
            <a:spLocks noGrp="1"/>
          </p:cNvSpPr>
          <p:nvPr>
            <p:ph sz="half" idx="1"/>
          </p:nvPr>
        </p:nvSpPr>
        <p:spPr>
          <a:xfrm>
            <a:off x="677334" y="2028824"/>
            <a:ext cx="4847166" cy="3552825"/>
          </a:xfrm>
        </p:spPr>
        <p:txBody>
          <a:bodyPr>
            <a:normAutofit/>
          </a:bodyPr>
          <a:lstStyle/>
          <a:p>
            <a:pPr marL="0" indent="0">
              <a:buNone/>
            </a:pPr>
            <a:r>
              <a:rPr lang="en-US" dirty="0"/>
              <a:t>Cleaning chemicals that reduce pathogenic microorganisms to a safe level are called sanitizers. They destroy enough bacteria to safeguard health, even though they cannot kill all pathogenic bacteria and their spores.  </a:t>
            </a:r>
          </a:p>
          <a:p>
            <a:pPr marL="0" indent="0">
              <a:buNone/>
            </a:pPr>
            <a:r>
              <a:rPr lang="en-US" dirty="0"/>
              <a:t>Sanitizers must be used after cleaning and rinsing, because they cannot remove grease and dirt. They must be left on the surface for long enough to work properly, this is referred to as the ‘contact time’. The manufacturer’s instructions should state the period of contact time.</a:t>
            </a:r>
          </a:p>
        </p:txBody>
      </p:sp>
      <p:pic>
        <p:nvPicPr>
          <p:cNvPr id="6" name="Picture 5">
            <a:extLst>
              <a:ext uri="{FF2B5EF4-FFF2-40B4-BE49-F238E27FC236}">
                <a16:creationId xmlns:a16="http://schemas.microsoft.com/office/drawing/2014/main" id="{890ABA92-60BF-4D86-9C0B-386EF8DC2194}"/>
              </a:ext>
            </a:extLst>
          </p:cNvPr>
          <p:cNvPicPr>
            <a:picLocks noChangeAspect="1"/>
          </p:cNvPicPr>
          <p:nvPr/>
        </p:nvPicPr>
        <p:blipFill>
          <a:blip r:embed="rId2"/>
          <a:stretch>
            <a:fillRect/>
          </a:stretch>
        </p:blipFill>
        <p:spPr>
          <a:xfrm>
            <a:off x="5995583" y="1957387"/>
            <a:ext cx="2548342" cy="3695700"/>
          </a:xfrm>
          <a:prstGeom prst="rect">
            <a:avLst/>
          </a:prstGeom>
        </p:spPr>
      </p:pic>
    </p:spTree>
    <p:extLst>
      <p:ext uri="{BB962C8B-B14F-4D97-AF65-F5344CB8AC3E}">
        <p14:creationId xmlns:p14="http://schemas.microsoft.com/office/powerpoint/2010/main" val="27466066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5D74-06D6-44AB-B9C0-DD8CFBD54C15}"/>
              </a:ext>
            </a:extLst>
          </p:cNvPr>
          <p:cNvSpPr>
            <a:spLocks noGrp="1"/>
          </p:cNvSpPr>
          <p:nvPr>
            <p:ph type="title"/>
          </p:nvPr>
        </p:nvSpPr>
        <p:spPr>
          <a:xfrm>
            <a:off x="677334" y="609600"/>
            <a:ext cx="8596668" cy="742950"/>
          </a:xfrm>
        </p:spPr>
        <p:txBody>
          <a:bodyPr/>
          <a:lstStyle/>
          <a:p>
            <a:r>
              <a:rPr lang="en-US" dirty="0"/>
              <a:t>What to Sanitize</a:t>
            </a:r>
          </a:p>
        </p:txBody>
      </p:sp>
      <p:sp>
        <p:nvSpPr>
          <p:cNvPr id="3" name="Content Placeholder 2">
            <a:extLst>
              <a:ext uri="{FF2B5EF4-FFF2-40B4-BE49-F238E27FC236}">
                <a16:creationId xmlns:a16="http://schemas.microsoft.com/office/drawing/2014/main" id="{AD895B8E-044A-4C6B-94E2-5A09CE9BC08E}"/>
              </a:ext>
            </a:extLst>
          </p:cNvPr>
          <p:cNvSpPr>
            <a:spLocks noGrp="1"/>
          </p:cNvSpPr>
          <p:nvPr>
            <p:ph sz="half" idx="1"/>
          </p:nvPr>
        </p:nvSpPr>
        <p:spPr>
          <a:xfrm>
            <a:off x="677334" y="1514475"/>
            <a:ext cx="8596668" cy="4760490"/>
          </a:xfrm>
        </p:spPr>
        <p:txBody>
          <a:bodyPr>
            <a:normAutofit fontScale="85000" lnSpcReduction="20000"/>
          </a:bodyPr>
          <a:lstStyle/>
          <a:p>
            <a:pPr marL="0" indent="0">
              <a:buNone/>
            </a:pPr>
            <a:r>
              <a:rPr lang="en-US" sz="2100" b="1" dirty="0"/>
              <a:t>Sanitize food-contact surfaces including: </a:t>
            </a:r>
          </a:p>
          <a:p>
            <a:r>
              <a:rPr lang="en-US" dirty="0"/>
              <a:t>Preparation boards, cutting boards, multi-use utensils, tables and work surfaces</a:t>
            </a:r>
          </a:p>
          <a:p>
            <a:pPr lvl="0"/>
            <a:r>
              <a:rPr lang="en-US" dirty="0"/>
              <a:t>Food processing machinery, equipment </a:t>
            </a:r>
          </a:p>
          <a:p>
            <a:pPr lvl="0"/>
            <a:r>
              <a:rPr lang="en-US" dirty="0"/>
              <a:t>Utensils such as spatulas, mixers, mincers, knives and tongs</a:t>
            </a:r>
          </a:p>
          <a:p>
            <a:pPr lvl="0"/>
            <a:r>
              <a:rPr lang="en-US" dirty="0"/>
              <a:t>Containers</a:t>
            </a:r>
          </a:p>
          <a:p>
            <a:pPr lvl="0"/>
            <a:r>
              <a:rPr lang="en-US" dirty="0"/>
              <a:t>Production belts</a:t>
            </a:r>
          </a:p>
          <a:p>
            <a:pPr marL="0" indent="0">
              <a:buNone/>
            </a:pPr>
            <a:endParaRPr lang="en-US" dirty="0"/>
          </a:p>
          <a:p>
            <a:pPr marL="0" indent="0">
              <a:buNone/>
            </a:pPr>
            <a:r>
              <a:rPr lang="en-US" sz="2100" b="1" dirty="0"/>
              <a:t>Sanitize hand-contact surfaces, including:</a:t>
            </a:r>
          </a:p>
          <a:p>
            <a:r>
              <a:rPr lang="en-US" dirty="0"/>
              <a:t>Handles - for example on doors, refrigeration equipment, freezers, cupboards and drawers</a:t>
            </a:r>
          </a:p>
          <a:p>
            <a:pPr lvl="0"/>
            <a:r>
              <a:rPr lang="en-US" dirty="0"/>
              <a:t>Faucets, soap and paper towel dispensers</a:t>
            </a:r>
          </a:p>
          <a:p>
            <a:pPr lvl="0"/>
            <a:r>
              <a:rPr lang="en-US" dirty="0"/>
              <a:t>Switches </a:t>
            </a:r>
          </a:p>
          <a:p>
            <a:pPr marL="0" indent="0">
              <a:buNone/>
            </a:pPr>
            <a:endParaRPr lang="en-US" dirty="0"/>
          </a:p>
          <a:p>
            <a:pPr marL="0" indent="0">
              <a:buNone/>
            </a:pPr>
            <a:r>
              <a:rPr lang="en-US" sz="2100" b="1" dirty="0"/>
              <a:t>Sanitize contamination hazards and sources of bacterial growth, such as:</a:t>
            </a:r>
          </a:p>
          <a:p>
            <a:r>
              <a:rPr lang="en-US" dirty="0"/>
              <a:t>Cloths, brushes, scrubbers and mops</a:t>
            </a:r>
          </a:p>
          <a:p>
            <a:r>
              <a:rPr lang="en-US" dirty="0"/>
              <a:t>Trash containers and their lids</a:t>
            </a:r>
          </a:p>
        </p:txBody>
      </p:sp>
    </p:spTree>
    <p:extLst>
      <p:ext uri="{BB962C8B-B14F-4D97-AF65-F5344CB8AC3E}">
        <p14:creationId xmlns:p14="http://schemas.microsoft.com/office/powerpoint/2010/main" val="7675161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042E-6DF3-4C31-AE4F-B432185C7B16}"/>
              </a:ext>
            </a:extLst>
          </p:cNvPr>
          <p:cNvSpPr>
            <a:spLocks noGrp="1"/>
          </p:cNvSpPr>
          <p:nvPr>
            <p:ph type="title"/>
          </p:nvPr>
        </p:nvSpPr>
        <p:spPr>
          <a:xfrm>
            <a:off x="677334" y="609600"/>
            <a:ext cx="8596668" cy="707472"/>
          </a:xfrm>
        </p:spPr>
        <p:txBody>
          <a:bodyPr/>
          <a:lstStyle/>
          <a:p>
            <a:r>
              <a:rPr lang="en-US" dirty="0"/>
              <a:t>When to Clean and Sanitize</a:t>
            </a:r>
          </a:p>
        </p:txBody>
      </p:sp>
      <p:sp>
        <p:nvSpPr>
          <p:cNvPr id="4" name="Content Placeholder 3">
            <a:extLst>
              <a:ext uri="{FF2B5EF4-FFF2-40B4-BE49-F238E27FC236}">
                <a16:creationId xmlns:a16="http://schemas.microsoft.com/office/drawing/2014/main" id="{4E0E2E74-C6F6-475C-8D02-ED9F08924B17}"/>
              </a:ext>
            </a:extLst>
          </p:cNvPr>
          <p:cNvSpPr>
            <a:spLocks noGrp="1"/>
          </p:cNvSpPr>
          <p:nvPr>
            <p:ph sz="half" idx="2"/>
          </p:nvPr>
        </p:nvSpPr>
        <p:spPr>
          <a:xfrm>
            <a:off x="677334" y="4597166"/>
            <a:ext cx="8596670" cy="1434517"/>
          </a:xfrm>
        </p:spPr>
        <p:txBody>
          <a:bodyPr>
            <a:normAutofit lnSpcReduction="10000"/>
          </a:bodyPr>
          <a:lstStyle/>
          <a:p>
            <a:pPr marL="0" indent="0" algn="ctr">
              <a:buNone/>
            </a:pPr>
            <a:r>
              <a:rPr lang="en-US" dirty="0"/>
              <a:t>Equipment and areas that are likely to be contaminated by bacteria, such as cutting boards, must be cleaned and sanitized frequently throughout the work period. This is commonly described as ‘clean as you go’ cleaning. It involves cleaning up immediately after every task. For example, you should clean and sanitize work surfaces after preparing raw meat.</a:t>
            </a:r>
          </a:p>
        </p:txBody>
      </p:sp>
      <p:pic>
        <p:nvPicPr>
          <p:cNvPr id="6" name="Picture 5">
            <a:extLst>
              <a:ext uri="{FF2B5EF4-FFF2-40B4-BE49-F238E27FC236}">
                <a16:creationId xmlns:a16="http://schemas.microsoft.com/office/drawing/2014/main" id="{5727B9FD-A1D9-496A-A241-A3C8412E67C5}"/>
              </a:ext>
            </a:extLst>
          </p:cNvPr>
          <p:cNvPicPr>
            <a:picLocks noChangeAspect="1"/>
          </p:cNvPicPr>
          <p:nvPr/>
        </p:nvPicPr>
        <p:blipFill>
          <a:blip r:embed="rId2"/>
          <a:stretch>
            <a:fillRect/>
          </a:stretch>
        </p:blipFill>
        <p:spPr>
          <a:xfrm>
            <a:off x="1781175" y="1857825"/>
            <a:ext cx="6376987" cy="2209350"/>
          </a:xfrm>
          <a:prstGeom prst="rect">
            <a:avLst/>
          </a:prstGeom>
        </p:spPr>
      </p:pic>
    </p:spTree>
    <p:extLst>
      <p:ext uri="{BB962C8B-B14F-4D97-AF65-F5344CB8AC3E}">
        <p14:creationId xmlns:p14="http://schemas.microsoft.com/office/powerpoint/2010/main" val="8084500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D271D-DACE-42E6-9512-097452B25D85}"/>
              </a:ext>
            </a:extLst>
          </p:cNvPr>
          <p:cNvSpPr>
            <a:spLocks noGrp="1"/>
          </p:cNvSpPr>
          <p:nvPr>
            <p:ph type="title"/>
          </p:nvPr>
        </p:nvSpPr>
        <p:spPr>
          <a:xfrm>
            <a:off x="677334" y="609600"/>
            <a:ext cx="8596668" cy="673916"/>
          </a:xfrm>
        </p:spPr>
        <p:txBody>
          <a:bodyPr>
            <a:normAutofit fontScale="90000"/>
          </a:bodyPr>
          <a:lstStyle/>
          <a:p>
            <a:r>
              <a:rPr lang="en-US" dirty="0"/>
              <a:t>Manual Dishwashing</a:t>
            </a:r>
            <a:br>
              <a:rPr lang="en-US" dirty="0"/>
            </a:br>
            <a:endParaRPr lang="en-US" dirty="0"/>
          </a:p>
        </p:txBody>
      </p:sp>
      <p:sp>
        <p:nvSpPr>
          <p:cNvPr id="3" name="Content Placeholder 2">
            <a:extLst>
              <a:ext uri="{FF2B5EF4-FFF2-40B4-BE49-F238E27FC236}">
                <a16:creationId xmlns:a16="http://schemas.microsoft.com/office/drawing/2014/main" id="{61801589-096A-4761-B469-85E7B52D895F}"/>
              </a:ext>
            </a:extLst>
          </p:cNvPr>
          <p:cNvSpPr>
            <a:spLocks noGrp="1"/>
          </p:cNvSpPr>
          <p:nvPr>
            <p:ph sz="half" idx="1"/>
          </p:nvPr>
        </p:nvSpPr>
        <p:spPr>
          <a:xfrm>
            <a:off x="677334" y="1619251"/>
            <a:ext cx="8596668" cy="2592022"/>
          </a:xfrm>
        </p:spPr>
        <p:txBody>
          <a:bodyPr>
            <a:normAutofit fontScale="85000" lnSpcReduction="10000"/>
          </a:bodyPr>
          <a:lstStyle/>
          <a:p>
            <a:pPr marL="0" indent="0">
              <a:buNone/>
            </a:pPr>
            <a:r>
              <a:rPr lang="en-US" sz="1900" dirty="0"/>
              <a:t>The stages of manual dishwashing and sanitizing</a:t>
            </a:r>
          </a:p>
          <a:p>
            <a:r>
              <a:rPr lang="en-US" dirty="0"/>
              <a:t>Pre-clean - remove loose and heavy soiling. For example scrape plates and chopping boards, or soak a saucepan</a:t>
            </a:r>
          </a:p>
          <a:p>
            <a:pPr lvl="0"/>
            <a:r>
              <a:rPr lang="en-US" dirty="0"/>
              <a:t>Wash - use hot water and detergent</a:t>
            </a:r>
          </a:p>
          <a:p>
            <a:pPr lvl="0"/>
            <a:r>
              <a:rPr lang="en-US" dirty="0"/>
              <a:t>Rinse - remove any traces of detergent and food particles with clean, hot water</a:t>
            </a:r>
          </a:p>
          <a:p>
            <a:pPr lvl="0"/>
            <a:r>
              <a:rPr lang="en-US" dirty="0"/>
              <a:t>Sanitize - use a chemical sanitizer. Make sure to leave it on for the correct contact time</a:t>
            </a:r>
          </a:p>
          <a:p>
            <a:r>
              <a:rPr lang="en-US" dirty="0"/>
              <a:t>Air dry - leave items to dry naturally in the air. Drying cloths must not be used because they could remove the sanitizer before it has had time to work, or they could spread bacteria</a:t>
            </a:r>
          </a:p>
        </p:txBody>
      </p:sp>
      <p:pic>
        <p:nvPicPr>
          <p:cNvPr id="5" name="Content Placeholder 4">
            <a:extLst>
              <a:ext uri="{FF2B5EF4-FFF2-40B4-BE49-F238E27FC236}">
                <a16:creationId xmlns:a16="http://schemas.microsoft.com/office/drawing/2014/main" id="{0E2F8F1B-81C6-41E5-9A34-6DE7F1B03B40}"/>
              </a:ext>
            </a:extLst>
          </p:cNvPr>
          <p:cNvPicPr>
            <a:picLocks noGrp="1" noChangeAspect="1"/>
          </p:cNvPicPr>
          <p:nvPr>
            <p:ph sz="half" idx="2"/>
          </p:nvPr>
        </p:nvPicPr>
        <p:blipFill>
          <a:blip r:embed="rId2"/>
          <a:stretch>
            <a:fillRect/>
          </a:stretch>
        </p:blipFill>
        <p:spPr>
          <a:xfrm>
            <a:off x="2879026" y="4298136"/>
            <a:ext cx="4184650" cy="1817155"/>
          </a:xfrm>
          <a:prstGeom prst="rect">
            <a:avLst/>
          </a:prstGeom>
        </p:spPr>
      </p:pic>
    </p:spTree>
    <p:extLst>
      <p:ext uri="{BB962C8B-B14F-4D97-AF65-F5344CB8AC3E}">
        <p14:creationId xmlns:p14="http://schemas.microsoft.com/office/powerpoint/2010/main" val="23272731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50AE4-D9CF-47B4-8DF2-AAE227E7285F}"/>
              </a:ext>
            </a:extLst>
          </p:cNvPr>
          <p:cNvSpPr>
            <a:spLocks noGrp="1"/>
          </p:cNvSpPr>
          <p:nvPr>
            <p:ph type="title"/>
          </p:nvPr>
        </p:nvSpPr>
        <p:spPr>
          <a:xfrm>
            <a:off x="677334" y="609600"/>
            <a:ext cx="8596668" cy="742950"/>
          </a:xfrm>
        </p:spPr>
        <p:txBody>
          <a:bodyPr/>
          <a:lstStyle/>
          <a:p>
            <a:r>
              <a:rPr lang="en-US" dirty="0"/>
              <a:t>Simple Safety Precautions</a:t>
            </a:r>
          </a:p>
        </p:txBody>
      </p:sp>
      <p:pic>
        <p:nvPicPr>
          <p:cNvPr id="5" name="Content Placeholder 4">
            <a:extLst>
              <a:ext uri="{FF2B5EF4-FFF2-40B4-BE49-F238E27FC236}">
                <a16:creationId xmlns:a16="http://schemas.microsoft.com/office/drawing/2014/main" id="{8D4C42BE-C30F-4686-9200-503AEBCB405F}"/>
              </a:ext>
            </a:extLst>
          </p:cNvPr>
          <p:cNvPicPr>
            <a:picLocks noGrp="1" noChangeAspect="1"/>
          </p:cNvPicPr>
          <p:nvPr>
            <p:ph sz="half" idx="1"/>
          </p:nvPr>
        </p:nvPicPr>
        <p:blipFill>
          <a:blip r:embed="rId2"/>
          <a:stretch>
            <a:fillRect/>
          </a:stretch>
        </p:blipFill>
        <p:spPr>
          <a:xfrm>
            <a:off x="1227803" y="1843360"/>
            <a:ext cx="2999292" cy="3881437"/>
          </a:xfrm>
          <a:prstGeom prst="rect">
            <a:avLst/>
          </a:prstGeom>
        </p:spPr>
      </p:pic>
      <p:sp>
        <p:nvSpPr>
          <p:cNvPr id="4" name="Content Placeholder 3">
            <a:extLst>
              <a:ext uri="{FF2B5EF4-FFF2-40B4-BE49-F238E27FC236}">
                <a16:creationId xmlns:a16="http://schemas.microsoft.com/office/drawing/2014/main" id="{883B3CBD-3DBA-4FDE-BA5F-D57824A522BE}"/>
              </a:ext>
            </a:extLst>
          </p:cNvPr>
          <p:cNvSpPr>
            <a:spLocks noGrp="1"/>
          </p:cNvSpPr>
          <p:nvPr>
            <p:ph sz="half" idx="2"/>
          </p:nvPr>
        </p:nvSpPr>
        <p:spPr>
          <a:xfrm>
            <a:off x="4604195" y="1526794"/>
            <a:ext cx="4184034" cy="4514567"/>
          </a:xfrm>
        </p:spPr>
        <p:txBody>
          <a:bodyPr>
            <a:normAutofit fontScale="92500" lnSpcReduction="10000"/>
          </a:bodyPr>
          <a:lstStyle/>
          <a:p>
            <a:pPr marL="0" indent="0" algn="ctr">
              <a:buNone/>
            </a:pPr>
            <a:r>
              <a:rPr lang="en-US" dirty="0"/>
              <a:t>Do not use any chemical without training. Wear protective clothing, such as rubber gloves and goggles that is appropriate to the task. Always follow the manufacturer’s instructions. If you are in any doubt about the safe use of a chemical, ask your supervisor for advice before you start work. Use only the chemicals approved by your employer for the task. Never mix chemicals together - they could explode, cause toxic fumes or ‘burn’ someone’s skin.</a:t>
            </a:r>
          </a:p>
          <a:p>
            <a:pPr algn="ctr"/>
            <a:endParaRPr lang="en-US" dirty="0"/>
          </a:p>
          <a:p>
            <a:pPr marL="0" indent="0" algn="ctr">
              <a:buNone/>
            </a:pPr>
            <a:r>
              <a:rPr lang="en-US" dirty="0"/>
              <a:t>Work through the stages of cleaning in a way that does not spread dust or dirt.  Avoid being distracted in a way that puts you, other people or food at risk.</a:t>
            </a:r>
          </a:p>
        </p:txBody>
      </p:sp>
    </p:spTree>
    <p:extLst>
      <p:ext uri="{BB962C8B-B14F-4D97-AF65-F5344CB8AC3E}">
        <p14:creationId xmlns:p14="http://schemas.microsoft.com/office/powerpoint/2010/main" val="42064943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F8AC-558C-457D-8778-F8A3D66AC22B}"/>
              </a:ext>
            </a:extLst>
          </p:cNvPr>
          <p:cNvSpPr>
            <a:spLocks noGrp="1"/>
          </p:cNvSpPr>
          <p:nvPr>
            <p:ph type="title"/>
          </p:nvPr>
        </p:nvSpPr>
        <p:spPr>
          <a:xfrm>
            <a:off x="677334" y="609600"/>
            <a:ext cx="8596668" cy="676275"/>
          </a:xfrm>
        </p:spPr>
        <p:txBody>
          <a:bodyPr/>
          <a:lstStyle/>
          <a:p>
            <a:r>
              <a:rPr lang="en-US" dirty="0"/>
              <a:t>Trash Disposal</a:t>
            </a:r>
          </a:p>
        </p:txBody>
      </p:sp>
      <p:sp>
        <p:nvSpPr>
          <p:cNvPr id="3" name="Content Placeholder 2">
            <a:extLst>
              <a:ext uri="{FF2B5EF4-FFF2-40B4-BE49-F238E27FC236}">
                <a16:creationId xmlns:a16="http://schemas.microsoft.com/office/drawing/2014/main" id="{EB95DB6B-FA2A-40CB-ABAE-78CC3F957094}"/>
              </a:ext>
            </a:extLst>
          </p:cNvPr>
          <p:cNvSpPr>
            <a:spLocks noGrp="1"/>
          </p:cNvSpPr>
          <p:nvPr>
            <p:ph sz="half" idx="1"/>
          </p:nvPr>
        </p:nvSpPr>
        <p:spPr>
          <a:xfrm>
            <a:off x="791633" y="1829464"/>
            <a:ext cx="4184035" cy="4212561"/>
          </a:xfrm>
        </p:spPr>
        <p:txBody>
          <a:bodyPr>
            <a:normAutofit lnSpcReduction="10000"/>
          </a:bodyPr>
          <a:lstStyle/>
          <a:p>
            <a:pPr marL="0" indent="0" algn="ctr">
              <a:buNone/>
            </a:pPr>
            <a:r>
              <a:rPr lang="en-US" dirty="0"/>
              <a:t>Food waste and other trash, such as food packaging, can be a source of bacterial and physical contamination and can attract pests if it is not disposed of properly.</a:t>
            </a:r>
          </a:p>
          <a:p>
            <a:pPr algn="ctr"/>
            <a:endParaRPr lang="en-US" dirty="0"/>
          </a:p>
          <a:p>
            <a:pPr marL="0" indent="0" algn="ctr">
              <a:buNone/>
            </a:pPr>
            <a:r>
              <a:rPr lang="en-US" dirty="0"/>
              <a:t>There may be two types of trash cans at food establishments - inside ones near food preparation areas and dumpsters in special areas outside. The indoor containers need to be within the food handlers’ easy reach. However, they must not be so close to food that they create a risk of contamination.</a:t>
            </a:r>
          </a:p>
        </p:txBody>
      </p:sp>
      <p:pic>
        <p:nvPicPr>
          <p:cNvPr id="5" name="Content Placeholder 4">
            <a:extLst>
              <a:ext uri="{FF2B5EF4-FFF2-40B4-BE49-F238E27FC236}">
                <a16:creationId xmlns:a16="http://schemas.microsoft.com/office/drawing/2014/main" id="{7645A8FD-A10D-4B8C-8405-6E4C28749A08}"/>
              </a:ext>
            </a:extLst>
          </p:cNvPr>
          <p:cNvPicPr>
            <a:picLocks noGrp="1" noChangeAspect="1"/>
          </p:cNvPicPr>
          <p:nvPr>
            <p:ph sz="half" idx="2"/>
          </p:nvPr>
        </p:nvPicPr>
        <p:blipFill>
          <a:blip r:embed="rId2"/>
          <a:stretch>
            <a:fillRect/>
          </a:stretch>
        </p:blipFill>
        <p:spPr>
          <a:xfrm>
            <a:off x="5239926" y="1995025"/>
            <a:ext cx="3648955" cy="3881437"/>
          </a:xfrm>
          <a:prstGeom prst="rect">
            <a:avLst/>
          </a:prstGeom>
        </p:spPr>
      </p:pic>
    </p:spTree>
    <p:extLst>
      <p:ext uri="{BB962C8B-B14F-4D97-AF65-F5344CB8AC3E}">
        <p14:creationId xmlns:p14="http://schemas.microsoft.com/office/powerpoint/2010/main" val="18065586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EEB0-E3D1-4CB1-8D61-3EB586EF1167}"/>
              </a:ext>
            </a:extLst>
          </p:cNvPr>
          <p:cNvSpPr>
            <a:spLocks noGrp="1"/>
          </p:cNvSpPr>
          <p:nvPr>
            <p:ph type="title"/>
          </p:nvPr>
        </p:nvSpPr>
        <p:spPr/>
        <p:txBody>
          <a:bodyPr/>
          <a:lstStyle/>
          <a:p>
            <a:r>
              <a:rPr lang="en-US" dirty="0"/>
              <a:t>Trash Disposal (Continued)</a:t>
            </a:r>
          </a:p>
        </p:txBody>
      </p:sp>
      <p:sp>
        <p:nvSpPr>
          <p:cNvPr id="4" name="Content Placeholder 3">
            <a:extLst>
              <a:ext uri="{FF2B5EF4-FFF2-40B4-BE49-F238E27FC236}">
                <a16:creationId xmlns:a16="http://schemas.microsoft.com/office/drawing/2014/main" id="{239128CB-603B-4CD0-8F22-8998A33B30E6}"/>
              </a:ext>
            </a:extLst>
          </p:cNvPr>
          <p:cNvSpPr>
            <a:spLocks noGrp="1"/>
          </p:cNvSpPr>
          <p:nvPr>
            <p:ph sz="half" idx="2"/>
          </p:nvPr>
        </p:nvSpPr>
        <p:spPr>
          <a:xfrm>
            <a:off x="4068661" y="1560353"/>
            <a:ext cx="5205343" cy="4481010"/>
          </a:xfrm>
        </p:spPr>
        <p:txBody>
          <a:bodyPr>
            <a:normAutofit/>
          </a:bodyPr>
          <a:lstStyle/>
          <a:p>
            <a:pPr marL="0" indent="0">
              <a:buNone/>
            </a:pPr>
            <a:r>
              <a:rPr lang="en-US" sz="1600" dirty="0"/>
              <a:t>Remove trash throughout the day as soon as each polythene liner becomes full. Tie the bag securely and take it outside to a dumpster. Always put the liners inside the dumpsters, making sure that the lids are on securely to protect the trash from scavenging animals.</a:t>
            </a:r>
          </a:p>
          <a:p>
            <a:pPr marL="0" indent="0">
              <a:buNone/>
            </a:pPr>
            <a:r>
              <a:rPr lang="en-US" sz="1600" dirty="0"/>
              <a:t> </a:t>
            </a:r>
          </a:p>
          <a:p>
            <a:pPr marL="0" indent="0">
              <a:buNone/>
            </a:pPr>
            <a:r>
              <a:rPr lang="en-US" sz="1600" dirty="0"/>
              <a:t>Never let a container or dumpster overflow and don’t leave trash inside food establishments overnight - it will attract pests. Keep trash containers, dumpsters, recycling containers, lids and the surrounding area clean. Tell your employer if dumpsters become full: additional dumpsters or collections may be needed.</a:t>
            </a:r>
          </a:p>
          <a:p>
            <a:pPr marL="0" indent="0">
              <a:buNone/>
            </a:pPr>
            <a:endParaRPr lang="en-US" sz="1600" dirty="0"/>
          </a:p>
          <a:p>
            <a:pPr marL="0" indent="0">
              <a:buNone/>
            </a:pPr>
            <a:r>
              <a:rPr lang="en-US" sz="1600" dirty="0"/>
              <a:t>Always wash your hands after dealing with trash.</a:t>
            </a:r>
          </a:p>
        </p:txBody>
      </p:sp>
      <p:pic>
        <p:nvPicPr>
          <p:cNvPr id="8" name="Content Placeholder 7">
            <a:extLst>
              <a:ext uri="{FF2B5EF4-FFF2-40B4-BE49-F238E27FC236}">
                <a16:creationId xmlns:a16="http://schemas.microsoft.com/office/drawing/2014/main" id="{F3B4C01C-B126-4DBF-BA80-F1640475CC4C}"/>
              </a:ext>
            </a:extLst>
          </p:cNvPr>
          <p:cNvPicPr>
            <a:picLocks noGrp="1" noChangeAspect="1"/>
          </p:cNvPicPr>
          <p:nvPr>
            <p:ph sz="half" idx="1"/>
          </p:nvPr>
        </p:nvPicPr>
        <p:blipFill rotWithShape="1">
          <a:blip r:embed="rId2"/>
          <a:srcRect l="18410" t="9658" r="17805" b="7770"/>
          <a:stretch/>
        </p:blipFill>
        <p:spPr>
          <a:xfrm>
            <a:off x="939567" y="2209886"/>
            <a:ext cx="2457974" cy="3181944"/>
          </a:xfrm>
          <a:prstGeom prst="rect">
            <a:avLst/>
          </a:prstGeom>
        </p:spPr>
      </p:pic>
    </p:spTree>
    <p:extLst>
      <p:ext uri="{BB962C8B-B14F-4D97-AF65-F5344CB8AC3E}">
        <p14:creationId xmlns:p14="http://schemas.microsoft.com/office/powerpoint/2010/main" val="42163772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568741"/>
            <a:ext cx="8693169" cy="4070585"/>
          </a:xfrm>
        </p:spPr>
        <p:txBody>
          <a:bodyPr>
            <a:normAutofit fontScale="92500" lnSpcReduction="10000"/>
          </a:bodyPr>
          <a:lstStyle/>
          <a:p>
            <a:pPr lvl="0"/>
            <a:r>
              <a:rPr lang="en-US" dirty="0"/>
              <a:t>Effective cleaning and sanitizing helps prevent illness and injuries</a:t>
            </a:r>
          </a:p>
          <a:p>
            <a:pPr lvl="0"/>
            <a:r>
              <a:rPr lang="en-US" dirty="0"/>
              <a:t>Food service employees should clean as they go, to prevent contamination, bacterial multiplication and accidents</a:t>
            </a:r>
          </a:p>
          <a:p>
            <a:pPr lvl="0"/>
            <a:r>
              <a:rPr lang="en-US" dirty="0"/>
              <a:t>Detergents dissolve grease and remove dirt, while sanitizers reduce bacteria to safe levels</a:t>
            </a:r>
          </a:p>
          <a:p>
            <a:pPr lvl="0"/>
            <a:r>
              <a:rPr lang="en-US" dirty="0"/>
              <a:t>Food contact surfaces, hand contact surfaces and anything that could cause contamination or provide the conditions for bacterial multiplication, must be sanitized after cleaning</a:t>
            </a:r>
          </a:p>
          <a:p>
            <a:pPr lvl="0"/>
            <a:r>
              <a:rPr lang="en-US" dirty="0"/>
              <a:t>All employees must follow safety procedures when working with cleaning chemicals so that they protect food from contamination and people from injury</a:t>
            </a:r>
          </a:p>
          <a:p>
            <a:pPr lvl="0"/>
            <a:r>
              <a:rPr lang="en-US" dirty="0"/>
              <a:t>Trash containers should be emptied regularly throughout the work period</a:t>
            </a:r>
          </a:p>
          <a:p>
            <a:pPr lvl="0"/>
            <a:r>
              <a:rPr lang="en-US" dirty="0"/>
              <a:t>Bags of trash should not be left lying around outside because they could attract pests</a:t>
            </a:r>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639326"/>
            <a:ext cx="4401693" cy="1042506"/>
          </a:xfrm>
          <a:prstGeom prst="rect">
            <a:avLst/>
          </a:prstGeom>
        </p:spPr>
      </p:pic>
    </p:spTree>
    <p:extLst>
      <p:ext uri="{BB962C8B-B14F-4D97-AF65-F5344CB8AC3E}">
        <p14:creationId xmlns:p14="http://schemas.microsoft.com/office/powerpoint/2010/main" val="350653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BF11-B237-43C5-A34D-8F395AA6408A}"/>
              </a:ext>
            </a:extLst>
          </p:cNvPr>
          <p:cNvSpPr>
            <a:spLocks noGrp="1"/>
          </p:cNvSpPr>
          <p:nvPr>
            <p:ph type="title"/>
          </p:nvPr>
        </p:nvSpPr>
        <p:spPr/>
        <p:txBody>
          <a:bodyPr vert="horz" lIns="91440" tIns="45720" rIns="91440" bIns="45720" rtlCol="0" anchor="t">
            <a:normAutofit/>
          </a:bodyPr>
          <a:lstStyle/>
          <a:p>
            <a:r>
              <a:rPr lang="en-US" dirty="0"/>
              <a:t>Biological Contamination</a:t>
            </a:r>
          </a:p>
        </p:txBody>
      </p:sp>
      <p:sp>
        <p:nvSpPr>
          <p:cNvPr id="3" name="Content Placeholder 2">
            <a:extLst>
              <a:ext uri="{FF2B5EF4-FFF2-40B4-BE49-F238E27FC236}">
                <a16:creationId xmlns:a16="http://schemas.microsoft.com/office/drawing/2014/main" id="{1EAC44F6-E18C-44E9-8F32-A50F1BEDDE48}"/>
              </a:ext>
            </a:extLst>
          </p:cNvPr>
          <p:cNvSpPr>
            <a:spLocks noGrp="1"/>
          </p:cNvSpPr>
          <p:nvPr>
            <p:ph sz="half" idx="1"/>
          </p:nvPr>
        </p:nvSpPr>
        <p:spPr>
          <a:xfrm>
            <a:off x="677334" y="1619075"/>
            <a:ext cx="3957349" cy="4664279"/>
          </a:xfrm>
        </p:spPr>
        <p:txBody>
          <a:bodyPr vert="horz" lIns="91440" tIns="45720" rIns="91440" bIns="45720" rtlCol="0">
            <a:normAutofit/>
          </a:bodyPr>
          <a:lstStyle/>
          <a:p>
            <a:pPr marL="0" lvl="0" indent="0">
              <a:buNone/>
            </a:pPr>
            <a:r>
              <a:rPr lang="en-US" sz="1400" dirty="0"/>
              <a:t>There are biological contaminants apart from bacteria. They include:</a:t>
            </a:r>
          </a:p>
          <a:p>
            <a:r>
              <a:rPr lang="en-US" sz="1200" b="1" dirty="0"/>
              <a:t>Viruses</a:t>
            </a:r>
            <a:r>
              <a:rPr lang="en-US" sz="1200" dirty="0"/>
              <a:t> – microorganisms that multiply in living cells, causing foodborne illnesses such as Hepatitis A and Norovirus.  </a:t>
            </a:r>
          </a:p>
          <a:p>
            <a:pPr lvl="1"/>
            <a:r>
              <a:rPr lang="en-US" sz="1000" b="1" dirty="0"/>
              <a:t>Norovirus is the cause of the most cases of foodborne illness in which the source is known.</a:t>
            </a:r>
            <a:endParaRPr lang="en-US" sz="1000" dirty="0"/>
          </a:p>
          <a:p>
            <a:r>
              <a:rPr lang="en-US" sz="1200" b="1" dirty="0"/>
              <a:t>Mold</a:t>
            </a:r>
            <a:r>
              <a:rPr lang="en-US" sz="1200" dirty="0"/>
              <a:t> - some types can produce toxins (poisons) on foods such as nuts</a:t>
            </a:r>
          </a:p>
          <a:p>
            <a:r>
              <a:rPr lang="en-US" sz="1200" b="1" dirty="0"/>
              <a:t>Parasites</a:t>
            </a:r>
            <a:r>
              <a:rPr lang="en-US" sz="1200" dirty="0"/>
              <a:t> - microorganisms that live on and in people, animals and other organisms. They are a particular problem in hogs and can cause trichinosis in pork</a:t>
            </a:r>
          </a:p>
          <a:p>
            <a:r>
              <a:rPr lang="en-US" sz="1200" b="1" dirty="0"/>
              <a:t>Naturally poisonous plants, fish and shellfish </a:t>
            </a:r>
            <a:r>
              <a:rPr lang="en-US" sz="1200" dirty="0"/>
              <a:t>- these include some types of mushroom, as well as some marine fish and shellfish (such as mackerel, snapper, mussels and clams) that cause ciguatera poisoning in humans because they have eaten poisonous plankton (marine microorganisms).</a:t>
            </a:r>
          </a:p>
        </p:txBody>
      </p:sp>
      <p:pic>
        <p:nvPicPr>
          <p:cNvPr id="5" name="Content Placeholder 4">
            <a:extLst>
              <a:ext uri="{FF2B5EF4-FFF2-40B4-BE49-F238E27FC236}">
                <a16:creationId xmlns:a16="http://schemas.microsoft.com/office/drawing/2014/main" id="{53AD9DC1-9E06-445B-841D-2F7025990A5D}"/>
              </a:ext>
            </a:extLst>
          </p:cNvPr>
          <p:cNvPicPr>
            <a:picLocks noGrp="1" noChangeAspect="1"/>
          </p:cNvPicPr>
          <p:nvPr>
            <p:ph sz="half" idx="2"/>
          </p:nvPr>
        </p:nvPicPr>
        <p:blipFill>
          <a:blip r:embed="rId2"/>
          <a:stretch>
            <a:fillRect/>
          </a:stretch>
        </p:blipFill>
        <p:spPr>
          <a:xfrm>
            <a:off x="5188472" y="2014290"/>
            <a:ext cx="4204989" cy="3532192"/>
          </a:xfrm>
          <a:prstGeom prst="rect">
            <a:avLst/>
          </a:prstGeom>
        </p:spPr>
      </p:pic>
    </p:spTree>
    <p:extLst>
      <p:ext uri="{BB962C8B-B14F-4D97-AF65-F5344CB8AC3E}">
        <p14:creationId xmlns:p14="http://schemas.microsoft.com/office/powerpoint/2010/main" val="25317643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4B87-5B0D-4F4F-A59F-E5AB1B41FFF9}"/>
              </a:ext>
            </a:extLst>
          </p:cNvPr>
          <p:cNvSpPr>
            <a:spLocks noGrp="1"/>
          </p:cNvSpPr>
          <p:nvPr>
            <p:ph type="title"/>
          </p:nvPr>
        </p:nvSpPr>
        <p:spPr>
          <a:xfrm>
            <a:off x="677334" y="609600"/>
            <a:ext cx="8596668" cy="732639"/>
          </a:xfrm>
        </p:spPr>
        <p:txBody>
          <a:bodyPr/>
          <a:lstStyle/>
          <a:p>
            <a:r>
              <a:rPr lang="en-US" dirty="0"/>
              <a:t>Pests</a:t>
            </a:r>
          </a:p>
        </p:txBody>
      </p:sp>
      <p:sp>
        <p:nvSpPr>
          <p:cNvPr id="3" name="Content Placeholder 2">
            <a:extLst>
              <a:ext uri="{FF2B5EF4-FFF2-40B4-BE49-F238E27FC236}">
                <a16:creationId xmlns:a16="http://schemas.microsoft.com/office/drawing/2014/main" id="{C101E658-595A-4312-BF0A-F2C7B9E393B1}"/>
              </a:ext>
            </a:extLst>
          </p:cNvPr>
          <p:cNvSpPr>
            <a:spLocks noGrp="1"/>
          </p:cNvSpPr>
          <p:nvPr>
            <p:ph sz="half" idx="1"/>
          </p:nvPr>
        </p:nvSpPr>
        <p:spPr>
          <a:xfrm>
            <a:off x="677334" y="1535185"/>
            <a:ext cx="4666453" cy="4506176"/>
          </a:xfrm>
        </p:spPr>
        <p:txBody>
          <a:bodyPr>
            <a:normAutofit fontScale="92500" lnSpcReduction="20000"/>
          </a:bodyPr>
          <a:lstStyle/>
          <a:p>
            <a:pPr marL="0" indent="0">
              <a:buNone/>
            </a:pPr>
            <a:r>
              <a:rPr lang="en-US" dirty="0"/>
              <a:t>Pests are attracted to places where food is stored, prepared, sold, served or thrown away, and where there is warmth and shelter. They can enter buildings through open windows and doors, or through cracks in walls and around windows and pipes.</a:t>
            </a:r>
          </a:p>
          <a:p>
            <a:pPr marL="0" indent="0">
              <a:buNone/>
            </a:pPr>
            <a:r>
              <a:rPr lang="en-US" dirty="0"/>
              <a:t>A pest is any creature that lives on, or in, human food, causing damage or contamination or both. Pests are a source of food contamination. The main ones are:</a:t>
            </a:r>
          </a:p>
          <a:p>
            <a:r>
              <a:rPr lang="en-US" dirty="0"/>
              <a:t>Insects - such as flies, moths, ants, cockroaches and wasps</a:t>
            </a:r>
          </a:p>
          <a:p>
            <a:pPr lvl="0"/>
            <a:r>
              <a:rPr lang="en-US" dirty="0"/>
              <a:t>Stored product pests - such as beetles, mites and weevils</a:t>
            </a:r>
          </a:p>
          <a:p>
            <a:pPr lvl="0"/>
            <a:r>
              <a:rPr lang="en-US" dirty="0"/>
              <a:t>Rodents - rats and mice</a:t>
            </a:r>
          </a:p>
          <a:p>
            <a:r>
              <a:rPr lang="en-US" dirty="0"/>
              <a:t>Birds - mainly pigeons, sparrows, starlings and seagulls</a:t>
            </a:r>
          </a:p>
        </p:txBody>
      </p:sp>
      <p:pic>
        <p:nvPicPr>
          <p:cNvPr id="5" name="Content Placeholder 4">
            <a:extLst>
              <a:ext uri="{FF2B5EF4-FFF2-40B4-BE49-F238E27FC236}">
                <a16:creationId xmlns:a16="http://schemas.microsoft.com/office/drawing/2014/main" id="{E08C0AE6-D5AB-4610-B3B7-4F6DC6DB5A7F}"/>
              </a:ext>
            </a:extLst>
          </p:cNvPr>
          <p:cNvPicPr>
            <a:picLocks noGrp="1" noChangeAspect="1"/>
          </p:cNvPicPr>
          <p:nvPr>
            <p:ph sz="half" idx="2"/>
          </p:nvPr>
        </p:nvPicPr>
        <p:blipFill>
          <a:blip r:embed="rId2"/>
          <a:stretch>
            <a:fillRect/>
          </a:stretch>
        </p:blipFill>
        <p:spPr>
          <a:xfrm>
            <a:off x="5573539" y="2458738"/>
            <a:ext cx="3700463" cy="2809382"/>
          </a:xfrm>
          <a:prstGeom prst="rect">
            <a:avLst/>
          </a:prstGeom>
        </p:spPr>
      </p:pic>
    </p:spTree>
    <p:extLst>
      <p:ext uri="{BB962C8B-B14F-4D97-AF65-F5344CB8AC3E}">
        <p14:creationId xmlns:p14="http://schemas.microsoft.com/office/powerpoint/2010/main" val="37229698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9EFE-8B15-4A04-88C8-BC366D80F059}"/>
              </a:ext>
            </a:extLst>
          </p:cNvPr>
          <p:cNvSpPr>
            <a:spLocks noGrp="1"/>
          </p:cNvSpPr>
          <p:nvPr>
            <p:ph type="title"/>
          </p:nvPr>
        </p:nvSpPr>
        <p:spPr>
          <a:xfrm>
            <a:off x="677334" y="609600"/>
            <a:ext cx="8596668" cy="757806"/>
          </a:xfrm>
        </p:spPr>
        <p:txBody>
          <a:bodyPr/>
          <a:lstStyle/>
          <a:p>
            <a:r>
              <a:rPr lang="en-US" dirty="0"/>
              <a:t>Pets</a:t>
            </a:r>
          </a:p>
        </p:txBody>
      </p:sp>
      <p:sp>
        <p:nvSpPr>
          <p:cNvPr id="3" name="Content Placeholder 2">
            <a:extLst>
              <a:ext uri="{FF2B5EF4-FFF2-40B4-BE49-F238E27FC236}">
                <a16:creationId xmlns:a16="http://schemas.microsoft.com/office/drawing/2014/main" id="{DC85112C-08CA-44FE-8FA8-B098A1918C3E}"/>
              </a:ext>
            </a:extLst>
          </p:cNvPr>
          <p:cNvSpPr>
            <a:spLocks noGrp="1"/>
          </p:cNvSpPr>
          <p:nvPr>
            <p:ph sz="half" idx="1"/>
          </p:nvPr>
        </p:nvSpPr>
        <p:spPr>
          <a:xfrm>
            <a:off x="677334" y="1808251"/>
            <a:ext cx="8596668" cy="1429899"/>
          </a:xfrm>
        </p:spPr>
        <p:txBody>
          <a:bodyPr>
            <a:normAutofit/>
          </a:bodyPr>
          <a:lstStyle/>
          <a:p>
            <a:pPr marL="0" indent="0" algn="ctr">
              <a:buNone/>
            </a:pPr>
            <a:r>
              <a:rPr lang="en-US" sz="2000" dirty="0"/>
              <a:t>Dogs, cats, hamsters, birds and other pets can contaminate food.  There have been cases of foodborne illness where someone has contaminated food after handling pets. Pets must not be allowed in any food facility unless they are a ‘service animal’ on duty</a:t>
            </a:r>
          </a:p>
        </p:txBody>
      </p:sp>
      <p:pic>
        <p:nvPicPr>
          <p:cNvPr id="5" name="Picture 4">
            <a:extLst>
              <a:ext uri="{FF2B5EF4-FFF2-40B4-BE49-F238E27FC236}">
                <a16:creationId xmlns:a16="http://schemas.microsoft.com/office/drawing/2014/main" id="{B63EA7D0-984C-421F-A87D-19C2ECA1E260}"/>
              </a:ext>
            </a:extLst>
          </p:cNvPr>
          <p:cNvPicPr>
            <a:picLocks noChangeAspect="1"/>
          </p:cNvPicPr>
          <p:nvPr/>
        </p:nvPicPr>
        <p:blipFill>
          <a:blip r:embed="rId2"/>
          <a:stretch>
            <a:fillRect/>
          </a:stretch>
        </p:blipFill>
        <p:spPr>
          <a:xfrm>
            <a:off x="2118168" y="3678995"/>
            <a:ext cx="5715000" cy="2857500"/>
          </a:xfrm>
          <a:prstGeom prst="rect">
            <a:avLst/>
          </a:prstGeom>
        </p:spPr>
      </p:pic>
    </p:spTree>
    <p:extLst>
      <p:ext uri="{BB962C8B-B14F-4D97-AF65-F5344CB8AC3E}">
        <p14:creationId xmlns:p14="http://schemas.microsoft.com/office/powerpoint/2010/main" val="12358365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80A39-C042-4D71-869B-E561E0CF7884}"/>
              </a:ext>
            </a:extLst>
          </p:cNvPr>
          <p:cNvSpPr>
            <a:spLocks noGrp="1"/>
          </p:cNvSpPr>
          <p:nvPr>
            <p:ph type="title"/>
          </p:nvPr>
        </p:nvSpPr>
        <p:spPr>
          <a:xfrm>
            <a:off x="677334" y="609600"/>
            <a:ext cx="8596668" cy="762000"/>
          </a:xfrm>
        </p:spPr>
        <p:txBody>
          <a:bodyPr/>
          <a:lstStyle/>
          <a:p>
            <a:r>
              <a:rPr lang="en-US" dirty="0"/>
              <a:t>Preventing Problems</a:t>
            </a:r>
          </a:p>
        </p:txBody>
      </p:sp>
      <p:sp>
        <p:nvSpPr>
          <p:cNvPr id="3" name="Content Placeholder 2">
            <a:extLst>
              <a:ext uri="{FF2B5EF4-FFF2-40B4-BE49-F238E27FC236}">
                <a16:creationId xmlns:a16="http://schemas.microsoft.com/office/drawing/2014/main" id="{B1B60FB9-D0BD-4B16-87D7-6EA28CEAA3E3}"/>
              </a:ext>
            </a:extLst>
          </p:cNvPr>
          <p:cNvSpPr>
            <a:spLocks noGrp="1"/>
          </p:cNvSpPr>
          <p:nvPr>
            <p:ph sz="half" idx="1"/>
          </p:nvPr>
        </p:nvSpPr>
        <p:spPr>
          <a:xfrm>
            <a:off x="677334" y="1658224"/>
            <a:ext cx="8596668" cy="4517361"/>
          </a:xfrm>
        </p:spPr>
        <p:txBody>
          <a:bodyPr>
            <a:normAutofit fontScale="92500" lnSpcReduction="20000"/>
          </a:bodyPr>
          <a:lstStyle/>
          <a:p>
            <a:pPr marL="0" indent="0" algn="ctr">
              <a:buNone/>
            </a:pPr>
            <a:r>
              <a:rPr lang="en-US" sz="2200" dirty="0"/>
              <a:t>You can play an important part in preventing problems by:</a:t>
            </a:r>
          </a:p>
          <a:p>
            <a:pPr lvl="0" algn="ctr"/>
            <a:r>
              <a:rPr lang="en-US" dirty="0"/>
              <a:t>Keeping food covered at all times</a:t>
            </a:r>
          </a:p>
          <a:p>
            <a:pPr lvl="0" algn="ctr"/>
            <a:r>
              <a:rPr lang="en-US" dirty="0"/>
              <a:t>Storing food off the floor in appropriate containers</a:t>
            </a:r>
          </a:p>
          <a:p>
            <a:pPr lvl="0" algn="ctr"/>
            <a:r>
              <a:rPr lang="en-US" dirty="0"/>
              <a:t>Never leaving food outside</a:t>
            </a:r>
          </a:p>
          <a:p>
            <a:pPr lvl="0" algn="ctr"/>
            <a:r>
              <a:rPr lang="en-US" dirty="0"/>
              <a:t>Checking deliveries carefully - some pests have entered food premises in packaging, vegetables, fruit, cereals and grain</a:t>
            </a:r>
          </a:p>
          <a:p>
            <a:pPr lvl="0" algn="ctr"/>
            <a:r>
              <a:rPr lang="en-US" dirty="0"/>
              <a:t>Checking stored goods regularly and rotating stored food</a:t>
            </a:r>
          </a:p>
          <a:p>
            <a:pPr lvl="0" algn="ctr"/>
            <a:r>
              <a:rPr lang="en-US" dirty="0"/>
              <a:t>Reporting any damaged (torn, pierced or gnawed) packaging</a:t>
            </a:r>
          </a:p>
          <a:p>
            <a:pPr lvl="0" algn="ctr"/>
            <a:r>
              <a:rPr lang="en-US" dirty="0"/>
              <a:t>Storing food waste in garbage containers with securely fitting lids</a:t>
            </a:r>
          </a:p>
          <a:p>
            <a:pPr lvl="0" algn="ctr"/>
            <a:r>
              <a:rPr lang="en-US" dirty="0"/>
              <a:t>Maintaining a clean workplace - paying special attention to food preparation areas, stores, drains and dumpster areas - and cleaning as you go ensuring that you clear up any spilled food immediately</a:t>
            </a:r>
          </a:p>
          <a:p>
            <a:pPr lvl="0" algn="ctr"/>
            <a:r>
              <a:rPr lang="en-US" dirty="0"/>
              <a:t>Keeping door and window screens closed </a:t>
            </a:r>
          </a:p>
          <a:p>
            <a:pPr algn="ctr"/>
            <a:r>
              <a:rPr lang="en-US" dirty="0"/>
              <a:t>Telling your manager about any holes in walls or around windows, doors, pipes</a:t>
            </a:r>
          </a:p>
        </p:txBody>
      </p:sp>
    </p:spTree>
    <p:extLst>
      <p:ext uri="{BB962C8B-B14F-4D97-AF65-F5344CB8AC3E}">
        <p14:creationId xmlns:p14="http://schemas.microsoft.com/office/powerpoint/2010/main" val="6273841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461EA-1738-4DCE-B19B-5276EF61B138}"/>
              </a:ext>
            </a:extLst>
          </p:cNvPr>
          <p:cNvSpPr>
            <a:spLocks noGrp="1"/>
          </p:cNvSpPr>
          <p:nvPr>
            <p:ph type="title"/>
          </p:nvPr>
        </p:nvSpPr>
        <p:spPr>
          <a:xfrm>
            <a:off x="677334" y="609600"/>
            <a:ext cx="8596668" cy="665527"/>
          </a:xfrm>
        </p:spPr>
        <p:txBody>
          <a:bodyPr/>
          <a:lstStyle/>
          <a:p>
            <a:r>
              <a:rPr lang="en-US" dirty="0"/>
              <a:t>The Evidence of a Problem</a:t>
            </a:r>
          </a:p>
        </p:txBody>
      </p:sp>
      <p:sp>
        <p:nvSpPr>
          <p:cNvPr id="3" name="Content Placeholder 2">
            <a:extLst>
              <a:ext uri="{FF2B5EF4-FFF2-40B4-BE49-F238E27FC236}">
                <a16:creationId xmlns:a16="http://schemas.microsoft.com/office/drawing/2014/main" id="{ECC81320-3F13-46EC-BA0F-259191AF241D}"/>
              </a:ext>
            </a:extLst>
          </p:cNvPr>
          <p:cNvSpPr>
            <a:spLocks noGrp="1"/>
          </p:cNvSpPr>
          <p:nvPr>
            <p:ph sz="half" idx="1"/>
          </p:nvPr>
        </p:nvSpPr>
        <p:spPr>
          <a:xfrm>
            <a:off x="677334" y="1275128"/>
            <a:ext cx="8596668" cy="5041782"/>
          </a:xfrm>
        </p:spPr>
        <p:txBody>
          <a:bodyPr>
            <a:normAutofit lnSpcReduction="10000"/>
          </a:bodyPr>
          <a:lstStyle/>
          <a:p>
            <a:pPr marL="0" indent="0">
              <a:buNone/>
            </a:pPr>
            <a:r>
              <a:rPr lang="en-US" dirty="0"/>
              <a:t>Prevention is always better than the cure, but it is also important to watch out for signs of pests. Do so regularly and particularly while rotating stored food, cleaning and dealing with trash. Report any sightings of pests or signs of trouble to your employer immediately. The main signs are:</a:t>
            </a:r>
          </a:p>
          <a:p>
            <a:pPr lvl="0"/>
            <a:r>
              <a:rPr lang="en-US" dirty="0"/>
              <a:t>Dead bodies (mainly insects, rodents and birds)</a:t>
            </a:r>
          </a:p>
          <a:p>
            <a:pPr lvl="0"/>
            <a:r>
              <a:rPr lang="en-US" dirty="0"/>
              <a:t>Droppings</a:t>
            </a:r>
          </a:p>
          <a:p>
            <a:pPr lvl="0"/>
            <a:r>
              <a:rPr lang="en-US" dirty="0"/>
              <a:t>Unusual smells</a:t>
            </a:r>
          </a:p>
          <a:p>
            <a:pPr lvl="0"/>
            <a:r>
              <a:rPr lang="en-US" dirty="0"/>
              <a:t>Scratching, pecking or gnawing sounds (mainly rodents and birds)</a:t>
            </a:r>
          </a:p>
          <a:p>
            <a:pPr lvl="0"/>
            <a:r>
              <a:rPr lang="en-US" dirty="0"/>
              <a:t>Gnawed pipes, cables and fittings</a:t>
            </a:r>
          </a:p>
          <a:p>
            <a:pPr lvl="0"/>
            <a:r>
              <a:rPr lang="en-US" dirty="0"/>
              <a:t>Torn or damaged sacks or packaging, </a:t>
            </a:r>
          </a:p>
          <a:p>
            <a:pPr marL="0" lvl="0" indent="0">
              <a:buNone/>
            </a:pPr>
            <a:r>
              <a:rPr lang="en-US" dirty="0"/>
              <a:t>     sometimes surrounded by spilled food</a:t>
            </a:r>
          </a:p>
          <a:p>
            <a:pPr lvl="0"/>
            <a:r>
              <a:rPr lang="en-US" dirty="0"/>
              <a:t>Eggs, larvae, feathers, fur, nesting material</a:t>
            </a:r>
          </a:p>
          <a:p>
            <a:pPr lvl="0"/>
            <a:r>
              <a:rPr lang="en-US" dirty="0"/>
              <a:t>Paw or claw prints</a:t>
            </a:r>
          </a:p>
          <a:p>
            <a:r>
              <a:rPr lang="en-US" dirty="0"/>
              <a:t>Rub marks and rat runs (rodents)</a:t>
            </a:r>
          </a:p>
        </p:txBody>
      </p:sp>
      <p:pic>
        <p:nvPicPr>
          <p:cNvPr id="7" name="Picture 6">
            <a:extLst>
              <a:ext uri="{FF2B5EF4-FFF2-40B4-BE49-F238E27FC236}">
                <a16:creationId xmlns:a16="http://schemas.microsoft.com/office/drawing/2014/main" id="{F1286C6D-D527-4B2F-9E62-315727868AEE}"/>
              </a:ext>
            </a:extLst>
          </p:cNvPr>
          <p:cNvPicPr>
            <a:picLocks noChangeAspect="1"/>
          </p:cNvPicPr>
          <p:nvPr/>
        </p:nvPicPr>
        <p:blipFill rotWithShape="1">
          <a:blip r:embed="rId2"/>
          <a:srcRect l="13286" t="43303" r="37720" b="26116"/>
          <a:stretch/>
        </p:blipFill>
        <p:spPr>
          <a:xfrm>
            <a:off x="5729351" y="4278385"/>
            <a:ext cx="3544651" cy="1717370"/>
          </a:xfrm>
          <a:prstGeom prst="rect">
            <a:avLst/>
          </a:prstGeom>
        </p:spPr>
      </p:pic>
    </p:spTree>
    <p:extLst>
      <p:ext uri="{BB962C8B-B14F-4D97-AF65-F5344CB8AC3E}">
        <p14:creationId xmlns:p14="http://schemas.microsoft.com/office/powerpoint/2010/main" val="6845094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23CC-7075-45D0-BC91-D91E381CAC30}"/>
              </a:ext>
            </a:extLst>
          </p:cNvPr>
          <p:cNvSpPr>
            <a:spLocks noGrp="1"/>
          </p:cNvSpPr>
          <p:nvPr>
            <p:ph type="title"/>
          </p:nvPr>
        </p:nvSpPr>
        <p:spPr>
          <a:xfrm>
            <a:off x="677334" y="609600"/>
            <a:ext cx="8596668" cy="673916"/>
          </a:xfrm>
        </p:spPr>
        <p:txBody>
          <a:bodyPr/>
          <a:lstStyle/>
          <a:p>
            <a:r>
              <a:rPr lang="en-US" dirty="0"/>
              <a:t>Food Inspectors</a:t>
            </a:r>
          </a:p>
        </p:txBody>
      </p:sp>
      <p:sp>
        <p:nvSpPr>
          <p:cNvPr id="3" name="Content Placeholder 2">
            <a:extLst>
              <a:ext uri="{FF2B5EF4-FFF2-40B4-BE49-F238E27FC236}">
                <a16:creationId xmlns:a16="http://schemas.microsoft.com/office/drawing/2014/main" id="{1BD6ED8B-177E-450E-8468-E070456C1569}"/>
              </a:ext>
            </a:extLst>
          </p:cNvPr>
          <p:cNvSpPr>
            <a:spLocks noGrp="1"/>
          </p:cNvSpPr>
          <p:nvPr>
            <p:ph sz="half" idx="1"/>
          </p:nvPr>
        </p:nvSpPr>
        <p:spPr>
          <a:xfrm>
            <a:off x="677334" y="1648860"/>
            <a:ext cx="8596668" cy="934949"/>
          </a:xfrm>
        </p:spPr>
        <p:txBody>
          <a:bodyPr/>
          <a:lstStyle/>
          <a:p>
            <a:pPr marL="0" indent="0" algn="ctr">
              <a:buNone/>
            </a:pPr>
            <a:r>
              <a:rPr lang="en-US" sz="2400" dirty="0"/>
              <a:t>Regulatory Food Inspectors have the authority to enter a food facility and conduct an inspection.</a:t>
            </a:r>
          </a:p>
          <a:p>
            <a:endParaRPr lang="en-US" dirty="0"/>
          </a:p>
        </p:txBody>
      </p:sp>
      <p:pic>
        <p:nvPicPr>
          <p:cNvPr id="5" name="Picture 4">
            <a:extLst>
              <a:ext uri="{FF2B5EF4-FFF2-40B4-BE49-F238E27FC236}">
                <a16:creationId xmlns:a16="http://schemas.microsoft.com/office/drawing/2014/main" id="{9AD5DEBA-41A0-473B-99B4-62B25304EE69}"/>
              </a:ext>
            </a:extLst>
          </p:cNvPr>
          <p:cNvPicPr>
            <a:picLocks noChangeAspect="1"/>
          </p:cNvPicPr>
          <p:nvPr/>
        </p:nvPicPr>
        <p:blipFill>
          <a:blip r:embed="rId2"/>
          <a:stretch>
            <a:fillRect/>
          </a:stretch>
        </p:blipFill>
        <p:spPr>
          <a:xfrm>
            <a:off x="3104005" y="3012488"/>
            <a:ext cx="3743325" cy="3049562"/>
          </a:xfrm>
          <a:prstGeom prst="rect">
            <a:avLst/>
          </a:prstGeom>
        </p:spPr>
      </p:pic>
    </p:spTree>
    <p:extLst>
      <p:ext uri="{BB962C8B-B14F-4D97-AF65-F5344CB8AC3E}">
        <p14:creationId xmlns:p14="http://schemas.microsoft.com/office/powerpoint/2010/main" val="7362741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350628"/>
            <a:ext cx="8693169" cy="3707933"/>
          </a:xfrm>
        </p:spPr>
        <p:txBody>
          <a:bodyPr>
            <a:normAutofit lnSpcReduction="10000"/>
          </a:bodyPr>
          <a:lstStyle/>
          <a:p>
            <a:pPr lvl="0"/>
            <a:r>
              <a:rPr lang="en-US" dirty="0"/>
              <a:t>Food premises attract pests because they contain almost everything they need to survive</a:t>
            </a:r>
          </a:p>
          <a:p>
            <a:pPr lvl="0"/>
            <a:r>
              <a:rPr lang="en-US" dirty="0"/>
              <a:t>Pests are a source of pathogenic bacteria</a:t>
            </a:r>
          </a:p>
          <a:p>
            <a:pPr lvl="0"/>
            <a:r>
              <a:rPr lang="en-US" dirty="0"/>
              <a:t>Effective pest control includes preventing pests from getting into premises, protecting food from contamination, cleaning thoroughly and taking immediate action to deal with a suspected infestation</a:t>
            </a:r>
          </a:p>
          <a:p>
            <a:pPr lvl="0"/>
            <a:r>
              <a:rPr lang="en-US" dirty="0"/>
              <a:t>Food service employees should report sightings and signs of pests to their employers</a:t>
            </a:r>
          </a:p>
          <a:p>
            <a:r>
              <a:rPr lang="en-US" dirty="0"/>
              <a:t>It is dangerous to interfere with any pest prevention measures or equipment</a:t>
            </a:r>
          </a:p>
          <a:p>
            <a:pPr marL="0" indent="0" algn="ctr">
              <a:buNone/>
            </a:pPr>
            <a:r>
              <a:rPr lang="en-US" sz="3500" b="1" dirty="0">
                <a:solidFill>
                  <a:srgbClr val="FF0000"/>
                </a:solidFill>
              </a:rPr>
              <a:t>End of Part 4</a:t>
            </a:r>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647715"/>
            <a:ext cx="4401693" cy="1042506"/>
          </a:xfrm>
          <a:prstGeom prst="rect">
            <a:avLst/>
          </a:prstGeom>
        </p:spPr>
      </p:pic>
      <p:sp>
        <p:nvSpPr>
          <p:cNvPr id="4" name="Rectangle 3">
            <a:extLst>
              <a:ext uri="{FF2B5EF4-FFF2-40B4-BE49-F238E27FC236}">
                <a16:creationId xmlns:a16="http://schemas.microsoft.com/office/drawing/2014/main" id="{8687B2AA-F68E-4267-B2DD-F7CFFAD007BD}"/>
              </a:ext>
            </a:extLst>
          </p:cNvPr>
          <p:cNvSpPr/>
          <p:nvPr/>
        </p:nvSpPr>
        <p:spPr>
          <a:xfrm>
            <a:off x="3321495" y="5058561"/>
            <a:ext cx="3404843" cy="461665"/>
          </a:xfrm>
          <a:prstGeom prst="rect">
            <a:avLst/>
          </a:prstGeom>
        </p:spPr>
        <p:txBody>
          <a:bodyPr wrap="none">
            <a:spAutoFit/>
          </a:bodyPr>
          <a:lstStyle/>
          <a:p>
            <a:r>
              <a:rPr lang="en-US" sz="2400" b="1" u="sng" dirty="0"/>
              <a:t>End of Course Training</a:t>
            </a:r>
          </a:p>
        </p:txBody>
      </p:sp>
    </p:spTree>
    <p:extLst>
      <p:ext uri="{BB962C8B-B14F-4D97-AF65-F5344CB8AC3E}">
        <p14:creationId xmlns:p14="http://schemas.microsoft.com/office/powerpoint/2010/main" val="4051165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7C60-488A-4769-B6B8-2D06F9818C38}"/>
              </a:ext>
            </a:extLst>
          </p:cNvPr>
          <p:cNvSpPr>
            <a:spLocks noGrp="1"/>
          </p:cNvSpPr>
          <p:nvPr>
            <p:ph type="title"/>
          </p:nvPr>
        </p:nvSpPr>
        <p:spPr/>
        <p:txBody>
          <a:bodyPr vert="horz" lIns="91440" tIns="45720" rIns="91440" bIns="45720" rtlCol="0" anchor="t">
            <a:normAutofit/>
          </a:bodyPr>
          <a:lstStyle/>
          <a:p>
            <a:r>
              <a:rPr lang="en-US" dirty="0"/>
              <a:t>Symptoms, Onset Period and Duration</a:t>
            </a:r>
          </a:p>
        </p:txBody>
      </p:sp>
      <p:sp>
        <p:nvSpPr>
          <p:cNvPr id="3" name="Content Placeholder 2">
            <a:extLst>
              <a:ext uri="{FF2B5EF4-FFF2-40B4-BE49-F238E27FC236}">
                <a16:creationId xmlns:a16="http://schemas.microsoft.com/office/drawing/2014/main" id="{BFC29532-DDD9-4E68-9BF0-4C0AEDF9D618}"/>
              </a:ext>
            </a:extLst>
          </p:cNvPr>
          <p:cNvSpPr>
            <a:spLocks noGrp="1"/>
          </p:cNvSpPr>
          <p:nvPr>
            <p:ph sz="half" idx="1"/>
          </p:nvPr>
        </p:nvSpPr>
        <p:spPr>
          <a:xfrm>
            <a:off x="4975668" y="1895828"/>
            <a:ext cx="4410676" cy="4590472"/>
          </a:xfrm>
        </p:spPr>
        <p:txBody>
          <a:bodyPr vert="horz" lIns="91440" tIns="45720" rIns="91440" bIns="45720" rtlCol="0">
            <a:normAutofit/>
          </a:bodyPr>
          <a:lstStyle/>
          <a:p>
            <a:pPr marL="0" lvl="0" indent="0">
              <a:lnSpc>
                <a:spcPct val="90000"/>
              </a:lnSpc>
              <a:buNone/>
            </a:pPr>
            <a:r>
              <a:rPr lang="en-US" dirty="0"/>
              <a:t>When your body detects that you have eaten something harmful, it usually tries to get rid of the food by the quickest method.  The most common symptoms of foodborne illnesses are:</a:t>
            </a:r>
          </a:p>
          <a:p>
            <a:pPr marL="0" lvl="0" indent="0">
              <a:lnSpc>
                <a:spcPct val="90000"/>
              </a:lnSpc>
            </a:pPr>
            <a:endParaRPr lang="en-US" sz="1700" dirty="0"/>
          </a:p>
          <a:p>
            <a:pPr lvl="0">
              <a:lnSpc>
                <a:spcPct val="90000"/>
              </a:lnSpc>
            </a:pPr>
            <a:r>
              <a:rPr lang="en-US" sz="1700" dirty="0"/>
              <a:t>Abdominal pain</a:t>
            </a:r>
          </a:p>
          <a:p>
            <a:pPr lvl="0">
              <a:lnSpc>
                <a:spcPct val="90000"/>
              </a:lnSpc>
            </a:pPr>
            <a:r>
              <a:rPr lang="en-US" sz="1700" dirty="0"/>
              <a:t>Diarrhea</a:t>
            </a:r>
          </a:p>
          <a:p>
            <a:pPr lvl="0">
              <a:lnSpc>
                <a:spcPct val="90000"/>
              </a:lnSpc>
            </a:pPr>
            <a:r>
              <a:rPr lang="en-US" sz="1700" dirty="0"/>
              <a:t>Vomiting</a:t>
            </a:r>
          </a:p>
          <a:p>
            <a:pPr lvl="0">
              <a:lnSpc>
                <a:spcPct val="90000"/>
              </a:lnSpc>
            </a:pPr>
            <a:r>
              <a:rPr lang="en-US" sz="1700" dirty="0"/>
              <a:t>Nausea</a:t>
            </a:r>
          </a:p>
          <a:p>
            <a:pPr lvl="0">
              <a:lnSpc>
                <a:spcPct val="90000"/>
              </a:lnSpc>
            </a:pPr>
            <a:r>
              <a:rPr lang="en-US" sz="1700" dirty="0"/>
              <a:t>Other signs of illness may include fever and headache.</a:t>
            </a:r>
          </a:p>
          <a:p>
            <a:pPr>
              <a:lnSpc>
                <a:spcPct val="90000"/>
              </a:lnSpc>
            </a:pPr>
            <a:endParaRPr lang="en-US" sz="1700" dirty="0"/>
          </a:p>
        </p:txBody>
      </p:sp>
      <p:pic>
        <p:nvPicPr>
          <p:cNvPr id="5" name="Content Placeholder 4">
            <a:extLst>
              <a:ext uri="{FF2B5EF4-FFF2-40B4-BE49-F238E27FC236}">
                <a16:creationId xmlns:a16="http://schemas.microsoft.com/office/drawing/2014/main" id="{4A0D0BC5-3894-4ECA-AE6D-B66F03D2E7A4}"/>
              </a:ext>
            </a:extLst>
          </p:cNvPr>
          <p:cNvPicPr>
            <a:picLocks noGrp="1" noChangeAspect="1"/>
          </p:cNvPicPr>
          <p:nvPr>
            <p:ph sz="half" idx="2"/>
          </p:nvPr>
        </p:nvPicPr>
        <p:blipFill>
          <a:blip r:embed="rId2"/>
          <a:stretch>
            <a:fillRect/>
          </a:stretch>
        </p:blipFill>
        <p:spPr>
          <a:xfrm>
            <a:off x="985589" y="2097247"/>
            <a:ext cx="3571393" cy="3238466"/>
          </a:xfrm>
          <a:prstGeom prst="rect">
            <a:avLst/>
          </a:prstGeom>
        </p:spPr>
      </p:pic>
    </p:spTree>
    <p:extLst>
      <p:ext uri="{BB962C8B-B14F-4D97-AF65-F5344CB8AC3E}">
        <p14:creationId xmlns:p14="http://schemas.microsoft.com/office/powerpoint/2010/main" val="1266724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F4E6-220B-4F97-BC99-670E87BAFE1E}"/>
              </a:ext>
            </a:extLst>
          </p:cNvPr>
          <p:cNvSpPr>
            <a:spLocks noGrp="1"/>
          </p:cNvSpPr>
          <p:nvPr>
            <p:ph type="title"/>
          </p:nvPr>
        </p:nvSpPr>
        <p:spPr/>
        <p:txBody>
          <a:bodyPr/>
          <a:lstStyle/>
          <a:p>
            <a:r>
              <a:rPr lang="en-US" dirty="0"/>
              <a:t>Symptoms of Foodborne Illness</a:t>
            </a:r>
          </a:p>
        </p:txBody>
      </p:sp>
      <p:sp>
        <p:nvSpPr>
          <p:cNvPr id="3" name="Content Placeholder 2">
            <a:extLst>
              <a:ext uri="{FF2B5EF4-FFF2-40B4-BE49-F238E27FC236}">
                <a16:creationId xmlns:a16="http://schemas.microsoft.com/office/drawing/2014/main" id="{1ED57190-1E22-434A-AD8D-AD2D39953C4B}"/>
              </a:ext>
            </a:extLst>
          </p:cNvPr>
          <p:cNvSpPr>
            <a:spLocks noGrp="1"/>
          </p:cNvSpPr>
          <p:nvPr>
            <p:ph sz="half" idx="1"/>
          </p:nvPr>
        </p:nvSpPr>
        <p:spPr>
          <a:xfrm>
            <a:off x="677334" y="1610686"/>
            <a:ext cx="10496802" cy="3733101"/>
          </a:xfrm>
        </p:spPr>
        <p:txBody>
          <a:bodyPr>
            <a:normAutofit lnSpcReduction="10000"/>
          </a:bodyPr>
          <a:lstStyle/>
          <a:p>
            <a:pPr marL="0" lvl="0" indent="0" algn="ctr">
              <a:buNone/>
            </a:pPr>
            <a:r>
              <a:rPr lang="en-US" dirty="0"/>
              <a:t>The symptoms of many foodborne illnesses start a few hours to several days after eating the contaminated food.  They tend to last 24 to 48 hours, but can continue for a week or more.  There are also foodborne illnesses with incubation periods of weeks or even months.  For example, the symptoms of listeriosis, caused by Listeria monocytogenes, may take from one day to ten weeks to develop.</a:t>
            </a:r>
          </a:p>
          <a:p>
            <a:pPr marL="0" lvl="0" indent="0" algn="ctr">
              <a:buNone/>
            </a:pPr>
            <a:endParaRPr lang="en-US" dirty="0"/>
          </a:p>
          <a:p>
            <a:pPr marL="0" lvl="0" indent="0" algn="ctr">
              <a:buNone/>
            </a:pPr>
            <a:r>
              <a:rPr lang="en-US" dirty="0"/>
              <a:t>The symptoms of some illnesses linked to food can last for months or even years.  The infection can invade the blood stream, causing serious long-term health problems and symptoms such as kidney failure or paralysis, which can lead to death.</a:t>
            </a:r>
          </a:p>
          <a:p>
            <a:pPr marL="0" lvl="0" indent="0" algn="ctr">
              <a:buNone/>
            </a:pPr>
            <a:endParaRPr lang="en-US" dirty="0"/>
          </a:p>
          <a:p>
            <a:pPr marL="0" lvl="0" indent="0" algn="ctr">
              <a:buNone/>
            </a:pPr>
            <a:r>
              <a:rPr lang="en-US" dirty="0"/>
              <a:t>Foodborne illness outbreak is defined as the occurrence of two or more cases of a similar illness that resulted from eating a common food.</a:t>
            </a:r>
          </a:p>
          <a:p>
            <a:pPr algn="ctr"/>
            <a:endParaRPr lang="en-US" dirty="0"/>
          </a:p>
        </p:txBody>
      </p:sp>
      <p:pic>
        <p:nvPicPr>
          <p:cNvPr id="5" name="Picture 4">
            <a:extLst>
              <a:ext uri="{FF2B5EF4-FFF2-40B4-BE49-F238E27FC236}">
                <a16:creationId xmlns:a16="http://schemas.microsoft.com/office/drawing/2014/main" id="{90616B21-273E-4EBB-9BE9-EEB052895F9C}"/>
              </a:ext>
            </a:extLst>
          </p:cNvPr>
          <p:cNvPicPr>
            <a:picLocks noChangeAspect="1"/>
          </p:cNvPicPr>
          <p:nvPr/>
        </p:nvPicPr>
        <p:blipFill>
          <a:blip r:embed="rId2"/>
          <a:stretch>
            <a:fillRect/>
          </a:stretch>
        </p:blipFill>
        <p:spPr>
          <a:xfrm>
            <a:off x="4223385" y="5254559"/>
            <a:ext cx="2897139" cy="1504284"/>
          </a:xfrm>
          <a:prstGeom prst="rect">
            <a:avLst/>
          </a:prstGeom>
        </p:spPr>
      </p:pic>
    </p:spTree>
    <p:extLst>
      <p:ext uri="{BB962C8B-B14F-4D97-AF65-F5344CB8AC3E}">
        <p14:creationId xmlns:p14="http://schemas.microsoft.com/office/powerpoint/2010/main" val="1283237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8F7D-0A0F-4C1A-972D-BB437102648E}"/>
              </a:ext>
            </a:extLst>
          </p:cNvPr>
          <p:cNvSpPr>
            <a:spLocks noGrp="1"/>
          </p:cNvSpPr>
          <p:nvPr>
            <p:ph type="title"/>
          </p:nvPr>
        </p:nvSpPr>
        <p:spPr/>
        <p:txBody>
          <a:bodyPr/>
          <a:lstStyle/>
          <a:p>
            <a:r>
              <a:rPr lang="en-US" dirty="0"/>
              <a:t>People Most at Risk</a:t>
            </a:r>
          </a:p>
        </p:txBody>
      </p:sp>
      <p:sp>
        <p:nvSpPr>
          <p:cNvPr id="3" name="Content Placeholder 2">
            <a:extLst>
              <a:ext uri="{FF2B5EF4-FFF2-40B4-BE49-F238E27FC236}">
                <a16:creationId xmlns:a16="http://schemas.microsoft.com/office/drawing/2014/main" id="{D84995DA-3653-47BD-893E-CA1F6CD23A09}"/>
              </a:ext>
            </a:extLst>
          </p:cNvPr>
          <p:cNvSpPr>
            <a:spLocks noGrp="1"/>
          </p:cNvSpPr>
          <p:nvPr>
            <p:ph sz="half" idx="1"/>
          </p:nvPr>
        </p:nvSpPr>
        <p:spPr>
          <a:xfrm>
            <a:off x="535710" y="1699491"/>
            <a:ext cx="4325660" cy="4341870"/>
          </a:xfrm>
        </p:spPr>
        <p:txBody>
          <a:bodyPr>
            <a:normAutofit lnSpcReduction="10000"/>
          </a:bodyPr>
          <a:lstStyle/>
          <a:p>
            <a:pPr marL="0" lvl="0" indent="0">
              <a:buNone/>
            </a:pPr>
            <a:r>
              <a:rPr lang="en-US" sz="1900" dirty="0"/>
              <a:t>Anyone can be affected by a foodborne illness but some people are particularly at risk.  The most vulnerable groups are:</a:t>
            </a:r>
          </a:p>
          <a:p>
            <a:pPr marL="0" lvl="0" indent="0">
              <a:buNone/>
            </a:pPr>
            <a:endParaRPr lang="en-US" dirty="0"/>
          </a:p>
          <a:p>
            <a:pPr lvl="0"/>
            <a:r>
              <a:rPr lang="en-US" dirty="0"/>
              <a:t>The very young</a:t>
            </a:r>
          </a:p>
          <a:p>
            <a:pPr lvl="0"/>
            <a:r>
              <a:rPr lang="en-US" dirty="0"/>
              <a:t>The elderly</a:t>
            </a:r>
          </a:p>
          <a:p>
            <a:pPr lvl="0"/>
            <a:r>
              <a:rPr lang="en-US" dirty="0"/>
              <a:t>People who are ill or recovering from illness</a:t>
            </a:r>
          </a:p>
          <a:p>
            <a:pPr lvl="0"/>
            <a:r>
              <a:rPr lang="en-US" dirty="0"/>
              <a:t>People who have weakened immunity to disease</a:t>
            </a:r>
          </a:p>
          <a:p>
            <a:pPr lvl="0"/>
            <a:r>
              <a:rPr lang="en-US" dirty="0"/>
              <a:t>Pregnant women and nursing mothers</a:t>
            </a:r>
          </a:p>
          <a:p>
            <a:endParaRPr lang="en-US" dirty="0"/>
          </a:p>
        </p:txBody>
      </p:sp>
      <p:pic>
        <p:nvPicPr>
          <p:cNvPr id="5" name="Content Placeholder 4">
            <a:extLst>
              <a:ext uri="{FF2B5EF4-FFF2-40B4-BE49-F238E27FC236}">
                <a16:creationId xmlns:a16="http://schemas.microsoft.com/office/drawing/2014/main" id="{E9DCE324-CA4F-44E0-9C12-49EDED6DA744}"/>
              </a:ext>
            </a:extLst>
          </p:cNvPr>
          <p:cNvPicPr>
            <a:picLocks noGrp="1" noChangeAspect="1"/>
          </p:cNvPicPr>
          <p:nvPr>
            <p:ph sz="half" idx="2"/>
          </p:nvPr>
        </p:nvPicPr>
        <p:blipFill>
          <a:blip r:embed="rId2"/>
          <a:stretch>
            <a:fillRect/>
          </a:stretch>
        </p:blipFill>
        <p:spPr>
          <a:xfrm>
            <a:off x="5089352" y="1930400"/>
            <a:ext cx="4184650" cy="3138487"/>
          </a:xfrm>
          <a:prstGeom prst="rect">
            <a:avLst/>
          </a:prstGeom>
        </p:spPr>
      </p:pic>
    </p:spTree>
    <p:extLst>
      <p:ext uri="{BB962C8B-B14F-4D97-AF65-F5344CB8AC3E}">
        <p14:creationId xmlns:p14="http://schemas.microsoft.com/office/powerpoint/2010/main" val="345234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53ED-3055-409E-8D63-9304AE26C5F1}"/>
              </a:ext>
            </a:extLst>
          </p:cNvPr>
          <p:cNvSpPr>
            <a:spLocks noGrp="1"/>
          </p:cNvSpPr>
          <p:nvPr>
            <p:ph type="title"/>
          </p:nvPr>
        </p:nvSpPr>
        <p:spPr/>
        <p:txBody>
          <a:bodyPr/>
          <a:lstStyle/>
          <a:p>
            <a:r>
              <a:rPr lang="en-US" dirty="0"/>
              <a:t>Food Allergies and Intolerance</a:t>
            </a:r>
          </a:p>
        </p:txBody>
      </p:sp>
      <p:sp>
        <p:nvSpPr>
          <p:cNvPr id="3" name="Content Placeholder 2">
            <a:extLst>
              <a:ext uri="{FF2B5EF4-FFF2-40B4-BE49-F238E27FC236}">
                <a16:creationId xmlns:a16="http://schemas.microsoft.com/office/drawing/2014/main" id="{65CA7CAE-BA9D-4FE6-8B59-5D8BEE44A093}"/>
              </a:ext>
            </a:extLst>
          </p:cNvPr>
          <p:cNvSpPr>
            <a:spLocks noGrp="1"/>
          </p:cNvSpPr>
          <p:nvPr>
            <p:ph sz="half" idx="1"/>
          </p:nvPr>
        </p:nvSpPr>
        <p:spPr>
          <a:xfrm>
            <a:off x="604007" y="1568741"/>
            <a:ext cx="9102055" cy="4563611"/>
          </a:xfrm>
        </p:spPr>
        <p:txBody>
          <a:bodyPr>
            <a:normAutofit/>
          </a:bodyPr>
          <a:lstStyle/>
          <a:p>
            <a:pPr marL="0" indent="0" algn="ctr">
              <a:buNone/>
            </a:pPr>
            <a:r>
              <a:rPr lang="en-US" sz="1600" dirty="0"/>
              <a:t>A food allergy is when a person’s immune system reacts to a food allergen (a type of protein).  Some symptoms of food allergies may be similar to foodborne illness symptoms. Other allergy symptoms include rashes, swelling of the throat and mouth, difficulty in breathing, collapse and unconsciousness.</a:t>
            </a:r>
            <a:r>
              <a:rPr lang="en-US" sz="1600" b="1" dirty="0"/>
              <a:t> </a:t>
            </a:r>
          </a:p>
          <a:p>
            <a:pPr marL="0" indent="0" algn="ctr">
              <a:buNone/>
            </a:pPr>
            <a:r>
              <a:rPr lang="en-US" sz="1600" dirty="0"/>
              <a:t>Allergic reactions can occur rapidly after eating just a small amount of a food or ingredient that may be life threatening. Among the foods that have been linked to allergic reactions are nuts and seeds and products made from them, such as salad dressings and cakes, shellfish, food dyes and flavor enhancers, milk and dairy products, chocolate, fruit, and flour.</a:t>
            </a:r>
          </a:p>
          <a:p>
            <a:pPr marL="0" lvl="0" indent="0" algn="ctr">
              <a:buNone/>
            </a:pPr>
            <a:r>
              <a:rPr lang="en-US" sz="1600" dirty="0"/>
              <a:t>Food Intolerance - Some people are particularly sensitive or have an intolerance for certain foods and become ill after eating products which are harmless to most other people. A food sensitivity or intolerance is a digestive system problem and is not the same as a food allergy.</a:t>
            </a:r>
          </a:p>
          <a:p>
            <a:pPr marL="0" indent="0" algn="ctr">
              <a:buNone/>
            </a:pPr>
            <a:r>
              <a:rPr lang="en-US" sz="1600" dirty="0"/>
              <a:t>Most people who have a food allergy or intolerance know what to avoid, but may need help in identifying exactly which ingredients have been used. It is essential that food handlers respond honestly and directly when questioned about the presence of possible allergens. This is particularly important if a food handler is uncertain as to whether or not a potential allergen is present in a food.</a:t>
            </a:r>
          </a:p>
          <a:p>
            <a:pPr marL="0" indent="0" algn="ctr">
              <a:buNone/>
            </a:pPr>
            <a:endParaRPr lang="en-US" sz="1600" dirty="0"/>
          </a:p>
        </p:txBody>
      </p:sp>
    </p:spTree>
    <p:extLst>
      <p:ext uri="{BB962C8B-B14F-4D97-AF65-F5344CB8AC3E}">
        <p14:creationId xmlns:p14="http://schemas.microsoft.com/office/powerpoint/2010/main" val="894492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7584-5248-4C56-8074-9034C59590E8}"/>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0B9DE649-7C6E-4465-A683-FBAEA7BB9CD3}"/>
              </a:ext>
            </a:extLst>
          </p:cNvPr>
          <p:cNvSpPr>
            <a:spLocks noGrp="1"/>
          </p:cNvSpPr>
          <p:nvPr>
            <p:ph sz="half" idx="1"/>
          </p:nvPr>
        </p:nvSpPr>
        <p:spPr>
          <a:xfrm>
            <a:off x="677334" y="1661020"/>
            <a:ext cx="8810615" cy="4380341"/>
          </a:xfrm>
        </p:spPr>
        <p:txBody>
          <a:bodyPr>
            <a:normAutofit/>
          </a:bodyPr>
          <a:lstStyle/>
          <a:p>
            <a:pPr lvl="0"/>
            <a:r>
              <a:rPr lang="en-US" dirty="0"/>
              <a:t>Foodborne illness is caused by eating contaminated food</a:t>
            </a:r>
          </a:p>
          <a:p>
            <a:pPr lvl="0"/>
            <a:r>
              <a:rPr lang="en-US" dirty="0"/>
              <a:t>The most common symptoms of foodborne illness are abdominal pain, diarrhea, vomiting and nausea. Other severe symptoms include paralysis and kidney failure</a:t>
            </a:r>
          </a:p>
          <a:p>
            <a:pPr lvl="0"/>
            <a:r>
              <a:rPr lang="en-US" dirty="0"/>
              <a:t>Foodborne illness can be life threatening</a:t>
            </a:r>
          </a:p>
          <a:p>
            <a:pPr lvl="0"/>
            <a:r>
              <a:rPr lang="en-US" dirty="0"/>
              <a:t>People who are very young, very old, pregnant, ill recovering from illness or who have a compromised immune system are particularly at risk from foodborne illness</a:t>
            </a:r>
          </a:p>
          <a:p>
            <a:pPr lvl="0"/>
            <a:r>
              <a:rPr lang="en-US" dirty="0"/>
              <a:t>Pathogenic bacteria are the most common cause of foodborne illnesses that result in hospitalization or death.</a:t>
            </a:r>
          </a:p>
          <a:p>
            <a:pPr lvl="0"/>
            <a:r>
              <a:rPr lang="en-US" dirty="0"/>
              <a:t>Some foodborne illnesses are caused by pathogenic microorganisms that are carried by food and water</a:t>
            </a:r>
          </a:p>
          <a:p>
            <a:endParaRPr lang="en-US" dirty="0"/>
          </a:p>
        </p:txBody>
      </p:sp>
      <p:pic>
        <p:nvPicPr>
          <p:cNvPr id="5" name="Picture 4">
            <a:extLst>
              <a:ext uri="{FF2B5EF4-FFF2-40B4-BE49-F238E27FC236}">
                <a16:creationId xmlns:a16="http://schemas.microsoft.com/office/drawing/2014/main" id="{9F40A453-4844-4071-A207-82C0AE68F4F0}"/>
              </a:ext>
            </a:extLst>
          </p:cNvPr>
          <p:cNvPicPr>
            <a:picLocks noChangeAspect="1"/>
          </p:cNvPicPr>
          <p:nvPr/>
        </p:nvPicPr>
        <p:blipFill>
          <a:blip r:embed="rId2"/>
          <a:stretch>
            <a:fillRect/>
          </a:stretch>
        </p:blipFill>
        <p:spPr>
          <a:xfrm>
            <a:off x="2882366" y="5836553"/>
            <a:ext cx="4400550" cy="1038225"/>
          </a:xfrm>
          <a:prstGeom prst="rect">
            <a:avLst/>
          </a:prstGeom>
        </p:spPr>
      </p:pic>
    </p:spTree>
    <p:extLst>
      <p:ext uri="{BB962C8B-B14F-4D97-AF65-F5344CB8AC3E}">
        <p14:creationId xmlns:p14="http://schemas.microsoft.com/office/powerpoint/2010/main" val="3552664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A39D-D04C-47CF-8884-C957972BCD0A}"/>
              </a:ext>
            </a:extLst>
          </p:cNvPr>
          <p:cNvSpPr>
            <a:spLocks noGrp="1"/>
          </p:cNvSpPr>
          <p:nvPr>
            <p:ph type="title"/>
          </p:nvPr>
        </p:nvSpPr>
        <p:spPr/>
        <p:txBody>
          <a:bodyPr/>
          <a:lstStyle/>
          <a:p>
            <a:r>
              <a:rPr lang="en-US" dirty="0"/>
              <a:t>Bacteria</a:t>
            </a:r>
          </a:p>
        </p:txBody>
      </p:sp>
      <p:sp>
        <p:nvSpPr>
          <p:cNvPr id="3" name="Content Placeholder 2">
            <a:extLst>
              <a:ext uri="{FF2B5EF4-FFF2-40B4-BE49-F238E27FC236}">
                <a16:creationId xmlns:a16="http://schemas.microsoft.com/office/drawing/2014/main" id="{E15A2048-D569-40EC-A15A-44134DA03A27}"/>
              </a:ext>
            </a:extLst>
          </p:cNvPr>
          <p:cNvSpPr>
            <a:spLocks noGrp="1"/>
          </p:cNvSpPr>
          <p:nvPr>
            <p:ph sz="half" idx="1"/>
          </p:nvPr>
        </p:nvSpPr>
        <p:spPr>
          <a:xfrm>
            <a:off x="677334" y="1866974"/>
            <a:ext cx="4847893" cy="3880772"/>
          </a:xfrm>
        </p:spPr>
        <p:txBody>
          <a:bodyPr/>
          <a:lstStyle/>
          <a:p>
            <a:pPr marL="0" lvl="0" indent="0" algn="ctr">
              <a:buNone/>
            </a:pPr>
            <a:r>
              <a:rPr lang="en-US" dirty="0"/>
              <a:t>Bacteria are invisible life forms that live on and in our bodies and throughout the natural world.  </a:t>
            </a:r>
          </a:p>
          <a:p>
            <a:pPr marL="0" lvl="0" indent="0" algn="ctr">
              <a:buNone/>
            </a:pPr>
            <a:endParaRPr lang="en-US" dirty="0"/>
          </a:p>
          <a:p>
            <a:pPr marL="0" indent="0" algn="ctr">
              <a:buNone/>
            </a:pPr>
            <a:r>
              <a:rPr lang="en-US" dirty="0"/>
              <a:t>There are thousands of different types of bacteria, many serving useful purposes.  However, a very small proportion are harmful and cause foodborne illnesses or make food spoil. </a:t>
            </a:r>
          </a:p>
        </p:txBody>
      </p:sp>
      <p:pic>
        <p:nvPicPr>
          <p:cNvPr id="5" name="Content Placeholder 4">
            <a:extLst>
              <a:ext uri="{FF2B5EF4-FFF2-40B4-BE49-F238E27FC236}">
                <a16:creationId xmlns:a16="http://schemas.microsoft.com/office/drawing/2014/main" id="{C1826BC1-34FC-4F93-ADEC-D6374315A62B}"/>
              </a:ext>
            </a:extLst>
          </p:cNvPr>
          <p:cNvPicPr>
            <a:picLocks noGrp="1" noChangeAspect="1"/>
          </p:cNvPicPr>
          <p:nvPr>
            <p:ph sz="half" idx="2"/>
          </p:nvPr>
        </p:nvPicPr>
        <p:blipFill rotWithShape="1">
          <a:blip r:embed="rId2"/>
          <a:srcRect l="-2" t="-14" r="1733" b="6315"/>
          <a:stretch/>
        </p:blipFill>
        <p:spPr>
          <a:xfrm>
            <a:off x="6192124" y="1416084"/>
            <a:ext cx="2414981" cy="2078313"/>
          </a:xfrm>
          <a:prstGeom prst="rect">
            <a:avLst/>
          </a:prstGeom>
        </p:spPr>
      </p:pic>
      <p:pic>
        <p:nvPicPr>
          <p:cNvPr id="6" name="Picture 5">
            <a:extLst>
              <a:ext uri="{FF2B5EF4-FFF2-40B4-BE49-F238E27FC236}">
                <a16:creationId xmlns:a16="http://schemas.microsoft.com/office/drawing/2014/main" id="{77DB1E9F-A995-46DA-8F46-6C3BA5113425}"/>
              </a:ext>
            </a:extLst>
          </p:cNvPr>
          <p:cNvPicPr>
            <a:picLocks noChangeAspect="1"/>
          </p:cNvPicPr>
          <p:nvPr/>
        </p:nvPicPr>
        <p:blipFill rotWithShape="1">
          <a:blip r:embed="rId3"/>
          <a:srcRect r="4858" b="9979"/>
          <a:stretch/>
        </p:blipFill>
        <p:spPr>
          <a:xfrm>
            <a:off x="6389178" y="3656678"/>
            <a:ext cx="1966511" cy="1989282"/>
          </a:xfrm>
          <a:prstGeom prst="rect">
            <a:avLst/>
          </a:prstGeom>
        </p:spPr>
      </p:pic>
    </p:spTree>
    <p:extLst>
      <p:ext uri="{BB962C8B-B14F-4D97-AF65-F5344CB8AC3E}">
        <p14:creationId xmlns:p14="http://schemas.microsoft.com/office/powerpoint/2010/main" val="2884495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AF82-E3E0-4990-9879-7C0773BDB221}"/>
              </a:ext>
            </a:extLst>
          </p:cNvPr>
          <p:cNvSpPr>
            <a:spLocks noGrp="1"/>
          </p:cNvSpPr>
          <p:nvPr>
            <p:ph type="title"/>
          </p:nvPr>
        </p:nvSpPr>
        <p:spPr/>
        <p:txBody>
          <a:bodyPr/>
          <a:lstStyle/>
          <a:p>
            <a:r>
              <a:rPr lang="en-US" dirty="0"/>
              <a:t>Living with Bacteria</a:t>
            </a:r>
          </a:p>
        </p:txBody>
      </p:sp>
      <p:sp>
        <p:nvSpPr>
          <p:cNvPr id="3" name="Content Placeholder 2">
            <a:extLst>
              <a:ext uri="{FF2B5EF4-FFF2-40B4-BE49-F238E27FC236}">
                <a16:creationId xmlns:a16="http://schemas.microsoft.com/office/drawing/2014/main" id="{C32DE70B-60F0-49EC-A6D5-6544926F9FFE}"/>
              </a:ext>
            </a:extLst>
          </p:cNvPr>
          <p:cNvSpPr>
            <a:spLocks noGrp="1"/>
          </p:cNvSpPr>
          <p:nvPr>
            <p:ph sz="half" idx="1"/>
          </p:nvPr>
        </p:nvSpPr>
        <p:spPr>
          <a:xfrm>
            <a:off x="677334" y="1551963"/>
            <a:ext cx="4984557" cy="4489398"/>
          </a:xfrm>
        </p:spPr>
        <p:txBody>
          <a:bodyPr>
            <a:normAutofit/>
          </a:bodyPr>
          <a:lstStyle/>
          <a:p>
            <a:pPr marL="0" lvl="0" indent="0" algn="ctr">
              <a:buNone/>
            </a:pPr>
            <a:r>
              <a:rPr lang="en-US" dirty="0"/>
              <a:t>Bacteria are single celled microorganisms that are too small to see without the help of a powerful microscope.  Even when food is contaminated, it is impossible to see bacteria with the naked eye or to taste or smell them.  Food that appears to be safe could make you ill or even cause death.</a:t>
            </a:r>
          </a:p>
          <a:p>
            <a:pPr marL="0" lvl="0" indent="0" algn="ctr">
              <a:buNone/>
            </a:pPr>
            <a:r>
              <a:rPr lang="en-US" dirty="0"/>
              <a:t> </a:t>
            </a:r>
          </a:p>
          <a:p>
            <a:pPr marL="0" indent="0" algn="ctr">
              <a:buNone/>
            </a:pPr>
            <a:r>
              <a:rPr lang="en-US" dirty="0"/>
              <a:t>Although bacteria are responsible for many foodborne illnesses, it is important to remember that not all types of bacteria are harmful.  Indeed, most types are beneficial and humans would find it difficult to survive without them</a:t>
            </a:r>
          </a:p>
        </p:txBody>
      </p:sp>
      <p:pic>
        <p:nvPicPr>
          <p:cNvPr id="5" name="Content Placeholder 4">
            <a:extLst>
              <a:ext uri="{FF2B5EF4-FFF2-40B4-BE49-F238E27FC236}">
                <a16:creationId xmlns:a16="http://schemas.microsoft.com/office/drawing/2014/main" id="{F4FAE703-EBEF-4FED-ADA3-2CE23F79734A}"/>
              </a:ext>
            </a:extLst>
          </p:cNvPr>
          <p:cNvPicPr>
            <a:picLocks noGrp="1" noChangeAspect="1"/>
          </p:cNvPicPr>
          <p:nvPr>
            <p:ph sz="half" idx="2"/>
          </p:nvPr>
        </p:nvPicPr>
        <p:blipFill>
          <a:blip r:embed="rId2"/>
          <a:stretch>
            <a:fillRect/>
          </a:stretch>
        </p:blipFill>
        <p:spPr>
          <a:xfrm>
            <a:off x="5905644" y="2059709"/>
            <a:ext cx="3138694" cy="2871571"/>
          </a:xfrm>
          <a:prstGeom prst="rect">
            <a:avLst/>
          </a:prstGeom>
        </p:spPr>
      </p:pic>
    </p:spTree>
    <p:extLst>
      <p:ext uri="{BB962C8B-B14F-4D97-AF65-F5344CB8AC3E}">
        <p14:creationId xmlns:p14="http://schemas.microsoft.com/office/powerpoint/2010/main" val="2287873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03D3-09F0-4225-8726-35B362E15F61}"/>
              </a:ext>
            </a:extLst>
          </p:cNvPr>
          <p:cNvSpPr>
            <a:spLocks noGrp="1"/>
          </p:cNvSpPr>
          <p:nvPr>
            <p:ph type="title"/>
          </p:nvPr>
        </p:nvSpPr>
        <p:spPr/>
        <p:txBody>
          <a:bodyPr/>
          <a:lstStyle/>
          <a:p>
            <a:r>
              <a:rPr lang="en-US" dirty="0"/>
              <a:t>Pathogenic Bacteria</a:t>
            </a:r>
          </a:p>
        </p:txBody>
      </p:sp>
      <p:sp>
        <p:nvSpPr>
          <p:cNvPr id="3" name="Content Placeholder 2">
            <a:extLst>
              <a:ext uri="{FF2B5EF4-FFF2-40B4-BE49-F238E27FC236}">
                <a16:creationId xmlns:a16="http://schemas.microsoft.com/office/drawing/2014/main" id="{ED30EBBF-C9D6-400C-AC89-E61D8426689B}"/>
              </a:ext>
            </a:extLst>
          </p:cNvPr>
          <p:cNvSpPr>
            <a:spLocks noGrp="1"/>
          </p:cNvSpPr>
          <p:nvPr>
            <p:ph sz="half" idx="1"/>
          </p:nvPr>
        </p:nvSpPr>
        <p:spPr>
          <a:xfrm>
            <a:off x="791633" y="2484799"/>
            <a:ext cx="4184035" cy="2101018"/>
          </a:xfrm>
        </p:spPr>
        <p:txBody>
          <a:bodyPr>
            <a:normAutofit/>
          </a:bodyPr>
          <a:lstStyle/>
          <a:p>
            <a:pPr marL="0" lvl="0" indent="0" algn="ctr">
              <a:buNone/>
            </a:pPr>
            <a:r>
              <a:rPr lang="en-US" sz="2000" dirty="0"/>
              <a:t>These are the types of bacteria that cause illness, are the cause of foodborne illness, and are responsible for the most number of cases that result in hospitalization or death.</a:t>
            </a:r>
          </a:p>
        </p:txBody>
      </p:sp>
      <p:pic>
        <p:nvPicPr>
          <p:cNvPr id="6" name="Content Placeholder 5">
            <a:extLst>
              <a:ext uri="{FF2B5EF4-FFF2-40B4-BE49-F238E27FC236}">
                <a16:creationId xmlns:a16="http://schemas.microsoft.com/office/drawing/2014/main" id="{4D97DDA9-DE54-42BE-BD21-019F2444CDC9}"/>
              </a:ext>
            </a:extLst>
          </p:cNvPr>
          <p:cNvPicPr>
            <a:picLocks noGrp="1" noChangeAspect="1"/>
          </p:cNvPicPr>
          <p:nvPr>
            <p:ph sz="half" idx="2"/>
          </p:nvPr>
        </p:nvPicPr>
        <p:blipFill rotWithShape="1">
          <a:blip r:embed="rId2"/>
          <a:srcRect r="78" b="15162"/>
          <a:stretch/>
        </p:blipFill>
        <p:spPr>
          <a:xfrm>
            <a:off x="5422608" y="2240844"/>
            <a:ext cx="3259997" cy="2588928"/>
          </a:xfrm>
          <a:prstGeom prst="rect">
            <a:avLst/>
          </a:prstGeom>
        </p:spPr>
      </p:pic>
    </p:spTree>
    <p:extLst>
      <p:ext uri="{BB962C8B-B14F-4D97-AF65-F5344CB8AC3E}">
        <p14:creationId xmlns:p14="http://schemas.microsoft.com/office/powerpoint/2010/main" val="390925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2CFDF-917E-475C-AF8F-CDF2A2352FD0}"/>
              </a:ext>
            </a:extLst>
          </p:cNvPr>
          <p:cNvSpPr>
            <a:spLocks noGrp="1"/>
          </p:cNvSpPr>
          <p:nvPr>
            <p:ph type="title"/>
          </p:nvPr>
        </p:nvSpPr>
        <p:spPr/>
        <p:txBody>
          <a:bodyPr vert="horz" lIns="91440" tIns="45720" rIns="91440" bIns="45720" rtlCol="0" anchor="t">
            <a:normAutofit/>
          </a:bodyPr>
          <a:lstStyle/>
          <a:p>
            <a:r>
              <a:rPr lang="en-US" dirty="0"/>
              <a:t>Food Safety First Principles: for Food Handlers Certificate Program</a:t>
            </a:r>
          </a:p>
        </p:txBody>
      </p:sp>
      <p:pic>
        <p:nvPicPr>
          <p:cNvPr id="5" name="Content Placeholder 4">
            <a:extLst>
              <a:ext uri="{FF2B5EF4-FFF2-40B4-BE49-F238E27FC236}">
                <a16:creationId xmlns:a16="http://schemas.microsoft.com/office/drawing/2014/main" id="{F1F24F8B-37E3-4784-9BB5-A1F042BC8067}"/>
              </a:ext>
            </a:extLst>
          </p:cNvPr>
          <p:cNvPicPr>
            <a:picLocks noGrp="1" noChangeAspect="1"/>
          </p:cNvPicPr>
          <p:nvPr>
            <p:ph sz="half" idx="1"/>
          </p:nvPr>
        </p:nvPicPr>
        <p:blipFill>
          <a:blip r:embed="rId2"/>
          <a:stretch>
            <a:fillRect/>
          </a:stretch>
        </p:blipFill>
        <p:spPr>
          <a:xfrm>
            <a:off x="6087417" y="2159000"/>
            <a:ext cx="3145536" cy="2728752"/>
          </a:xfrm>
          <a:prstGeom prst="rect">
            <a:avLst/>
          </a:prstGeom>
        </p:spPr>
      </p:pic>
      <p:sp>
        <p:nvSpPr>
          <p:cNvPr id="4" name="Content Placeholder 3">
            <a:extLst>
              <a:ext uri="{FF2B5EF4-FFF2-40B4-BE49-F238E27FC236}">
                <a16:creationId xmlns:a16="http://schemas.microsoft.com/office/drawing/2014/main" id="{969CA535-092E-472E-BD7C-3137BF1C3CE6}"/>
              </a:ext>
            </a:extLst>
          </p:cNvPr>
          <p:cNvSpPr>
            <a:spLocks noGrp="1"/>
          </p:cNvSpPr>
          <p:nvPr>
            <p:ph sz="half" idx="2"/>
          </p:nvPr>
        </p:nvSpPr>
        <p:spPr>
          <a:xfrm>
            <a:off x="677334" y="2160590"/>
            <a:ext cx="5220430" cy="3701270"/>
          </a:xfrm>
        </p:spPr>
        <p:txBody>
          <a:bodyPr vert="horz" lIns="91440" tIns="45720" rIns="91440" bIns="45720" rtlCol="0">
            <a:normAutofit lnSpcReduction="10000"/>
          </a:bodyPr>
          <a:lstStyle/>
          <a:p>
            <a:pPr>
              <a:lnSpc>
                <a:spcPct val="90000"/>
              </a:lnSpc>
            </a:pPr>
            <a:r>
              <a:rPr lang="en-US" sz="1700" dirty="0"/>
              <a:t>This course takes approximately 1-2 hours to complete</a:t>
            </a:r>
          </a:p>
          <a:p>
            <a:pPr>
              <a:lnSpc>
                <a:spcPct val="90000"/>
              </a:lnSpc>
            </a:pPr>
            <a:r>
              <a:rPr lang="en-US" sz="1700" dirty="0"/>
              <a:t>Course consists of 4 Parts:</a:t>
            </a:r>
          </a:p>
          <a:p>
            <a:pPr lvl="1">
              <a:lnSpc>
                <a:spcPct val="90000"/>
              </a:lnSpc>
            </a:pPr>
            <a:r>
              <a:rPr lang="en-US" sz="1700" dirty="0"/>
              <a:t>Part 1 = 30 slides</a:t>
            </a:r>
          </a:p>
          <a:p>
            <a:pPr lvl="1">
              <a:lnSpc>
                <a:spcPct val="90000"/>
              </a:lnSpc>
            </a:pPr>
            <a:r>
              <a:rPr lang="en-US" sz="1700" dirty="0"/>
              <a:t>Part 2 = 26 slides</a:t>
            </a:r>
          </a:p>
          <a:p>
            <a:pPr lvl="1">
              <a:lnSpc>
                <a:spcPct val="90000"/>
              </a:lnSpc>
            </a:pPr>
            <a:r>
              <a:rPr lang="en-US" sz="1700" dirty="0"/>
              <a:t>Part 3 = 25 slides</a:t>
            </a:r>
          </a:p>
          <a:p>
            <a:pPr lvl="1">
              <a:lnSpc>
                <a:spcPct val="90000"/>
              </a:lnSpc>
            </a:pPr>
            <a:r>
              <a:rPr lang="en-US" sz="1700" dirty="0"/>
              <a:t>Part 4 = 31 slides</a:t>
            </a:r>
          </a:p>
          <a:p>
            <a:pPr>
              <a:lnSpc>
                <a:spcPct val="90000"/>
              </a:lnSpc>
            </a:pPr>
            <a:r>
              <a:rPr lang="en-US" sz="1700" dirty="0"/>
              <a:t>ALL slides must be viewed before taking the Assessment</a:t>
            </a:r>
          </a:p>
          <a:p>
            <a:pPr>
              <a:lnSpc>
                <a:spcPct val="90000"/>
              </a:lnSpc>
            </a:pPr>
            <a:r>
              <a:rPr lang="en-US" sz="1700" dirty="0"/>
              <a:t>A 40-question assessment must be taken and passed (with a score of 70% or more) at the end of this Program</a:t>
            </a:r>
          </a:p>
        </p:txBody>
      </p:sp>
    </p:spTree>
    <p:extLst>
      <p:ext uri="{BB962C8B-B14F-4D97-AF65-F5344CB8AC3E}">
        <p14:creationId xmlns:p14="http://schemas.microsoft.com/office/powerpoint/2010/main" val="1986590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CD042-FA7A-4DF5-AC12-CB173014EDFF}"/>
              </a:ext>
            </a:extLst>
          </p:cNvPr>
          <p:cNvSpPr>
            <a:spLocks noGrp="1"/>
          </p:cNvSpPr>
          <p:nvPr>
            <p:ph type="title"/>
          </p:nvPr>
        </p:nvSpPr>
        <p:spPr/>
        <p:txBody>
          <a:bodyPr/>
          <a:lstStyle/>
          <a:p>
            <a:r>
              <a:rPr lang="en-US" dirty="0"/>
              <a:t>Where Pathogenic Bacteria Come From</a:t>
            </a:r>
          </a:p>
        </p:txBody>
      </p:sp>
      <p:sp>
        <p:nvSpPr>
          <p:cNvPr id="3" name="Content Placeholder 2">
            <a:extLst>
              <a:ext uri="{FF2B5EF4-FFF2-40B4-BE49-F238E27FC236}">
                <a16:creationId xmlns:a16="http://schemas.microsoft.com/office/drawing/2014/main" id="{9CAB9315-5B28-4A5A-AC39-763ED96BAB86}"/>
              </a:ext>
            </a:extLst>
          </p:cNvPr>
          <p:cNvSpPr>
            <a:spLocks noGrp="1"/>
          </p:cNvSpPr>
          <p:nvPr>
            <p:ph sz="half" idx="1"/>
          </p:nvPr>
        </p:nvSpPr>
        <p:spPr>
          <a:xfrm>
            <a:off x="677334" y="1694576"/>
            <a:ext cx="4184035" cy="4346785"/>
          </a:xfrm>
        </p:spPr>
        <p:txBody>
          <a:bodyPr>
            <a:normAutofit/>
          </a:bodyPr>
          <a:lstStyle/>
          <a:p>
            <a:pPr marL="0" lvl="0" indent="0">
              <a:buNone/>
            </a:pPr>
            <a:r>
              <a:rPr lang="en-US" sz="2000" dirty="0"/>
              <a:t>The types of pathogenic bacteria that cause foodborne illness come mainly from:</a:t>
            </a:r>
          </a:p>
          <a:p>
            <a:pPr lvl="0"/>
            <a:r>
              <a:rPr lang="en-US" sz="2000" dirty="0"/>
              <a:t>Raw foods, especially meat, poultry, eggs, shellfish and vegetables</a:t>
            </a:r>
          </a:p>
          <a:p>
            <a:pPr lvl="0"/>
            <a:r>
              <a:rPr lang="en-US" sz="2000" dirty="0"/>
              <a:t>Pests and pets</a:t>
            </a:r>
          </a:p>
          <a:p>
            <a:pPr lvl="0"/>
            <a:r>
              <a:rPr lang="en-US" sz="2000" dirty="0"/>
              <a:t>People </a:t>
            </a:r>
          </a:p>
          <a:p>
            <a:pPr lvl="0"/>
            <a:r>
              <a:rPr lang="en-US" sz="2000" dirty="0"/>
              <a:t>Air and dust</a:t>
            </a:r>
          </a:p>
          <a:p>
            <a:pPr lvl="0"/>
            <a:r>
              <a:rPr lang="en-US" sz="2000" dirty="0"/>
              <a:t>Dirt and food waste</a:t>
            </a:r>
          </a:p>
          <a:p>
            <a:pPr lvl="0"/>
            <a:r>
              <a:rPr lang="en-US" sz="2000" dirty="0"/>
              <a:t>Water</a:t>
            </a:r>
          </a:p>
          <a:p>
            <a:endParaRPr lang="en-US" dirty="0"/>
          </a:p>
        </p:txBody>
      </p:sp>
      <p:pic>
        <p:nvPicPr>
          <p:cNvPr id="8" name="Content Placeholder 7">
            <a:extLst>
              <a:ext uri="{FF2B5EF4-FFF2-40B4-BE49-F238E27FC236}">
                <a16:creationId xmlns:a16="http://schemas.microsoft.com/office/drawing/2014/main" id="{AF58E6AB-354A-4FAD-B025-C3C8C646A2BB}"/>
              </a:ext>
            </a:extLst>
          </p:cNvPr>
          <p:cNvPicPr>
            <a:picLocks noGrp="1" noChangeAspect="1"/>
          </p:cNvPicPr>
          <p:nvPr>
            <p:ph sz="half" idx="2"/>
          </p:nvPr>
        </p:nvPicPr>
        <p:blipFill>
          <a:blip r:embed="rId2"/>
          <a:stretch>
            <a:fillRect/>
          </a:stretch>
        </p:blipFill>
        <p:spPr>
          <a:xfrm>
            <a:off x="4879608" y="1930400"/>
            <a:ext cx="4394394" cy="2049824"/>
          </a:xfrm>
          <a:prstGeom prst="rect">
            <a:avLst/>
          </a:prstGeom>
        </p:spPr>
      </p:pic>
      <p:pic>
        <p:nvPicPr>
          <p:cNvPr id="9" name="Picture 8">
            <a:extLst>
              <a:ext uri="{FF2B5EF4-FFF2-40B4-BE49-F238E27FC236}">
                <a16:creationId xmlns:a16="http://schemas.microsoft.com/office/drawing/2014/main" id="{9F26E654-23BD-45A0-A59B-1D9420515A1B}"/>
              </a:ext>
            </a:extLst>
          </p:cNvPr>
          <p:cNvPicPr>
            <a:picLocks noChangeAspect="1"/>
          </p:cNvPicPr>
          <p:nvPr/>
        </p:nvPicPr>
        <p:blipFill>
          <a:blip r:embed="rId3"/>
          <a:stretch>
            <a:fillRect/>
          </a:stretch>
        </p:blipFill>
        <p:spPr>
          <a:xfrm>
            <a:off x="5976667" y="4062557"/>
            <a:ext cx="2200275" cy="2076450"/>
          </a:xfrm>
          <a:prstGeom prst="rect">
            <a:avLst/>
          </a:prstGeom>
        </p:spPr>
      </p:pic>
    </p:spTree>
    <p:extLst>
      <p:ext uri="{BB962C8B-B14F-4D97-AF65-F5344CB8AC3E}">
        <p14:creationId xmlns:p14="http://schemas.microsoft.com/office/powerpoint/2010/main" val="1549538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49EB-17FB-4CA9-848C-59D5E670DE4F}"/>
              </a:ext>
            </a:extLst>
          </p:cNvPr>
          <p:cNvSpPr>
            <a:spLocks noGrp="1"/>
          </p:cNvSpPr>
          <p:nvPr>
            <p:ph type="title"/>
          </p:nvPr>
        </p:nvSpPr>
        <p:spPr/>
        <p:txBody>
          <a:bodyPr/>
          <a:lstStyle/>
          <a:p>
            <a:pPr algn="ctr"/>
            <a:r>
              <a:rPr lang="en-US" dirty="0"/>
              <a:t>Critical Factors that Allow Bacteria to Grow</a:t>
            </a:r>
          </a:p>
        </p:txBody>
      </p:sp>
      <p:sp>
        <p:nvSpPr>
          <p:cNvPr id="3" name="Content Placeholder 2">
            <a:extLst>
              <a:ext uri="{FF2B5EF4-FFF2-40B4-BE49-F238E27FC236}">
                <a16:creationId xmlns:a16="http://schemas.microsoft.com/office/drawing/2014/main" id="{BFB50A5B-AAA6-4D2F-96DD-DFEEFD5BD433}"/>
              </a:ext>
            </a:extLst>
          </p:cNvPr>
          <p:cNvSpPr>
            <a:spLocks noGrp="1"/>
          </p:cNvSpPr>
          <p:nvPr>
            <p:ph sz="half" idx="1"/>
          </p:nvPr>
        </p:nvSpPr>
        <p:spPr>
          <a:xfrm>
            <a:off x="677334" y="1930400"/>
            <a:ext cx="4184035" cy="4110961"/>
          </a:xfrm>
        </p:spPr>
        <p:txBody>
          <a:bodyPr>
            <a:normAutofit lnSpcReduction="10000"/>
          </a:bodyPr>
          <a:lstStyle/>
          <a:p>
            <a:pPr marL="0" lvl="0" indent="0">
              <a:buNone/>
            </a:pPr>
            <a:r>
              <a:rPr lang="en-US" sz="1900" dirty="0"/>
              <a:t>Foodborne illnesses occur when food is: </a:t>
            </a:r>
          </a:p>
          <a:p>
            <a:r>
              <a:rPr lang="en-US" dirty="0"/>
              <a:t>Eaten after it has been contaminated by pathogenic bacteria </a:t>
            </a:r>
          </a:p>
          <a:p>
            <a:pPr lvl="1"/>
            <a:r>
              <a:rPr lang="en-US" dirty="0"/>
              <a:t>and conditions allow the bacteria to multiply to levels that cause illness or to produce toxins </a:t>
            </a:r>
          </a:p>
          <a:p>
            <a:pPr lvl="1"/>
            <a:r>
              <a:rPr lang="en-US" dirty="0"/>
              <a:t>and the bacteria or toxins are not destroyed, for instance by adequate cooking (toxins are rarely destroyed by cooking, which is why it is so important to prevent bacterial contamination in the first place)</a:t>
            </a:r>
          </a:p>
          <a:p>
            <a:endParaRPr lang="en-US" dirty="0"/>
          </a:p>
        </p:txBody>
      </p:sp>
      <p:pic>
        <p:nvPicPr>
          <p:cNvPr id="5" name="Content Placeholder 4">
            <a:extLst>
              <a:ext uri="{FF2B5EF4-FFF2-40B4-BE49-F238E27FC236}">
                <a16:creationId xmlns:a16="http://schemas.microsoft.com/office/drawing/2014/main" id="{8453F5B3-FEE4-4804-8A09-0A32F065443E}"/>
              </a:ext>
            </a:extLst>
          </p:cNvPr>
          <p:cNvPicPr>
            <a:picLocks noGrp="1" noChangeAspect="1"/>
          </p:cNvPicPr>
          <p:nvPr>
            <p:ph sz="half" idx="2"/>
          </p:nvPr>
        </p:nvPicPr>
        <p:blipFill>
          <a:blip r:embed="rId2"/>
          <a:stretch>
            <a:fillRect/>
          </a:stretch>
        </p:blipFill>
        <p:spPr>
          <a:xfrm>
            <a:off x="5083099" y="2632364"/>
            <a:ext cx="4190903" cy="2231520"/>
          </a:xfrm>
          <a:prstGeom prst="rect">
            <a:avLst/>
          </a:prstGeom>
        </p:spPr>
      </p:pic>
    </p:spTree>
    <p:extLst>
      <p:ext uri="{BB962C8B-B14F-4D97-AF65-F5344CB8AC3E}">
        <p14:creationId xmlns:p14="http://schemas.microsoft.com/office/powerpoint/2010/main" val="1283772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2C5D-EB9F-461F-99DC-F9F7E6AA1E31}"/>
              </a:ext>
            </a:extLst>
          </p:cNvPr>
          <p:cNvSpPr>
            <a:spLocks noGrp="1"/>
          </p:cNvSpPr>
          <p:nvPr>
            <p:ph type="title"/>
          </p:nvPr>
        </p:nvSpPr>
        <p:spPr/>
        <p:txBody>
          <a:bodyPr/>
          <a:lstStyle/>
          <a:p>
            <a:pPr algn="ctr"/>
            <a:r>
              <a:rPr lang="en-US" dirty="0"/>
              <a:t>Critical Factors that Allow Bacteria to Grow</a:t>
            </a:r>
          </a:p>
        </p:txBody>
      </p:sp>
      <p:pic>
        <p:nvPicPr>
          <p:cNvPr id="5" name="Content Placeholder 4">
            <a:extLst>
              <a:ext uri="{FF2B5EF4-FFF2-40B4-BE49-F238E27FC236}">
                <a16:creationId xmlns:a16="http://schemas.microsoft.com/office/drawing/2014/main" id="{E23288F5-0086-4517-A8CE-303073F45491}"/>
              </a:ext>
            </a:extLst>
          </p:cNvPr>
          <p:cNvPicPr>
            <a:picLocks noGrp="1" noChangeAspect="1"/>
          </p:cNvPicPr>
          <p:nvPr>
            <p:ph sz="half" idx="2"/>
          </p:nvPr>
        </p:nvPicPr>
        <p:blipFill>
          <a:blip r:embed="rId2"/>
          <a:stretch>
            <a:fillRect/>
          </a:stretch>
        </p:blipFill>
        <p:spPr>
          <a:xfrm>
            <a:off x="5548881" y="2919369"/>
            <a:ext cx="2617084" cy="2170265"/>
          </a:xfrm>
          <a:prstGeom prst="rect">
            <a:avLst/>
          </a:prstGeom>
        </p:spPr>
      </p:pic>
      <p:sp>
        <p:nvSpPr>
          <p:cNvPr id="6" name="Content Placeholder 2">
            <a:extLst>
              <a:ext uri="{FF2B5EF4-FFF2-40B4-BE49-F238E27FC236}">
                <a16:creationId xmlns:a16="http://schemas.microsoft.com/office/drawing/2014/main" id="{9C2476FC-D80E-4A00-B12A-D504FB0E2091}"/>
              </a:ext>
            </a:extLst>
          </p:cNvPr>
          <p:cNvSpPr txBox="1">
            <a:spLocks/>
          </p:cNvSpPr>
          <p:nvPr/>
        </p:nvSpPr>
        <p:spPr>
          <a:xfrm>
            <a:off x="829734" y="2312989"/>
            <a:ext cx="4719147" cy="158929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dirty="0"/>
              <a:t>When pathogenic bacteria spend enough time on the right types of food at ambient room temperatures, they can quickly multiply to levels which are harmful to health.  The ideal conditions for bacteria involve six main requirements:</a:t>
            </a:r>
          </a:p>
        </p:txBody>
      </p:sp>
      <p:pic>
        <p:nvPicPr>
          <p:cNvPr id="10" name="Picture 9">
            <a:extLst>
              <a:ext uri="{FF2B5EF4-FFF2-40B4-BE49-F238E27FC236}">
                <a16:creationId xmlns:a16="http://schemas.microsoft.com/office/drawing/2014/main" id="{1E6B5292-C29A-4AC7-BE3C-7FA55A1BCE77}"/>
              </a:ext>
            </a:extLst>
          </p:cNvPr>
          <p:cNvPicPr>
            <a:picLocks noChangeAspect="1"/>
          </p:cNvPicPr>
          <p:nvPr/>
        </p:nvPicPr>
        <p:blipFill rotWithShape="1">
          <a:blip r:embed="rId3"/>
          <a:srcRect l="10549" t="12883" r="6565" b="21607"/>
          <a:stretch/>
        </p:blipFill>
        <p:spPr>
          <a:xfrm>
            <a:off x="1189272" y="4118084"/>
            <a:ext cx="3460516" cy="1661931"/>
          </a:xfrm>
          <a:prstGeom prst="rect">
            <a:avLst/>
          </a:prstGeom>
        </p:spPr>
      </p:pic>
      <p:pic>
        <p:nvPicPr>
          <p:cNvPr id="11" name="Picture 10">
            <a:extLst>
              <a:ext uri="{FF2B5EF4-FFF2-40B4-BE49-F238E27FC236}">
                <a16:creationId xmlns:a16="http://schemas.microsoft.com/office/drawing/2014/main" id="{F14E0220-4AFF-4408-8598-8C9B58A3A601}"/>
              </a:ext>
            </a:extLst>
          </p:cNvPr>
          <p:cNvPicPr>
            <a:picLocks noChangeAspect="1"/>
          </p:cNvPicPr>
          <p:nvPr/>
        </p:nvPicPr>
        <p:blipFill rotWithShape="1">
          <a:blip r:embed="rId4"/>
          <a:srcRect l="61232" t="8388" r="4320" b="59420"/>
          <a:stretch/>
        </p:blipFill>
        <p:spPr>
          <a:xfrm>
            <a:off x="6382173" y="2130190"/>
            <a:ext cx="1396410" cy="977444"/>
          </a:xfrm>
          <a:prstGeom prst="rect">
            <a:avLst/>
          </a:prstGeom>
        </p:spPr>
      </p:pic>
    </p:spTree>
    <p:extLst>
      <p:ext uri="{BB962C8B-B14F-4D97-AF65-F5344CB8AC3E}">
        <p14:creationId xmlns:p14="http://schemas.microsoft.com/office/powerpoint/2010/main" val="553924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037E-34E8-48AC-A78B-AB18A21EE51E}"/>
              </a:ext>
            </a:extLst>
          </p:cNvPr>
          <p:cNvSpPr>
            <a:spLocks noGrp="1"/>
          </p:cNvSpPr>
          <p:nvPr>
            <p:ph type="title"/>
          </p:nvPr>
        </p:nvSpPr>
        <p:spPr/>
        <p:txBody>
          <a:bodyPr/>
          <a:lstStyle/>
          <a:p>
            <a:r>
              <a:rPr lang="en-US" dirty="0"/>
              <a:t>FATTOM: Food</a:t>
            </a:r>
          </a:p>
        </p:txBody>
      </p:sp>
      <p:sp>
        <p:nvSpPr>
          <p:cNvPr id="3" name="Content Placeholder 2">
            <a:extLst>
              <a:ext uri="{FF2B5EF4-FFF2-40B4-BE49-F238E27FC236}">
                <a16:creationId xmlns:a16="http://schemas.microsoft.com/office/drawing/2014/main" id="{0F5D587F-55B2-4C5D-A2CE-95EBED97BD02}"/>
              </a:ext>
            </a:extLst>
          </p:cNvPr>
          <p:cNvSpPr>
            <a:spLocks noGrp="1"/>
          </p:cNvSpPr>
          <p:nvPr>
            <p:ph sz="half" idx="1"/>
          </p:nvPr>
        </p:nvSpPr>
        <p:spPr/>
        <p:txBody>
          <a:bodyPr/>
          <a:lstStyle/>
          <a:p>
            <a:pPr marL="0" indent="0" algn="ctr">
              <a:buNone/>
            </a:pPr>
            <a:r>
              <a:rPr lang="en-US" dirty="0"/>
              <a:t>Like all living things, bacteria need nutrients. Although different types of pathogenic bacteria can live on a range of foods, most prefer something that is high in protein and moist. Such foods include meat, poultry, shellfish, eggs, milk and dairy products and products made from them. These foods promote bacterial growth even if they are cooked and served cold later. </a:t>
            </a:r>
          </a:p>
          <a:p>
            <a:endParaRPr lang="en-US" dirty="0"/>
          </a:p>
        </p:txBody>
      </p:sp>
      <p:pic>
        <p:nvPicPr>
          <p:cNvPr id="5" name="Content Placeholder 4">
            <a:extLst>
              <a:ext uri="{FF2B5EF4-FFF2-40B4-BE49-F238E27FC236}">
                <a16:creationId xmlns:a16="http://schemas.microsoft.com/office/drawing/2014/main" id="{9ADF726C-326F-4AE3-809A-95C813BF4897}"/>
              </a:ext>
            </a:extLst>
          </p:cNvPr>
          <p:cNvPicPr>
            <a:picLocks noGrp="1" noChangeAspect="1"/>
          </p:cNvPicPr>
          <p:nvPr>
            <p:ph sz="half" idx="2"/>
          </p:nvPr>
        </p:nvPicPr>
        <p:blipFill rotWithShape="1">
          <a:blip r:embed="rId2"/>
          <a:srcRect r="38667"/>
          <a:stretch/>
        </p:blipFill>
        <p:spPr>
          <a:xfrm>
            <a:off x="5341077" y="2416029"/>
            <a:ext cx="3630931" cy="2498048"/>
          </a:xfrm>
          <a:prstGeom prst="rect">
            <a:avLst/>
          </a:prstGeom>
        </p:spPr>
      </p:pic>
    </p:spTree>
    <p:extLst>
      <p:ext uri="{BB962C8B-B14F-4D97-AF65-F5344CB8AC3E}">
        <p14:creationId xmlns:p14="http://schemas.microsoft.com/office/powerpoint/2010/main" val="2288010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7343-38CD-4CB5-97A3-EE619C22B21D}"/>
              </a:ext>
            </a:extLst>
          </p:cNvPr>
          <p:cNvSpPr>
            <a:spLocks noGrp="1"/>
          </p:cNvSpPr>
          <p:nvPr>
            <p:ph type="title"/>
          </p:nvPr>
        </p:nvSpPr>
        <p:spPr/>
        <p:txBody>
          <a:bodyPr/>
          <a:lstStyle/>
          <a:p>
            <a:r>
              <a:rPr lang="en-US" dirty="0"/>
              <a:t>FATTOM: Acidity</a:t>
            </a:r>
          </a:p>
        </p:txBody>
      </p:sp>
      <p:pic>
        <p:nvPicPr>
          <p:cNvPr id="5" name="Content Placeholder 4">
            <a:extLst>
              <a:ext uri="{FF2B5EF4-FFF2-40B4-BE49-F238E27FC236}">
                <a16:creationId xmlns:a16="http://schemas.microsoft.com/office/drawing/2014/main" id="{90410B34-A782-4447-861B-A8DCE975CB88}"/>
              </a:ext>
            </a:extLst>
          </p:cNvPr>
          <p:cNvPicPr>
            <a:picLocks noGrp="1" noChangeAspect="1"/>
          </p:cNvPicPr>
          <p:nvPr>
            <p:ph sz="half" idx="1"/>
          </p:nvPr>
        </p:nvPicPr>
        <p:blipFill>
          <a:blip r:embed="rId2"/>
          <a:stretch>
            <a:fillRect/>
          </a:stretch>
        </p:blipFill>
        <p:spPr>
          <a:xfrm>
            <a:off x="2960075" y="4126536"/>
            <a:ext cx="4031185" cy="2236571"/>
          </a:xfrm>
          <a:prstGeom prst="rect">
            <a:avLst/>
          </a:prstGeom>
        </p:spPr>
      </p:pic>
      <p:sp>
        <p:nvSpPr>
          <p:cNvPr id="4" name="Content Placeholder 3">
            <a:extLst>
              <a:ext uri="{FF2B5EF4-FFF2-40B4-BE49-F238E27FC236}">
                <a16:creationId xmlns:a16="http://schemas.microsoft.com/office/drawing/2014/main" id="{CCD02771-AA06-41DC-A0C5-9A7A9FBE21E7}"/>
              </a:ext>
            </a:extLst>
          </p:cNvPr>
          <p:cNvSpPr>
            <a:spLocks noGrp="1"/>
          </p:cNvSpPr>
          <p:nvPr>
            <p:ph sz="half" idx="2"/>
          </p:nvPr>
        </p:nvSpPr>
        <p:spPr>
          <a:xfrm>
            <a:off x="1720738" y="1930400"/>
            <a:ext cx="6509857" cy="1610644"/>
          </a:xfrm>
        </p:spPr>
        <p:txBody>
          <a:bodyPr>
            <a:normAutofit/>
          </a:bodyPr>
          <a:lstStyle/>
          <a:p>
            <a:pPr marL="0" indent="0" algn="ctr">
              <a:buNone/>
            </a:pPr>
            <a:r>
              <a:rPr lang="en-US" sz="2400" dirty="0"/>
              <a:t>Levels of acidity also affect bacteria. Lemon juice, vinegar and other acidic products make it difficult for most bacteria to multiply and are therefore useful for preserving food.</a:t>
            </a:r>
          </a:p>
        </p:txBody>
      </p:sp>
    </p:spTree>
    <p:extLst>
      <p:ext uri="{BB962C8B-B14F-4D97-AF65-F5344CB8AC3E}">
        <p14:creationId xmlns:p14="http://schemas.microsoft.com/office/powerpoint/2010/main" val="3671698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6D8B-631D-4161-99E9-47A2A7CF85EE}"/>
              </a:ext>
            </a:extLst>
          </p:cNvPr>
          <p:cNvSpPr>
            <a:spLocks noGrp="1"/>
          </p:cNvSpPr>
          <p:nvPr>
            <p:ph type="title"/>
          </p:nvPr>
        </p:nvSpPr>
        <p:spPr/>
        <p:txBody>
          <a:bodyPr/>
          <a:lstStyle/>
          <a:p>
            <a:r>
              <a:rPr lang="en-US" dirty="0"/>
              <a:t>FATTOM: Temperature</a:t>
            </a:r>
          </a:p>
        </p:txBody>
      </p:sp>
      <p:pic>
        <p:nvPicPr>
          <p:cNvPr id="5" name="Content Placeholder 4">
            <a:extLst>
              <a:ext uri="{FF2B5EF4-FFF2-40B4-BE49-F238E27FC236}">
                <a16:creationId xmlns:a16="http://schemas.microsoft.com/office/drawing/2014/main" id="{D245BA2A-914A-416B-865C-3C8AB4B71D21}"/>
              </a:ext>
            </a:extLst>
          </p:cNvPr>
          <p:cNvPicPr>
            <a:picLocks noGrp="1" noChangeAspect="1"/>
          </p:cNvPicPr>
          <p:nvPr>
            <p:ph sz="half" idx="1"/>
          </p:nvPr>
        </p:nvPicPr>
        <p:blipFill>
          <a:blip r:embed="rId2"/>
          <a:stretch>
            <a:fillRect/>
          </a:stretch>
        </p:blipFill>
        <p:spPr>
          <a:xfrm>
            <a:off x="1040235" y="1930400"/>
            <a:ext cx="2672134" cy="3539222"/>
          </a:xfrm>
          <a:prstGeom prst="rect">
            <a:avLst/>
          </a:prstGeom>
        </p:spPr>
      </p:pic>
      <p:sp>
        <p:nvSpPr>
          <p:cNvPr id="4" name="Content Placeholder 3">
            <a:extLst>
              <a:ext uri="{FF2B5EF4-FFF2-40B4-BE49-F238E27FC236}">
                <a16:creationId xmlns:a16="http://schemas.microsoft.com/office/drawing/2014/main" id="{A20E8767-443D-4D9C-8355-DA0F864BC6ED}"/>
              </a:ext>
            </a:extLst>
          </p:cNvPr>
          <p:cNvSpPr>
            <a:spLocks noGrp="1"/>
          </p:cNvSpPr>
          <p:nvPr>
            <p:ph sz="half" idx="2"/>
          </p:nvPr>
        </p:nvSpPr>
        <p:spPr>
          <a:xfrm>
            <a:off x="3909270" y="1551962"/>
            <a:ext cx="5364734" cy="4613945"/>
          </a:xfrm>
        </p:spPr>
        <p:txBody>
          <a:bodyPr>
            <a:normAutofit lnSpcReduction="10000"/>
          </a:bodyPr>
          <a:lstStyle/>
          <a:p>
            <a:pPr marL="0" lvl="0" indent="0">
              <a:buNone/>
            </a:pPr>
            <a:r>
              <a:rPr lang="en-US" dirty="0"/>
              <a:t>Most pathogenic bacteria multiply rapidly at temperatures between 41° F and 135° F. This range of temperatures is therefore called the Temperature Danger Zone. Ambient room temperatures are generally within the danger zone and the ideal temperature for bacterial multiplication is about 98.6° F, which is average human body temperature.</a:t>
            </a:r>
          </a:p>
          <a:p>
            <a:pPr marL="0" lvl="0" indent="0">
              <a:buNone/>
            </a:pPr>
            <a:r>
              <a:rPr lang="en-US" dirty="0"/>
              <a:t>At temperatures colder than 41° F and hotter than 135° F, bacterial growth slows down or stops. However, most bacteria can survive cold temperatures and resume multiplication later when conditions are more suitable. </a:t>
            </a:r>
          </a:p>
          <a:p>
            <a:pPr marL="0" indent="0">
              <a:buNone/>
            </a:pPr>
            <a:r>
              <a:rPr lang="en-US" dirty="0"/>
              <a:t>Freezing makes most bacteria dormant (inactive), but it does not kill them. When frozen food is thawed, it is susceptible to the same risks as fresh food.</a:t>
            </a:r>
          </a:p>
        </p:txBody>
      </p:sp>
    </p:spTree>
    <p:extLst>
      <p:ext uri="{BB962C8B-B14F-4D97-AF65-F5344CB8AC3E}">
        <p14:creationId xmlns:p14="http://schemas.microsoft.com/office/powerpoint/2010/main" val="3691331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80AC-1A01-4526-9147-7258242D7AD2}"/>
              </a:ext>
            </a:extLst>
          </p:cNvPr>
          <p:cNvSpPr>
            <a:spLocks noGrp="1"/>
          </p:cNvSpPr>
          <p:nvPr>
            <p:ph type="title"/>
          </p:nvPr>
        </p:nvSpPr>
        <p:spPr/>
        <p:txBody>
          <a:bodyPr/>
          <a:lstStyle/>
          <a:p>
            <a:r>
              <a:rPr lang="en-US" dirty="0"/>
              <a:t>FATTOM: Temperature (continued)</a:t>
            </a:r>
          </a:p>
        </p:txBody>
      </p:sp>
      <p:sp>
        <p:nvSpPr>
          <p:cNvPr id="3" name="Content Placeholder 2">
            <a:extLst>
              <a:ext uri="{FF2B5EF4-FFF2-40B4-BE49-F238E27FC236}">
                <a16:creationId xmlns:a16="http://schemas.microsoft.com/office/drawing/2014/main" id="{D5EC228F-C65D-48B7-9F9F-B28017FE94E2}"/>
              </a:ext>
            </a:extLst>
          </p:cNvPr>
          <p:cNvSpPr>
            <a:spLocks noGrp="1"/>
          </p:cNvSpPr>
          <p:nvPr>
            <p:ph sz="half" idx="1"/>
          </p:nvPr>
        </p:nvSpPr>
        <p:spPr>
          <a:xfrm>
            <a:off x="677334" y="1930400"/>
            <a:ext cx="4339283" cy="4413897"/>
          </a:xfrm>
        </p:spPr>
        <p:txBody>
          <a:bodyPr>
            <a:normAutofit fontScale="92500" lnSpcReduction="20000"/>
          </a:bodyPr>
          <a:lstStyle/>
          <a:p>
            <a:pPr marL="0" lvl="0" indent="0" algn="ctr">
              <a:buNone/>
            </a:pPr>
            <a:r>
              <a:rPr lang="en-US" dirty="0"/>
              <a:t>Cooking at high temperatures kills most bacteria, provided that the food is cooked for long enough throughout the product.  However, it is also important to remember that high cooking temperatures do not destroy all toxins or spores, so danger can remain even after cooking.</a:t>
            </a:r>
          </a:p>
          <a:p>
            <a:pPr marL="0" lvl="0" indent="0" algn="ctr">
              <a:buNone/>
            </a:pPr>
            <a:r>
              <a:rPr lang="en-US" dirty="0"/>
              <a:t>Some types of bacteria form spores - a kind of protective coating - to survive cooking and other harsh conditions, such as dehydration and disinfection that would otherwise destroy them. Bacteria do not multiply when they are in spore form but as soon as conditions become more suitable (for example, in the temperature danger zone). Some bacteria may emerge from their spore condition and are free to resume multiplication.</a:t>
            </a:r>
          </a:p>
        </p:txBody>
      </p:sp>
      <p:pic>
        <p:nvPicPr>
          <p:cNvPr id="5" name="Content Placeholder 4">
            <a:extLst>
              <a:ext uri="{FF2B5EF4-FFF2-40B4-BE49-F238E27FC236}">
                <a16:creationId xmlns:a16="http://schemas.microsoft.com/office/drawing/2014/main" id="{19F82BC0-F5FC-4DF1-97FF-124F9E67DE92}"/>
              </a:ext>
            </a:extLst>
          </p:cNvPr>
          <p:cNvPicPr>
            <a:picLocks noGrp="1" noChangeAspect="1"/>
          </p:cNvPicPr>
          <p:nvPr>
            <p:ph sz="half" idx="2"/>
          </p:nvPr>
        </p:nvPicPr>
        <p:blipFill>
          <a:blip r:embed="rId2"/>
          <a:stretch>
            <a:fillRect/>
          </a:stretch>
        </p:blipFill>
        <p:spPr>
          <a:xfrm>
            <a:off x="5368955" y="1642870"/>
            <a:ext cx="3244016" cy="4399156"/>
          </a:xfrm>
          <a:prstGeom prst="rect">
            <a:avLst/>
          </a:prstGeom>
        </p:spPr>
      </p:pic>
    </p:spTree>
    <p:extLst>
      <p:ext uri="{BB962C8B-B14F-4D97-AF65-F5344CB8AC3E}">
        <p14:creationId xmlns:p14="http://schemas.microsoft.com/office/powerpoint/2010/main" val="4037916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FF4D-4B44-4EAF-8D32-17E4D11DF961}"/>
              </a:ext>
            </a:extLst>
          </p:cNvPr>
          <p:cNvSpPr>
            <a:spLocks noGrp="1"/>
          </p:cNvSpPr>
          <p:nvPr>
            <p:ph type="title"/>
          </p:nvPr>
        </p:nvSpPr>
        <p:spPr/>
        <p:txBody>
          <a:bodyPr/>
          <a:lstStyle/>
          <a:p>
            <a:r>
              <a:rPr lang="en-US" dirty="0"/>
              <a:t>FATTOM: Time</a:t>
            </a:r>
          </a:p>
        </p:txBody>
      </p:sp>
      <p:sp>
        <p:nvSpPr>
          <p:cNvPr id="3" name="Content Placeholder 2">
            <a:extLst>
              <a:ext uri="{FF2B5EF4-FFF2-40B4-BE49-F238E27FC236}">
                <a16:creationId xmlns:a16="http://schemas.microsoft.com/office/drawing/2014/main" id="{1B19FCAB-6B0D-4121-BF57-8630E4496DFC}"/>
              </a:ext>
            </a:extLst>
          </p:cNvPr>
          <p:cNvSpPr>
            <a:spLocks noGrp="1"/>
          </p:cNvSpPr>
          <p:nvPr>
            <p:ph sz="half" idx="1"/>
          </p:nvPr>
        </p:nvSpPr>
        <p:spPr>
          <a:xfrm>
            <a:off x="677334" y="1715972"/>
            <a:ext cx="8596668" cy="1497011"/>
          </a:xfrm>
        </p:spPr>
        <p:txBody>
          <a:bodyPr/>
          <a:lstStyle/>
          <a:p>
            <a:pPr marL="0" indent="0" algn="ctr">
              <a:buNone/>
            </a:pPr>
            <a:r>
              <a:rPr lang="en-US" dirty="0"/>
              <a:t>Bacteria do not need long to multiply to levels that cause foodborne illness. They reproduce by dividing. One bacterium splits in two, then two become four and four become eight and so on. As bacteria need only ten to twenty minutes to multiply to harmful numbers, it is possible for one bacterium to lead to the production of millions of bacteria within a few hours.</a:t>
            </a:r>
          </a:p>
        </p:txBody>
      </p:sp>
      <p:pic>
        <p:nvPicPr>
          <p:cNvPr id="5" name="Picture 4">
            <a:extLst>
              <a:ext uri="{FF2B5EF4-FFF2-40B4-BE49-F238E27FC236}">
                <a16:creationId xmlns:a16="http://schemas.microsoft.com/office/drawing/2014/main" id="{4395EFC5-DFE7-4DDA-9ABF-FAF52C78934A}"/>
              </a:ext>
            </a:extLst>
          </p:cNvPr>
          <p:cNvPicPr>
            <a:picLocks noChangeAspect="1"/>
          </p:cNvPicPr>
          <p:nvPr/>
        </p:nvPicPr>
        <p:blipFill>
          <a:blip r:embed="rId2"/>
          <a:stretch>
            <a:fillRect/>
          </a:stretch>
        </p:blipFill>
        <p:spPr>
          <a:xfrm>
            <a:off x="3407927" y="3814618"/>
            <a:ext cx="3135482" cy="2086521"/>
          </a:xfrm>
          <a:prstGeom prst="rect">
            <a:avLst/>
          </a:prstGeom>
        </p:spPr>
      </p:pic>
    </p:spTree>
    <p:extLst>
      <p:ext uri="{BB962C8B-B14F-4D97-AF65-F5344CB8AC3E}">
        <p14:creationId xmlns:p14="http://schemas.microsoft.com/office/powerpoint/2010/main" val="197627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3053-FB32-481D-BA0F-3100C419D5BA}"/>
              </a:ext>
            </a:extLst>
          </p:cNvPr>
          <p:cNvSpPr>
            <a:spLocks noGrp="1"/>
          </p:cNvSpPr>
          <p:nvPr>
            <p:ph type="title"/>
          </p:nvPr>
        </p:nvSpPr>
        <p:spPr/>
        <p:txBody>
          <a:bodyPr/>
          <a:lstStyle/>
          <a:p>
            <a:r>
              <a:rPr lang="en-US" dirty="0"/>
              <a:t>FATTOM: Oxygen</a:t>
            </a:r>
          </a:p>
        </p:txBody>
      </p:sp>
      <p:pic>
        <p:nvPicPr>
          <p:cNvPr id="5" name="Content Placeholder 4">
            <a:extLst>
              <a:ext uri="{FF2B5EF4-FFF2-40B4-BE49-F238E27FC236}">
                <a16:creationId xmlns:a16="http://schemas.microsoft.com/office/drawing/2014/main" id="{C67FEC02-D7DC-4600-9040-92675D996A72}"/>
              </a:ext>
            </a:extLst>
          </p:cNvPr>
          <p:cNvPicPr>
            <a:picLocks noGrp="1" noChangeAspect="1"/>
          </p:cNvPicPr>
          <p:nvPr>
            <p:ph sz="half" idx="1"/>
          </p:nvPr>
        </p:nvPicPr>
        <p:blipFill>
          <a:blip r:embed="rId2"/>
          <a:stretch>
            <a:fillRect/>
          </a:stretch>
        </p:blipFill>
        <p:spPr>
          <a:xfrm>
            <a:off x="910286" y="2438400"/>
            <a:ext cx="3643667" cy="2446842"/>
          </a:xfrm>
          <a:prstGeom prst="rect">
            <a:avLst/>
          </a:prstGeom>
        </p:spPr>
      </p:pic>
      <p:sp>
        <p:nvSpPr>
          <p:cNvPr id="4" name="Content Placeholder 3">
            <a:extLst>
              <a:ext uri="{FF2B5EF4-FFF2-40B4-BE49-F238E27FC236}">
                <a16:creationId xmlns:a16="http://schemas.microsoft.com/office/drawing/2014/main" id="{6C932FAC-7EEE-41BB-A137-C33FF2703D4E}"/>
              </a:ext>
            </a:extLst>
          </p:cNvPr>
          <p:cNvSpPr>
            <a:spLocks noGrp="1"/>
          </p:cNvSpPr>
          <p:nvPr>
            <p:ph sz="half" idx="2"/>
          </p:nvPr>
        </p:nvSpPr>
        <p:spPr>
          <a:xfrm>
            <a:off x="4831350" y="2737794"/>
            <a:ext cx="4184034" cy="1848053"/>
          </a:xfrm>
        </p:spPr>
        <p:txBody>
          <a:bodyPr/>
          <a:lstStyle/>
          <a:p>
            <a:pPr marL="0" indent="0">
              <a:buNone/>
            </a:pPr>
            <a:r>
              <a:rPr lang="en-US" dirty="0"/>
              <a:t>Some bacteria, referred to as ‘aerobes’, need oxygen to reproduce.  Others referred to as ‘anaerobes’, thrive without oxygen.  There are also some bacteria that can live either with or without oxygen.</a:t>
            </a:r>
          </a:p>
        </p:txBody>
      </p:sp>
    </p:spTree>
    <p:extLst>
      <p:ext uri="{BB962C8B-B14F-4D97-AF65-F5344CB8AC3E}">
        <p14:creationId xmlns:p14="http://schemas.microsoft.com/office/powerpoint/2010/main" val="36140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E513-4363-4D56-9597-323FC2FC2056}"/>
              </a:ext>
            </a:extLst>
          </p:cNvPr>
          <p:cNvSpPr>
            <a:spLocks noGrp="1"/>
          </p:cNvSpPr>
          <p:nvPr>
            <p:ph type="title"/>
          </p:nvPr>
        </p:nvSpPr>
        <p:spPr/>
        <p:txBody>
          <a:bodyPr/>
          <a:lstStyle/>
          <a:p>
            <a:r>
              <a:rPr lang="en-US" dirty="0"/>
              <a:t>FATTOM: Moisture</a:t>
            </a:r>
          </a:p>
        </p:txBody>
      </p:sp>
      <p:sp>
        <p:nvSpPr>
          <p:cNvPr id="3" name="Content Placeholder 2">
            <a:extLst>
              <a:ext uri="{FF2B5EF4-FFF2-40B4-BE49-F238E27FC236}">
                <a16:creationId xmlns:a16="http://schemas.microsoft.com/office/drawing/2014/main" id="{BF197C6E-5330-43F4-BFF5-159C8B70DE2B}"/>
              </a:ext>
            </a:extLst>
          </p:cNvPr>
          <p:cNvSpPr>
            <a:spLocks noGrp="1"/>
          </p:cNvSpPr>
          <p:nvPr>
            <p:ph sz="half" idx="1"/>
          </p:nvPr>
        </p:nvSpPr>
        <p:spPr>
          <a:xfrm>
            <a:off x="677334" y="2160588"/>
            <a:ext cx="4851011" cy="3158031"/>
          </a:xfrm>
        </p:spPr>
        <p:txBody>
          <a:bodyPr>
            <a:normAutofit/>
          </a:bodyPr>
          <a:lstStyle/>
          <a:p>
            <a:pPr marL="0" indent="0">
              <a:buNone/>
            </a:pPr>
            <a:r>
              <a:rPr lang="en-US" dirty="0"/>
              <a:t>Pathogenic bacteria need moisture to stay alive. They cannot multiply in dried foods. However, as soon as liquid is added to foods such as dried eggs and powdered milk, the reconstituted products provide ideal conditions for bacterial growth. Quantities of salt (in foods such as crackers and bacon) and sugar (in foods such as candy, jelly and jam) absorb the moisture available in the food so that the bacteria cannot use the moisture and multiply.</a:t>
            </a:r>
          </a:p>
          <a:p>
            <a:pPr marL="0" indent="0">
              <a:buNone/>
            </a:pPr>
            <a:endParaRPr lang="en-US" dirty="0"/>
          </a:p>
        </p:txBody>
      </p:sp>
      <p:pic>
        <p:nvPicPr>
          <p:cNvPr id="5" name="Content Placeholder 4">
            <a:extLst>
              <a:ext uri="{FF2B5EF4-FFF2-40B4-BE49-F238E27FC236}">
                <a16:creationId xmlns:a16="http://schemas.microsoft.com/office/drawing/2014/main" id="{4B69AB5A-1921-4B27-AE81-929C37D90EF8}"/>
              </a:ext>
            </a:extLst>
          </p:cNvPr>
          <p:cNvPicPr>
            <a:picLocks noGrp="1" noChangeAspect="1"/>
          </p:cNvPicPr>
          <p:nvPr>
            <p:ph sz="half" idx="2"/>
          </p:nvPr>
        </p:nvPicPr>
        <p:blipFill>
          <a:blip r:embed="rId2"/>
          <a:stretch>
            <a:fillRect/>
          </a:stretch>
        </p:blipFill>
        <p:spPr>
          <a:xfrm>
            <a:off x="5726311" y="2160588"/>
            <a:ext cx="2911077" cy="3881437"/>
          </a:xfrm>
          <a:prstGeom prst="rect">
            <a:avLst/>
          </a:prstGeom>
        </p:spPr>
      </p:pic>
    </p:spTree>
    <p:extLst>
      <p:ext uri="{BB962C8B-B14F-4D97-AF65-F5344CB8AC3E}">
        <p14:creationId xmlns:p14="http://schemas.microsoft.com/office/powerpoint/2010/main" val="205175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559E-CA0E-4BBB-A4D9-4326935B5D9A}"/>
              </a:ext>
            </a:extLst>
          </p:cNvPr>
          <p:cNvSpPr>
            <a:spLocks noGrp="1"/>
          </p:cNvSpPr>
          <p:nvPr>
            <p:ph type="title"/>
          </p:nvPr>
        </p:nvSpPr>
        <p:spPr>
          <a:xfrm>
            <a:off x="677334" y="609600"/>
            <a:ext cx="8596668" cy="1135310"/>
          </a:xfrm>
        </p:spPr>
        <p:txBody>
          <a:bodyPr>
            <a:noAutofit/>
          </a:bodyPr>
          <a:lstStyle/>
          <a:p>
            <a:pPr algn="ctr"/>
            <a:r>
              <a:rPr lang="en-US" sz="5400" dirty="0"/>
              <a:t>Part 1</a:t>
            </a:r>
          </a:p>
        </p:txBody>
      </p:sp>
      <p:sp>
        <p:nvSpPr>
          <p:cNvPr id="3" name="Content Placeholder 2">
            <a:extLst>
              <a:ext uri="{FF2B5EF4-FFF2-40B4-BE49-F238E27FC236}">
                <a16:creationId xmlns:a16="http://schemas.microsoft.com/office/drawing/2014/main" id="{4D965CF7-54C7-42F8-A76D-D9AD45B86BD2}"/>
              </a:ext>
            </a:extLst>
          </p:cNvPr>
          <p:cNvSpPr>
            <a:spLocks noGrp="1"/>
          </p:cNvSpPr>
          <p:nvPr>
            <p:ph sz="half" idx="1"/>
          </p:nvPr>
        </p:nvSpPr>
        <p:spPr>
          <a:xfrm>
            <a:off x="677334" y="2160589"/>
            <a:ext cx="8596668" cy="3880772"/>
          </a:xfrm>
        </p:spPr>
        <p:txBody>
          <a:bodyPr>
            <a:normAutofit/>
          </a:bodyPr>
          <a:lstStyle/>
          <a:p>
            <a:pPr marL="0" indent="0" algn="ctr">
              <a:buNone/>
            </a:pPr>
            <a:r>
              <a:rPr lang="en-US" sz="4000" dirty="0"/>
              <a:t>This section covers:</a:t>
            </a:r>
          </a:p>
          <a:p>
            <a:pPr algn="ctr"/>
            <a:r>
              <a:rPr lang="en-US" sz="2800" dirty="0"/>
              <a:t>Food Safety</a:t>
            </a:r>
          </a:p>
          <a:p>
            <a:pPr algn="ctr"/>
            <a:r>
              <a:rPr lang="en-US" sz="2800" dirty="0"/>
              <a:t>Foodborne Illness</a:t>
            </a:r>
          </a:p>
          <a:p>
            <a:pPr algn="ctr"/>
            <a:r>
              <a:rPr lang="en-US" sz="2800" dirty="0"/>
              <a:t>Bacteria</a:t>
            </a:r>
          </a:p>
          <a:p>
            <a:pPr algn="ctr"/>
            <a:r>
              <a:rPr lang="en-US" sz="2800" dirty="0"/>
              <a:t>FATTOM</a:t>
            </a:r>
          </a:p>
          <a:p>
            <a:pPr algn="ctr"/>
            <a:r>
              <a:rPr lang="en-US" sz="2800" dirty="0"/>
              <a:t>The Temperature Danger Zone</a:t>
            </a:r>
          </a:p>
          <a:p>
            <a:endParaRPr lang="en-US" dirty="0"/>
          </a:p>
        </p:txBody>
      </p:sp>
    </p:spTree>
    <p:extLst>
      <p:ext uri="{BB962C8B-B14F-4D97-AF65-F5344CB8AC3E}">
        <p14:creationId xmlns:p14="http://schemas.microsoft.com/office/powerpoint/2010/main" val="1696959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6CD9-4390-4864-BBEF-402B125F4E58}"/>
              </a:ext>
            </a:extLst>
          </p:cNvPr>
          <p:cNvSpPr>
            <a:spLocks noGrp="1"/>
          </p:cNvSpPr>
          <p:nvPr>
            <p:ph type="title"/>
          </p:nvPr>
        </p:nvSpPr>
        <p:spPr>
          <a:xfrm>
            <a:off x="677334" y="609600"/>
            <a:ext cx="8596668" cy="1320800"/>
          </a:xfrm>
        </p:spPr>
        <p:txBody>
          <a:bodyPr/>
          <a:lstStyle/>
          <a:p>
            <a:r>
              <a:rPr lang="en-US" dirty="0"/>
              <a:t>The Temperature Danger Zone</a:t>
            </a:r>
          </a:p>
        </p:txBody>
      </p:sp>
      <p:sp>
        <p:nvSpPr>
          <p:cNvPr id="4" name="Content Placeholder 3">
            <a:extLst>
              <a:ext uri="{FF2B5EF4-FFF2-40B4-BE49-F238E27FC236}">
                <a16:creationId xmlns:a16="http://schemas.microsoft.com/office/drawing/2014/main" id="{DBD56830-5B33-424A-8924-10EDEB995BA3}"/>
              </a:ext>
            </a:extLst>
          </p:cNvPr>
          <p:cNvSpPr>
            <a:spLocks noGrp="1"/>
          </p:cNvSpPr>
          <p:nvPr>
            <p:ph sz="half" idx="2"/>
          </p:nvPr>
        </p:nvSpPr>
        <p:spPr>
          <a:xfrm>
            <a:off x="5089970" y="2160589"/>
            <a:ext cx="4184034" cy="3880773"/>
          </a:xfrm>
        </p:spPr>
        <p:txBody>
          <a:bodyPr>
            <a:normAutofit lnSpcReduction="10000"/>
          </a:bodyPr>
          <a:lstStyle/>
          <a:p>
            <a:pPr marL="0" lvl="0" indent="0">
              <a:buNone/>
            </a:pPr>
            <a:r>
              <a:rPr lang="en-US"/>
              <a:t>As most pathogenic bacteria multiply rapidly at temperatures between 41° F and 135° F, TCS foods and perishable foods should be kept out of the danger zone as much as possible. Foods are likely to be at danger zone temperatures when they are: </a:t>
            </a:r>
          </a:p>
          <a:p>
            <a:pPr lvl="0"/>
            <a:r>
              <a:rPr lang="en-US"/>
              <a:t>Left on work surfaces</a:t>
            </a:r>
          </a:p>
          <a:p>
            <a:pPr lvl="0"/>
            <a:r>
              <a:rPr lang="en-US"/>
              <a:t>Left in sunlight, for instance in a display window</a:t>
            </a:r>
          </a:p>
          <a:p>
            <a:pPr lvl="0"/>
            <a:r>
              <a:rPr lang="en-US"/>
              <a:t>Heated slowly</a:t>
            </a:r>
          </a:p>
          <a:p>
            <a:pPr lvl="0"/>
            <a:r>
              <a:rPr lang="en-US"/>
              <a:t>Cooled slowly</a:t>
            </a:r>
          </a:p>
          <a:p>
            <a:endParaRPr lang="en-US" dirty="0"/>
          </a:p>
        </p:txBody>
      </p:sp>
      <p:pic>
        <p:nvPicPr>
          <p:cNvPr id="8" name="Content Placeholder 7">
            <a:extLst>
              <a:ext uri="{FF2B5EF4-FFF2-40B4-BE49-F238E27FC236}">
                <a16:creationId xmlns:a16="http://schemas.microsoft.com/office/drawing/2014/main" id="{D392087F-E331-49A6-B25B-40B8388CC796}"/>
              </a:ext>
            </a:extLst>
          </p:cNvPr>
          <p:cNvPicPr>
            <a:picLocks noGrp="1" noChangeAspect="1"/>
          </p:cNvPicPr>
          <p:nvPr>
            <p:ph sz="half" idx="1"/>
          </p:nvPr>
        </p:nvPicPr>
        <p:blipFill rotWithShape="1">
          <a:blip r:embed="rId2"/>
          <a:srcRect l="1696" t="5723" r="1617" b="9235"/>
          <a:stretch/>
        </p:blipFill>
        <p:spPr>
          <a:xfrm>
            <a:off x="965666" y="2307482"/>
            <a:ext cx="3514055" cy="3304754"/>
          </a:xfrm>
          <a:prstGeom prst="rect">
            <a:avLst/>
          </a:prstGeom>
        </p:spPr>
      </p:pic>
    </p:spTree>
    <p:extLst>
      <p:ext uri="{BB962C8B-B14F-4D97-AF65-F5344CB8AC3E}">
        <p14:creationId xmlns:p14="http://schemas.microsoft.com/office/powerpoint/2010/main" val="583234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1EE7-E574-4E8C-BF88-157627F99EB2}"/>
              </a:ext>
            </a:extLst>
          </p:cNvPr>
          <p:cNvSpPr>
            <a:spLocks noGrp="1"/>
          </p:cNvSpPr>
          <p:nvPr>
            <p:ph type="title"/>
          </p:nvPr>
        </p:nvSpPr>
        <p:spPr/>
        <p:txBody>
          <a:bodyPr/>
          <a:lstStyle/>
          <a:p>
            <a:r>
              <a:rPr lang="en-US" dirty="0"/>
              <a:t>The Temperature Danger Zone</a:t>
            </a:r>
          </a:p>
        </p:txBody>
      </p:sp>
      <p:sp>
        <p:nvSpPr>
          <p:cNvPr id="3" name="Content Placeholder 2">
            <a:extLst>
              <a:ext uri="{FF2B5EF4-FFF2-40B4-BE49-F238E27FC236}">
                <a16:creationId xmlns:a16="http://schemas.microsoft.com/office/drawing/2014/main" id="{244715E5-C389-4F45-B7AF-0B0CA63F986D}"/>
              </a:ext>
            </a:extLst>
          </p:cNvPr>
          <p:cNvSpPr>
            <a:spLocks noGrp="1"/>
          </p:cNvSpPr>
          <p:nvPr>
            <p:ph sz="half" idx="1"/>
          </p:nvPr>
        </p:nvSpPr>
        <p:spPr>
          <a:xfrm>
            <a:off x="677334" y="2818701"/>
            <a:ext cx="4184035" cy="3222660"/>
          </a:xfrm>
        </p:spPr>
        <p:txBody>
          <a:bodyPr>
            <a:normAutofit/>
          </a:bodyPr>
          <a:lstStyle/>
          <a:p>
            <a:pPr marL="0" lvl="0" indent="0">
              <a:buNone/>
            </a:pPr>
            <a:r>
              <a:rPr lang="en-US" dirty="0"/>
              <a:t>It is important to remember the basic rules, which are often called the time and temperature rules:</a:t>
            </a:r>
          </a:p>
          <a:p>
            <a:pPr lvl="0"/>
            <a:r>
              <a:rPr lang="en-US" dirty="0"/>
              <a:t>Minimize the time that TCS Foods are kept at danger zone temperatures</a:t>
            </a:r>
          </a:p>
          <a:p>
            <a:pPr lvl="0"/>
            <a:r>
              <a:rPr lang="en-US" dirty="0"/>
              <a:t>Keep cold foods cold</a:t>
            </a:r>
          </a:p>
          <a:p>
            <a:pPr lvl="0"/>
            <a:r>
              <a:rPr lang="en-US" dirty="0"/>
              <a:t>Keep frozen foods frozen</a:t>
            </a:r>
          </a:p>
          <a:p>
            <a:r>
              <a:rPr lang="en-US" dirty="0"/>
              <a:t>Keep hot foods hot</a:t>
            </a:r>
          </a:p>
        </p:txBody>
      </p:sp>
      <p:pic>
        <p:nvPicPr>
          <p:cNvPr id="6" name="Content Placeholder 5">
            <a:extLst>
              <a:ext uri="{FF2B5EF4-FFF2-40B4-BE49-F238E27FC236}">
                <a16:creationId xmlns:a16="http://schemas.microsoft.com/office/drawing/2014/main" id="{E3353326-A26D-492D-9E3D-B395C8BC3A15}"/>
              </a:ext>
            </a:extLst>
          </p:cNvPr>
          <p:cNvPicPr>
            <a:picLocks noGrp="1" noChangeAspect="1"/>
          </p:cNvPicPr>
          <p:nvPr>
            <p:ph sz="half" idx="2"/>
          </p:nvPr>
        </p:nvPicPr>
        <p:blipFill>
          <a:blip r:embed="rId2"/>
          <a:stretch>
            <a:fillRect/>
          </a:stretch>
        </p:blipFill>
        <p:spPr>
          <a:xfrm>
            <a:off x="5727692" y="2818701"/>
            <a:ext cx="3038803" cy="3038803"/>
          </a:xfrm>
          <a:prstGeom prst="rect">
            <a:avLst/>
          </a:prstGeom>
        </p:spPr>
      </p:pic>
      <p:sp>
        <p:nvSpPr>
          <p:cNvPr id="5" name="Rectangle 4">
            <a:extLst>
              <a:ext uri="{FF2B5EF4-FFF2-40B4-BE49-F238E27FC236}">
                <a16:creationId xmlns:a16="http://schemas.microsoft.com/office/drawing/2014/main" id="{C707F6D3-E137-46DC-9458-EC5B58772EBD}"/>
              </a:ext>
            </a:extLst>
          </p:cNvPr>
          <p:cNvSpPr/>
          <p:nvPr/>
        </p:nvSpPr>
        <p:spPr>
          <a:xfrm>
            <a:off x="677334" y="1468735"/>
            <a:ext cx="6096000" cy="923330"/>
          </a:xfrm>
          <a:prstGeom prst="rect">
            <a:avLst/>
          </a:prstGeom>
        </p:spPr>
        <p:txBody>
          <a:bodyPr>
            <a:spAutoFit/>
          </a:bodyPr>
          <a:lstStyle/>
          <a:p>
            <a:pPr lvl="0"/>
            <a:r>
              <a:rPr lang="en-US" dirty="0"/>
              <a:t>Food is also likely to be in the danger zone when hot and cooler foods are combined - for instance, when hot gravy is poured on cold food.</a:t>
            </a:r>
          </a:p>
        </p:txBody>
      </p:sp>
    </p:spTree>
    <p:extLst>
      <p:ext uri="{BB962C8B-B14F-4D97-AF65-F5344CB8AC3E}">
        <p14:creationId xmlns:p14="http://schemas.microsoft.com/office/powerpoint/2010/main" val="1185304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476462"/>
            <a:ext cx="8693169" cy="3951215"/>
          </a:xfrm>
        </p:spPr>
        <p:txBody>
          <a:bodyPr>
            <a:normAutofit fontScale="92500" lnSpcReduction="10000"/>
          </a:bodyPr>
          <a:lstStyle/>
          <a:p>
            <a:pPr lvl="0"/>
            <a:r>
              <a:rPr lang="en-US" sz="2000" dirty="0"/>
              <a:t>You cannot see, smell or taste pathogenic bacteria even when they have contaminated food</a:t>
            </a:r>
          </a:p>
          <a:p>
            <a:pPr lvl="0"/>
            <a:r>
              <a:rPr lang="en-US" sz="2000" dirty="0"/>
              <a:t>Pathogenic bacteria need food, acidity, temperature, time, oxygen, and moisture to multiply</a:t>
            </a:r>
          </a:p>
          <a:p>
            <a:pPr lvl="0"/>
            <a:r>
              <a:rPr lang="en-US" sz="2000" dirty="0"/>
              <a:t>The bacteria responsible for foodborne illness can multiply to harmful levels every 10 to 20 minutes in ideal conditions</a:t>
            </a:r>
          </a:p>
          <a:p>
            <a:pPr lvl="0"/>
            <a:r>
              <a:rPr lang="en-US" sz="2000" dirty="0"/>
              <a:t>Pathogenic bacteria multiply at temperatures between 41° F and 135° F, the temperature range known as the danger zone</a:t>
            </a:r>
          </a:p>
          <a:p>
            <a:pPr lvl="0"/>
            <a:r>
              <a:rPr lang="en-US" sz="2000" dirty="0"/>
              <a:t>Effective temperature control helps to prevent foodborne illness</a:t>
            </a:r>
          </a:p>
          <a:p>
            <a:pPr lvl="0"/>
            <a:endParaRPr lang="en-US" sz="2000" dirty="0"/>
          </a:p>
          <a:p>
            <a:pPr marL="0" lvl="0" indent="0" algn="ctr">
              <a:buNone/>
            </a:pPr>
            <a:r>
              <a:rPr lang="en-US" sz="3500" b="1" dirty="0">
                <a:solidFill>
                  <a:srgbClr val="FF0000"/>
                </a:solidFill>
              </a:rPr>
              <a:t>End of Part 1</a:t>
            </a:r>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647715"/>
            <a:ext cx="4401693" cy="1042506"/>
          </a:xfrm>
          <a:prstGeom prst="rect">
            <a:avLst/>
          </a:prstGeom>
        </p:spPr>
      </p:pic>
    </p:spTree>
    <p:extLst>
      <p:ext uri="{BB962C8B-B14F-4D97-AF65-F5344CB8AC3E}">
        <p14:creationId xmlns:p14="http://schemas.microsoft.com/office/powerpoint/2010/main" val="1793970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559E-CA0E-4BBB-A4D9-4326935B5D9A}"/>
              </a:ext>
            </a:extLst>
          </p:cNvPr>
          <p:cNvSpPr>
            <a:spLocks noGrp="1"/>
          </p:cNvSpPr>
          <p:nvPr>
            <p:ph type="title"/>
          </p:nvPr>
        </p:nvSpPr>
        <p:spPr>
          <a:xfrm>
            <a:off x="677334" y="609600"/>
            <a:ext cx="8596668" cy="1135310"/>
          </a:xfrm>
        </p:spPr>
        <p:txBody>
          <a:bodyPr>
            <a:noAutofit/>
          </a:bodyPr>
          <a:lstStyle/>
          <a:p>
            <a:pPr algn="ctr"/>
            <a:r>
              <a:rPr lang="en-US" sz="5400" dirty="0"/>
              <a:t>Part 2</a:t>
            </a:r>
          </a:p>
        </p:txBody>
      </p:sp>
      <p:sp>
        <p:nvSpPr>
          <p:cNvPr id="3" name="Content Placeholder 2">
            <a:extLst>
              <a:ext uri="{FF2B5EF4-FFF2-40B4-BE49-F238E27FC236}">
                <a16:creationId xmlns:a16="http://schemas.microsoft.com/office/drawing/2014/main" id="{4D965CF7-54C7-42F8-A76D-D9AD45B86BD2}"/>
              </a:ext>
            </a:extLst>
          </p:cNvPr>
          <p:cNvSpPr>
            <a:spLocks noGrp="1"/>
          </p:cNvSpPr>
          <p:nvPr>
            <p:ph sz="half" idx="1"/>
          </p:nvPr>
        </p:nvSpPr>
        <p:spPr>
          <a:xfrm>
            <a:off x="677334" y="2160589"/>
            <a:ext cx="8596668" cy="3880772"/>
          </a:xfrm>
        </p:spPr>
        <p:txBody>
          <a:bodyPr/>
          <a:lstStyle/>
          <a:p>
            <a:pPr marL="0" indent="0" algn="ctr">
              <a:buNone/>
            </a:pPr>
            <a:r>
              <a:rPr lang="en-US" sz="4000" dirty="0"/>
              <a:t>This section covers:</a:t>
            </a:r>
          </a:p>
          <a:p>
            <a:pPr algn="ctr"/>
            <a:r>
              <a:rPr lang="en-US" sz="2800" dirty="0"/>
              <a:t>Time-Temperature Control for Safety Foods (TCS)</a:t>
            </a:r>
          </a:p>
          <a:p>
            <a:pPr algn="ctr"/>
            <a:r>
              <a:rPr lang="en-US" sz="2800" dirty="0"/>
              <a:t>Contamination</a:t>
            </a:r>
          </a:p>
          <a:p>
            <a:pPr lvl="1" algn="ctr"/>
            <a:r>
              <a:rPr lang="en-US" sz="2400" dirty="0"/>
              <a:t>Causes</a:t>
            </a:r>
          </a:p>
          <a:p>
            <a:pPr lvl="1" algn="ctr"/>
            <a:r>
              <a:rPr lang="en-US" sz="2400" dirty="0"/>
              <a:t>Prevention</a:t>
            </a:r>
          </a:p>
          <a:p>
            <a:pPr algn="ctr"/>
            <a:r>
              <a:rPr lang="en-US" sz="2800" dirty="0"/>
              <a:t>Time and Temperature Control</a:t>
            </a:r>
          </a:p>
          <a:p>
            <a:endParaRPr lang="en-US" dirty="0"/>
          </a:p>
        </p:txBody>
      </p:sp>
    </p:spTree>
    <p:extLst>
      <p:ext uri="{BB962C8B-B14F-4D97-AF65-F5344CB8AC3E}">
        <p14:creationId xmlns:p14="http://schemas.microsoft.com/office/powerpoint/2010/main" val="2733623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1B87-2A72-4FCA-A1FB-03D1469445D1}"/>
              </a:ext>
            </a:extLst>
          </p:cNvPr>
          <p:cNvSpPr>
            <a:spLocks noGrp="1"/>
          </p:cNvSpPr>
          <p:nvPr>
            <p:ph type="title"/>
          </p:nvPr>
        </p:nvSpPr>
        <p:spPr/>
        <p:txBody>
          <a:bodyPr/>
          <a:lstStyle/>
          <a:p>
            <a:r>
              <a:rPr lang="en-US" dirty="0"/>
              <a:t>Time-Temperature Control for Safety Foods</a:t>
            </a:r>
          </a:p>
        </p:txBody>
      </p:sp>
      <p:sp>
        <p:nvSpPr>
          <p:cNvPr id="3" name="Content Placeholder 2">
            <a:extLst>
              <a:ext uri="{FF2B5EF4-FFF2-40B4-BE49-F238E27FC236}">
                <a16:creationId xmlns:a16="http://schemas.microsoft.com/office/drawing/2014/main" id="{9ADED141-CBB1-4711-BD03-BB83A53428DA}"/>
              </a:ext>
            </a:extLst>
          </p:cNvPr>
          <p:cNvSpPr>
            <a:spLocks noGrp="1"/>
          </p:cNvSpPr>
          <p:nvPr>
            <p:ph sz="half" idx="1"/>
          </p:nvPr>
        </p:nvSpPr>
        <p:spPr>
          <a:xfrm>
            <a:off x="677334" y="2160588"/>
            <a:ext cx="8596668" cy="1731904"/>
          </a:xfrm>
        </p:spPr>
        <p:txBody>
          <a:bodyPr>
            <a:normAutofit fontScale="92500"/>
          </a:bodyPr>
          <a:lstStyle/>
          <a:p>
            <a:pPr marL="0" indent="0" algn="ctr">
              <a:buNone/>
            </a:pPr>
            <a:r>
              <a:rPr lang="en-US" sz="2400" dirty="0"/>
              <a:t>Some products described as (TCS) Time-Temperature for Safety Foods, are more likely to cause foodborne illnesses than others. It is important to be able to recognize them so that you can deal with them with special care and prevent illness.</a:t>
            </a:r>
          </a:p>
        </p:txBody>
      </p:sp>
      <p:pic>
        <p:nvPicPr>
          <p:cNvPr id="5" name="Picture 4">
            <a:extLst>
              <a:ext uri="{FF2B5EF4-FFF2-40B4-BE49-F238E27FC236}">
                <a16:creationId xmlns:a16="http://schemas.microsoft.com/office/drawing/2014/main" id="{C6C85075-6E7D-4C05-AD7D-55606B032E4E}"/>
              </a:ext>
            </a:extLst>
          </p:cNvPr>
          <p:cNvPicPr>
            <a:picLocks noChangeAspect="1"/>
          </p:cNvPicPr>
          <p:nvPr/>
        </p:nvPicPr>
        <p:blipFill rotWithShape="1">
          <a:blip r:embed="rId2"/>
          <a:srcRect l="15345" t="29764" r="15237" b="27095"/>
          <a:stretch/>
        </p:blipFill>
        <p:spPr>
          <a:xfrm>
            <a:off x="1802630" y="3626755"/>
            <a:ext cx="6346076" cy="2958603"/>
          </a:xfrm>
          <a:prstGeom prst="rect">
            <a:avLst/>
          </a:prstGeom>
        </p:spPr>
      </p:pic>
    </p:spTree>
    <p:extLst>
      <p:ext uri="{BB962C8B-B14F-4D97-AF65-F5344CB8AC3E}">
        <p14:creationId xmlns:p14="http://schemas.microsoft.com/office/powerpoint/2010/main" val="1243819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5E87-BE11-4487-BBA6-7FDF185200B7}"/>
              </a:ext>
            </a:extLst>
          </p:cNvPr>
          <p:cNvSpPr>
            <a:spLocks noGrp="1"/>
          </p:cNvSpPr>
          <p:nvPr>
            <p:ph type="title"/>
          </p:nvPr>
        </p:nvSpPr>
        <p:spPr>
          <a:xfrm>
            <a:off x="677334" y="609600"/>
            <a:ext cx="8596668" cy="833306"/>
          </a:xfrm>
        </p:spPr>
        <p:txBody>
          <a:bodyPr>
            <a:noAutofit/>
          </a:bodyPr>
          <a:lstStyle/>
          <a:p>
            <a:r>
              <a:rPr lang="en-US" sz="2800" dirty="0"/>
              <a:t>Time-Temperature Control for Safety (TCS) Foods</a:t>
            </a:r>
          </a:p>
        </p:txBody>
      </p:sp>
      <p:sp>
        <p:nvSpPr>
          <p:cNvPr id="3" name="Content Placeholder 2">
            <a:extLst>
              <a:ext uri="{FF2B5EF4-FFF2-40B4-BE49-F238E27FC236}">
                <a16:creationId xmlns:a16="http://schemas.microsoft.com/office/drawing/2014/main" id="{1E442CEF-7A2E-44C8-A9AE-2B9D5CFA530C}"/>
              </a:ext>
            </a:extLst>
          </p:cNvPr>
          <p:cNvSpPr>
            <a:spLocks noGrp="1"/>
          </p:cNvSpPr>
          <p:nvPr>
            <p:ph sz="half" idx="1"/>
          </p:nvPr>
        </p:nvSpPr>
        <p:spPr>
          <a:xfrm>
            <a:off x="677334" y="1585520"/>
            <a:ext cx="8596668" cy="4455842"/>
          </a:xfrm>
        </p:spPr>
        <p:txBody>
          <a:bodyPr>
            <a:normAutofit fontScale="85000" lnSpcReduction="10000"/>
          </a:bodyPr>
          <a:lstStyle/>
          <a:p>
            <a:pPr marL="0" lvl="0" indent="0">
              <a:buNone/>
            </a:pPr>
            <a:r>
              <a:rPr lang="en-US" dirty="0"/>
              <a:t>Time-Temperature Control for Safety Foods support the rapid growth of infectious or toxigenic microorganisms when conditions are ideal - particularly when protein-rich moist food is left at danger zone temperatures for some time. The foods may be of animal, plant or synthetic origin and may be raw or heat treated. Examples of TCS include:</a:t>
            </a:r>
          </a:p>
          <a:p>
            <a:pPr lvl="0"/>
            <a:r>
              <a:rPr lang="en-US" dirty="0"/>
              <a:t>Cooked meat and cooked poultry</a:t>
            </a:r>
          </a:p>
          <a:p>
            <a:pPr lvl="0"/>
            <a:r>
              <a:rPr lang="en-US" dirty="0"/>
              <a:t>Cooked meat products - such as stews, gravy and soups made with meat or meat  stock</a:t>
            </a:r>
          </a:p>
          <a:p>
            <a:pPr lvl="0"/>
            <a:r>
              <a:rPr lang="en-US" dirty="0"/>
              <a:t>Meat or fish salads</a:t>
            </a:r>
          </a:p>
          <a:p>
            <a:pPr lvl="0"/>
            <a:r>
              <a:rPr lang="en-US" dirty="0"/>
              <a:t>Milk and eggs and uncooked and lightly-cooked dishes made with them - such as mayonnaise and hollandaise sauces and custards</a:t>
            </a:r>
          </a:p>
          <a:p>
            <a:pPr lvl="0"/>
            <a:r>
              <a:rPr lang="en-US" dirty="0"/>
              <a:t>Shellfish and seafood - including fish, shrimp, mussels’, clams, oysters, crab, and lobster</a:t>
            </a:r>
          </a:p>
          <a:p>
            <a:pPr lvl="0"/>
            <a:r>
              <a:rPr lang="en-US" dirty="0"/>
              <a:t>Cooked rice</a:t>
            </a:r>
          </a:p>
          <a:p>
            <a:pPr lvl="0"/>
            <a:r>
              <a:rPr lang="en-US" dirty="0"/>
              <a:t>Raw seed sprouts </a:t>
            </a:r>
          </a:p>
          <a:p>
            <a:pPr lvl="0"/>
            <a:r>
              <a:rPr lang="en-US" dirty="0"/>
              <a:t>Cut melons, cut leafy greens and sliced tomatoes</a:t>
            </a:r>
          </a:p>
          <a:p>
            <a:r>
              <a:rPr lang="en-US" dirty="0"/>
              <a:t>Garlic and oil mixtures that have not been processed to prevent the growth of pathogenic microorganisms</a:t>
            </a:r>
          </a:p>
        </p:txBody>
      </p:sp>
    </p:spTree>
    <p:extLst>
      <p:ext uri="{BB962C8B-B14F-4D97-AF65-F5344CB8AC3E}">
        <p14:creationId xmlns:p14="http://schemas.microsoft.com/office/powerpoint/2010/main" val="2304337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DB85-2AB0-421D-BF27-6873D62DC254}"/>
              </a:ext>
            </a:extLst>
          </p:cNvPr>
          <p:cNvSpPr>
            <a:spLocks noGrp="1"/>
          </p:cNvSpPr>
          <p:nvPr>
            <p:ph type="title"/>
          </p:nvPr>
        </p:nvSpPr>
        <p:spPr>
          <a:xfrm>
            <a:off x="677334" y="609600"/>
            <a:ext cx="8596668" cy="531303"/>
          </a:xfrm>
        </p:spPr>
        <p:txBody>
          <a:bodyPr>
            <a:normAutofit/>
          </a:bodyPr>
          <a:lstStyle/>
          <a:p>
            <a:r>
              <a:rPr lang="en-US" sz="2800" dirty="0"/>
              <a:t>Time-Temperature Control for Safety (TCS) Foods</a:t>
            </a:r>
          </a:p>
        </p:txBody>
      </p:sp>
      <p:sp>
        <p:nvSpPr>
          <p:cNvPr id="3" name="Content Placeholder 2">
            <a:extLst>
              <a:ext uri="{FF2B5EF4-FFF2-40B4-BE49-F238E27FC236}">
                <a16:creationId xmlns:a16="http://schemas.microsoft.com/office/drawing/2014/main" id="{6DCBB8F9-E82C-49DA-8F4D-47E43E646829}"/>
              </a:ext>
            </a:extLst>
          </p:cNvPr>
          <p:cNvSpPr>
            <a:spLocks noGrp="1"/>
          </p:cNvSpPr>
          <p:nvPr>
            <p:ph sz="half" idx="1"/>
          </p:nvPr>
        </p:nvSpPr>
        <p:spPr>
          <a:xfrm>
            <a:off x="677334" y="2160589"/>
            <a:ext cx="4184035" cy="2663081"/>
          </a:xfrm>
        </p:spPr>
        <p:txBody>
          <a:bodyPr/>
          <a:lstStyle/>
          <a:p>
            <a:pPr marL="0" indent="0" algn="ctr">
              <a:buNone/>
            </a:pPr>
            <a:r>
              <a:rPr lang="en-US" dirty="0"/>
              <a:t>As the name suggests, these are in a form that can be eaten at once. This means that they are not treated in any way (such as by cooking) that would destroy pathogenic bacteria immediately before the food is eaten.  Many, but not all, ready-to-eat foods are Time / Temperature Control for Safety Foods.</a:t>
            </a:r>
          </a:p>
        </p:txBody>
      </p:sp>
      <p:pic>
        <p:nvPicPr>
          <p:cNvPr id="1026" name="Picture 2" descr="Image result for fruit funny">
            <a:extLst>
              <a:ext uri="{FF2B5EF4-FFF2-40B4-BE49-F238E27FC236}">
                <a16:creationId xmlns:a16="http://schemas.microsoft.com/office/drawing/2014/main" id="{05618DBA-6710-4E14-9C58-A1D00282B4A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89352" y="2160589"/>
            <a:ext cx="4184650" cy="313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8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0432-76D4-46D4-9400-62A7DA00CAD2}"/>
              </a:ext>
            </a:extLst>
          </p:cNvPr>
          <p:cNvSpPr>
            <a:spLocks noGrp="1"/>
          </p:cNvSpPr>
          <p:nvPr>
            <p:ph type="title"/>
          </p:nvPr>
        </p:nvSpPr>
        <p:spPr>
          <a:xfrm>
            <a:off x="677334" y="609600"/>
            <a:ext cx="8596668" cy="757382"/>
          </a:xfrm>
        </p:spPr>
        <p:txBody>
          <a:bodyPr/>
          <a:lstStyle/>
          <a:p>
            <a:r>
              <a:rPr lang="en-US" dirty="0"/>
              <a:t>Dealing with TCS Foods</a:t>
            </a:r>
          </a:p>
        </p:txBody>
      </p:sp>
      <p:sp>
        <p:nvSpPr>
          <p:cNvPr id="3" name="Content Placeholder 2">
            <a:extLst>
              <a:ext uri="{FF2B5EF4-FFF2-40B4-BE49-F238E27FC236}">
                <a16:creationId xmlns:a16="http://schemas.microsoft.com/office/drawing/2014/main" id="{9FFDE955-A4ED-4B01-901D-3B4F35DA9BF9}"/>
              </a:ext>
            </a:extLst>
          </p:cNvPr>
          <p:cNvSpPr>
            <a:spLocks noGrp="1"/>
          </p:cNvSpPr>
          <p:nvPr>
            <p:ph sz="half" idx="1"/>
          </p:nvPr>
        </p:nvSpPr>
        <p:spPr>
          <a:xfrm>
            <a:off x="677334" y="1442906"/>
            <a:ext cx="8596668" cy="3489821"/>
          </a:xfrm>
        </p:spPr>
        <p:txBody>
          <a:bodyPr/>
          <a:lstStyle/>
          <a:p>
            <a:pPr marL="0" lvl="0" indent="0">
              <a:buNone/>
            </a:pPr>
            <a:r>
              <a:rPr lang="en-US" dirty="0"/>
              <a:t>All food should be treated with care. When dealing with TCS food, it is particularly important to:</a:t>
            </a:r>
          </a:p>
          <a:p>
            <a:pPr lvl="0"/>
            <a:r>
              <a:rPr lang="en-US" dirty="0"/>
              <a:t>Avoid touching the food by barehand - use utensils whenever possible or wear appropriate gloves</a:t>
            </a:r>
          </a:p>
          <a:p>
            <a:pPr lvl="0"/>
            <a:r>
              <a:rPr lang="en-US" dirty="0"/>
              <a:t>Keep raw, TCS and ready-to-eat foods apart - raw foods are major sources of pathogenic bacteria</a:t>
            </a:r>
          </a:p>
          <a:p>
            <a:pPr lvl="0"/>
            <a:r>
              <a:rPr lang="en-US" dirty="0"/>
              <a:t>Cover the food during storage to prevent contamination</a:t>
            </a:r>
          </a:p>
          <a:p>
            <a:r>
              <a:rPr lang="en-US" dirty="0"/>
              <a:t>Keep the food out of the danger zone (41° F to 135° F) whenever possible during preparation, service or sale - to prevent bacterial growth in numbers or the formation of toxins</a:t>
            </a:r>
          </a:p>
        </p:txBody>
      </p:sp>
      <p:pic>
        <p:nvPicPr>
          <p:cNvPr id="6" name="Picture 5">
            <a:extLst>
              <a:ext uri="{FF2B5EF4-FFF2-40B4-BE49-F238E27FC236}">
                <a16:creationId xmlns:a16="http://schemas.microsoft.com/office/drawing/2014/main" id="{B7A44085-3EE1-4F98-8D67-E66A08E1AA35}"/>
              </a:ext>
            </a:extLst>
          </p:cNvPr>
          <p:cNvPicPr>
            <a:picLocks noChangeAspect="1"/>
          </p:cNvPicPr>
          <p:nvPr/>
        </p:nvPicPr>
        <p:blipFill>
          <a:blip r:embed="rId2"/>
          <a:stretch>
            <a:fillRect/>
          </a:stretch>
        </p:blipFill>
        <p:spPr>
          <a:xfrm>
            <a:off x="2512291" y="4790036"/>
            <a:ext cx="4932218" cy="1949767"/>
          </a:xfrm>
          <a:prstGeom prst="rect">
            <a:avLst/>
          </a:prstGeom>
        </p:spPr>
      </p:pic>
    </p:spTree>
    <p:extLst>
      <p:ext uri="{BB962C8B-B14F-4D97-AF65-F5344CB8AC3E}">
        <p14:creationId xmlns:p14="http://schemas.microsoft.com/office/powerpoint/2010/main" val="513734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2030136"/>
            <a:ext cx="8693169" cy="3397541"/>
          </a:xfrm>
        </p:spPr>
        <p:txBody>
          <a:bodyPr>
            <a:normAutofit/>
          </a:bodyPr>
          <a:lstStyle/>
          <a:p>
            <a:pPr lvl="0"/>
            <a:r>
              <a:rPr lang="en-US" sz="2400" dirty="0"/>
              <a:t>TCS foods need temperature control because they easily support the growth of pathogenic bacteria</a:t>
            </a:r>
          </a:p>
          <a:p>
            <a:pPr lvl="0"/>
            <a:r>
              <a:rPr lang="en-US" sz="2400" dirty="0"/>
              <a:t>TCS foods must be kept out of the danger zone as much as possible</a:t>
            </a:r>
          </a:p>
          <a:p>
            <a:pPr lvl="0"/>
            <a:r>
              <a:rPr lang="en-US" sz="2400" dirty="0"/>
              <a:t>Preventing contamination is a major part of food safety</a:t>
            </a:r>
          </a:p>
          <a:p>
            <a:r>
              <a:rPr lang="en-US" sz="2400" dirty="0"/>
              <a:t>High standards of food safety help prevent foodborne illness</a:t>
            </a:r>
            <a:endParaRPr lang="en-US" sz="2800" dirty="0"/>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427677"/>
            <a:ext cx="4401693" cy="1042506"/>
          </a:xfrm>
          <a:prstGeom prst="rect">
            <a:avLst/>
          </a:prstGeom>
        </p:spPr>
      </p:pic>
    </p:spTree>
    <p:extLst>
      <p:ext uri="{BB962C8B-B14F-4D97-AF65-F5344CB8AC3E}">
        <p14:creationId xmlns:p14="http://schemas.microsoft.com/office/powerpoint/2010/main" val="2042771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FDC9-3C7A-4EB9-B477-3E0F34ABF290}"/>
              </a:ext>
            </a:extLst>
          </p:cNvPr>
          <p:cNvSpPr>
            <a:spLocks noGrp="1"/>
          </p:cNvSpPr>
          <p:nvPr>
            <p:ph type="title"/>
          </p:nvPr>
        </p:nvSpPr>
        <p:spPr>
          <a:xfrm>
            <a:off x="677334" y="609600"/>
            <a:ext cx="8596668" cy="707472"/>
          </a:xfrm>
        </p:spPr>
        <p:txBody>
          <a:bodyPr/>
          <a:lstStyle/>
          <a:p>
            <a:r>
              <a:rPr lang="en-US" dirty="0"/>
              <a:t>Contamination and Prevention of Illness</a:t>
            </a:r>
          </a:p>
        </p:txBody>
      </p:sp>
      <p:pic>
        <p:nvPicPr>
          <p:cNvPr id="5" name="Content Placeholder 4">
            <a:extLst>
              <a:ext uri="{FF2B5EF4-FFF2-40B4-BE49-F238E27FC236}">
                <a16:creationId xmlns:a16="http://schemas.microsoft.com/office/drawing/2014/main" id="{1F066834-8D75-461A-8735-4AAC8CE4667C}"/>
              </a:ext>
            </a:extLst>
          </p:cNvPr>
          <p:cNvPicPr>
            <a:picLocks noGrp="1" noChangeAspect="1"/>
          </p:cNvPicPr>
          <p:nvPr>
            <p:ph sz="half" idx="1"/>
          </p:nvPr>
        </p:nvPicPr>
        <p:blipFill>
          <a:blip r:embed="rId2"/>
          <a:stretch>
            <a:fillRect/>
          </a:stretch>
        </p:blipFill>
        <p:spPr>
          <a:xfrm>
            <a:off x="2754827" y="3703781"/>
            <a:ext cx="4444745" cy="2495406"/>
          </a:xfrm>
          <a:prstGeom prst="rect">
            <a:avLst/>
          </a:prstGeom>
        </p:spPr>
      </p:pic>
      <p:sp>
        <p:nvSpPr>
          <p:cNvPr id="4" name="Content Placeholder 3">
            <a:extLst>
              <a:ext uri="{FF2B5EF4-FFF2-40B4-BE49-F238E27FC236}">
                <a16:creationId xmlns:a16="http://schemas.microsoft.com/office/drawing/2014/main" id="{9C4EFB10-88E1-477B-97EE-5F0CA3BF57BA}"/>
              </a:ext>
            </a:extLst>
          </p:cNvPr>
          <p:cNvSpPr>
            <a:spLocks noGrp="1"/>
          </p:cNvSpPr>
          <p:nvPr>
            <p:ph sz="half" idx="2"/>
          </p:nvPr>
        </p:nvSpPr>
        <p:spPr>
          <a:xfrm>
            <a:off x="886691" y="2116026"/>
            <a:ext cx="8387311" cy="1310666"/>
          </a:xfrm>
        </p:spPr>
        <p:txBody>
          <a:bodyPr/>
          <a:lstStyle/>
          <a:p>
            <a:pPr marL="0" indent="0" algn="ctr">
              <a:buNone/>
            </a:pPr>
            <a:r>
              <a:rPr lang="en-US" dirty="0"/>
              <a:t>Contamination is the presence of something harmful or objectionable in food or drink which creates a risk of illness, injury or discomfort.  No one wants to eat contaminated food and the law says that people who work with food must protect food from contamination.</a:t>
            </a:r>
          </a:p>
        </p:txBody>
      </p:sp>
    </p:spTree>
    <p:extLst>
      <p:ext uri="{BB962C8B-B14F-4D97-AF65-F5344CB8AC3E}">
        <p14:creationId xmlns:p14="http://schemas.microsoft.com/office/powerpoint/2010/main" val="235906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635B-4695-4957-A383-A2B66B7DCCB7}"/>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t>Consumer Awareness</a:t>
            </a:r>
          </a:p>
        </p:txBody>
      </p:sp>
      <p:pic>
        <p:nvPicPr>
          <p:cNvPr id="5" name="Content Placeholder 4">
            <a:extLst>
              <a:ext uri="{FF2B5EF4-FFF2-40B4-BE49-F238E27FC236}">
                <a16:creationId xmlns:a16="http://schemas.microsoft.com/office/drawing/2014/main" id="{848F2435-078A-4BEE-8CEC-FE7A55270705}"/>
              </a:ext>
            </a:extLst>
          </p:cNvPr>
          <p:cNvPicPr>
            <a:picLocks noGrp="1" noChangeAspect="1"/>
          </p:cNvPicPr>
          <p:nvPr>
            <p:ph idx="1"/>
          </p:nvPr>
        </p:nvPicPr>
        <p:blipFill>
          <a:blip r:embed="rId2"/>
          <a:stretch>
            <a:fillRect/>
          </a:stretch>
        </p:blipFill>
        <p:spPr>
          <a:xfrm>
            <a:off x="799814" y="2159331"/>
            <a:ext cx="3854481" cy="2158509"/>
          </a:xfrm>
          <a:prstGeom prst="rect">
            <a:avLst/>
          </a:prstGeom>
        </p:spPr>
      </p:pic>
      <p:sp>
        <p:nvSpPr>
          <p:cNvPr id="4" name="Text Placeholder 3">
            <a:extLst>
              <a:ext uri="{FF2B5EF4-FFF2-40B4-BE49-F238E27FC236}">
                <a16:creationId xmlns:a16="http://schemas.microsoft.com/office/drawing/2014/main" id="{C6665889-2E19-4879-80C8-FB5BCBC2043E}"/>
              </a:ext>
            </a:extLst>
          </p:cNvPr>
          <p:cNvSpPr>
            <a:spLocks noGrp="1"/>
          </p:cNvSpPr>
          <p:nvPr>
            <p:ph type="body" sz="half" idx="2"/>
          </p:nvPr>
        </p:nvSpPr>
        <p:spPr>
          <a:xfrm>
            <a:off x="4860323" y="2160589"/>
            <a:ext cx="4410676" cy="3768573"/>
          </a:xfrm>
        </p:spPr>
        <p:txBody>
          <a:bodyPr vert="horz" lIns="91440" tIns="45720" rIns="91440" bIns="45720" rtlCol="0">
            <a:normAutofit/>
          </a:bodyPr>
          <a:lstStyle/>
          <a:p>
            <a:r>
              <a:rPr lang="en-US" sz="2000" dirty="0"/>
              <a:t>Outbreaks of foodborne illness and questions about food and health have often been in the headlines in recent years. But despite better public awareness, the number of cases of foodborne illnesses are still a cause for concern.</a:t>
            </a:r>
          </a:p>
        </p:txBody>
      </p:sp>
    </p:spTree>
    <p:extLst>
      <p:ext uri="{BB962C8B-B14F-4D97-AF65-F5344CB8AC3E}">
        <p14:creationId xmlns:p14="http://schemas.microsoft.com/office/powerpoint/2010/main" val="688341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7043-CF0E-4F78-89FA-F2B5B13EDC48}"/>
              </a:ext>
            </a:extLst>
          </p:cNvPr>
          <p:cNvSpPr>
            <a:spLocks noGrp="1"/>
          </p:cNvSpPr>
          <p:nvPr>
            <p:ph type="title"/>
          </p:nvPr>
        </p:nvSpPr>
        <p:spPr/>
        <p:txBody>
          <a:bodyPr/>
          <a:lstStyle/>
          <a:p>
            <a:r>
              <a:rPr lang="en-US" dirty="0"/>
              <a:t>Causes of Contamination</a:t>
            </a:r>
          </a:p>
        </p:txBody>
      </p:sp>
      <p:sp>
        <p:nvSpPr>
          <p:cNvPr id="3" name="Content Placeholder 2">
            <a:extLst>
              <a:ext uri="{FF2B5EF4-FFF2-40B4-BE49-F238E27FC236}">
                <a16:creationId xmlns:a16="http://schemas.microsoft.com/office/drawing/2014/main" id="{EC64691E-0862-4298-86F1-ECC0D2D847A7}"/>
              </a:ext>
            </a:extLst>
          </p:cNvPr>
          <p:cNvSpPr>
            <a:spLocks noGrp="1"/>
          </p:cNvSpPr>
          <p:nvPr>
            <p:ph sz="half" idx="1"/>
          </p:nvPr>
        </p:nvSpPr>
        <p:spPr>
          <a:xfrm>
            <a:off x="677334" y="1828800"/>
            <a:ext cx="4184035" cy="4212561"/>
          </a:xfrm>
        </p:spPr>
        <p:txBody>
          <a:bodyPr/>
          <a:lstStyle/>
          <a:p>
            <a:pPr marL="0" lvl="0" indent="0">
              <a:buNone/>
            </a:pPr>
            <a:r>
              <a:rPr lang="en-US" sz="2000" dirty="0"/>
              <a:t>Food contamination is caused by three groups of contaminants which are described as:</a:t>
            </a:r>
          </a:p>
          <a:p>
            <a:pPr marL="0" lvl="0" indent="0">
              <a:buNone/>
            </a:pPr>
            <a:r>
              <a:rPr lang="en-US" sz="2000" dirty="0"/>
              <a:t> </a:t>
            </a:r>
          </a:p>
          <a:p>
            <a:pPr lvl="0"/>
            <a:r>
              <a:rPr lang="en-US" sz="2000" dirty="0"/>
              <a:t>Biological</a:t>
            </a:r>
          </a:p>
          <a:p>
            <a:pPr lvl="0"/>
            <a:r>
              <a:rPr lang="en-US" sz="2000" dirty="0"/>
              <a:t>Chemical</a:t>
            </a:r>
          </a:p>
          <a:p>
            <a:pPr lvl="0"/>
            <a:r>
              <a:rPr lang="en-US" sz="2000" dirty="0"/>
              <a:t>Physical</a:t>
            </a:r>
          </a:p>
          <a:p>
            <a:pPr marL="0" lvl="0" indent="0">
              <a:buNone/>
            </a:pPr>
            <a:r>
              <a:rPr lang="en-US" sz="2000" dirty="0"/>
              <a:t> </a:t>
            </a:r>
          </a:p>
          <a:p>
            <a:pPr marL="0" lvl="0" indent="0" algn="ctr">
              <a:buNone/>
            </a:pPr>
            <a:r>
              <a:rPr lang="en-US" sz="2000" b="1" dirty="0"/>
              <a:t>Biological contaminants are the main cause of foodborne illnesses</a:t>
            </a:r>
          </a:p>
          <a:p>
            <a:endParaRPr lang="en-US" dirty="0"/>
          </a:p>
        </p:txBody>
      </p:sp>
      <p:pic>
        <p:nvPicPr>
          <p:cNvPr id="5" name="Content Placeholder 4">
            <a:extLst>
              <a:ext uri="{FF2B5EF4-FFF2-40B4-BE49-F238E27FC236}">
                <a16:creationId xmlns:a16="http://schemas.microsoft.com/office/drawing/2014/main" id="{59ADF268-D732-4D97-B429-1A5B1348E176}"/>
              </a:ext>
            </a:extLst>
          </p:cNvPr>
          <p:cNvPicPr>
            <a:picLocks noGrp="1" noChangeAspect="1"/>
          </p:cNvPicPr>
          <p:nvPr>
            <p:ph sz="half" idx="2"/>
          </p:nvPr>
        </p:nvPicPr>
        <p:blipFill rotWithShape="1">
          <a:blip r:embed="rId2"/>
          <a:srcRect l="12816" r="10961"/>
          <a:stretch/>
        </p:blipFill>
        <p:spPr>
          <a:xfrm>
            <a:off x="5595456" y="2822384"/>
            <a:ext cx="2541865" cy="2219125"/>
          </a:xfrm>
          <a:prstGeom prst="rect">
            <a:avLst/>
          </a:prstGeom>
        </p:spPr>
      </p:pic>
    </p:spTree>
    <p:extLst>
      <p:ext uri="{BB962C8B-B14F-4D97-AF65-F5344CB8AC3E}">
        <p14:creationId xmlns:p14="http://schemas.microsoft.com/office/powerpoint/2010/main" val="1371880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681B-F4AF-4485-BC29-778360EB8250}"/>
              </a:ext>
            </a:extLst>
          </p:cNvPr>
          <p:cNvSpPr>
            <a:spLocks noGrp="1"/>
          </p:cNvSpPr>
          <p:nvPr>
            <p:ph type="title"/>
          </p:nvPr>
        </p:nvSpPr>
        <p:spPr>
          <a:xfrm>
            <a:off x="677334" y="609600"/>
            <a:ext cx="8596668" cy="615193"/>
          </a:xfrm>
        </p:spPr>
        <p:txBody>
          <a:bodyPr>
            <a:normAutofit fontScale="90000"/>
          </a:bodyPr>
          <a:lstStyle/>
          <a:p>
            <a:r>
              <a:rPr lang="en-US" dirty="0"/>
              <a:t>Examples of Sources of Contamination</a:t>
            </a:r>
          </a:p>
        </p:txBody>
      </p:sp>
      <p:sp>
        <p:nvSpPr>
          <p:cNvPr id="3" name="Content Placeholder 2">
            <a:extLst>
              <a:ext uri="{FF2B5EF4-FFF2-40B4-BE49-F238E27FC236}">
                <a16:creationId xmlns:a16="http://schemas.microsoft.com/office/drawing/2014/main" id="{6AEEA051-D46C-43F2-AA50-3E3F58E1AC1F}"/>
              </a:ext>
            </a:extLst>
          </p:cNvPr>
          <p:cNvSpPr>
            <a:spLocks noGrp="1"/>
          </p:cNvSpPr>
          <p:nvPr>
            <p:ph sz="half" idx="1"/>
          </p:nvPr>
        </p:nvSpPr>
        <p:spPr>
          <a:xfrm>
            <a:off x="677334" y="1501628"/>
            <a:ext cx="4184035" cy="4647501"/>
          </a:xfrm>
        </p:spPr>
        <p:txBody>
          <a:bodyPr>
            <a:normAutofit fontScale="85000" lnSpcReduction="20000"/>
          </a:bodyPr>
          <a:lstStyle/>
          <a:p>
            <a:pPr marL="0" indent="0">
              <a:buNone/>
            </a:pPr>
            <a:r>
              <a:rPr lang="en-US" sz="3300" dirty="0"/>
              <a:t>People</a:t>
            </a:r>
          </a:p>
          <a:p>
            <a:pPr lvl="0"/>
            <a:r>
              <a:rPr lang="en-US" dirty="0"/>
              <a:t>Pathogenic bacteria can be found on hands and in ears, the throat and hair. They are also in cuts, pimples and boils. You can spread bacteria by touching your face, hair or other parts of your body before handling food</a:t>
            </a:r>
          </a:p>
          <a:p>
            <a:pPr lvl="0"/>
            <a:r>
              <a:rPr lang="en-US" dirty="0"/>
              <a:t>Even clean perfectly healthy people may carry pathogenic bacteria and viruses which can be spread to food by poor personal hygiene habits</a:t>
            </a:r>
          </a:p>
          <a:p>
            <a:pPr lvl="0"/>
            <a:r>
              <a:rPr lang="en-US" dirty="0"/>
              <a:t>Coughing and sneezing can spread pathogenic microorganisms over a wide area</a:t>
            </a:r>
          </a:p>
          <a:p>
            <a:r>
              <a:rPr lang="en-US" dirty="0"/>
              <a:t>Poor personal hygiene habits, such as not washing hands after going to the bathroom, can spread foodborne illnesses. This is often referred to as fecal-oral route of contamination</a:t>
            </a:r>
          </a:p>
        </p:txBody>
      </p:sp>
      <p:pic>
        <p:nvPicPr>
          <p:cNvPr id="5" name="Content Placeholder 4">
            <a:extLst>
              <a:ext uri="{FF2B5EF4-FFF2-40B4-BE49-F238E27FC236}">
                <a16:creationId xmlns:a16="http://schemas.microsoft.com/office/drawing/2014/main" id="{F700C263-1394-4799-8F11-53EBD1BFE611}"/>
              </a:ext>
            </a:extLst>
          </p:cNvPr>
          <p:cNvPicPr>
            <a:picLocks noGrp="1" noChangeAspect="1"/>
          </p:cNvPicPr>
          <p:nvPr>
            <p:ph sz="half" idx="2"/>
          </p:nvPr>
        </p:nvPicPr>
        <p:blipFill>
          <a:blip r:embed="rId2"/>
          <a:stretch>
            <a:fillRect/>
          </a:stretch>
        </p:blipFill>
        <p:spPr>
          <a:xfrm>
            <a:off x="5712449" y="1884659"/>
            <a:ext cx="2938802" cy="3881437"/>
          </a:xfrm>
          <a:prstGeom prst="rect">
            <a:avLst/>
          </a:prstGeom>
        </p:spPr>
      </p:pic>
    </p:spTree>
    <p:extLst>
      <p:ext uri="{BB962C8B-B14F-4D97-AF65-F5344CB8AC3E}">
        <p14:creationId xmlns:p14="http://schemas.microsoft.com/office/powerpoint/2010/main" val="3489821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E146B-BB72-4EA9-A123-102FE0EEC8AC}"/>
              </a:ext>
            </a:extLst>
          </p:cNvPr>
          <p:cNvSpPr>
            <a:spLocks noGrp="1"/>
          </p:cNvSpPr>
          <p:nvPr>
            <p:ph type="title"/>
          </p:nvPr>
        </p:nvSpPr>
        <p:spPr>
          <a:xfrm>
            <a:off x="677334" y="609600"/>
            <a:ext cx="8596668" cy="711200"/>
          </a:xfrm>
        </p:spPr>
        <p:txBody>
          <a:bodyPr/>
          <a:lstStyle/>
          <a:p>
            <a:r>
              <a:rPr lang="en-US" dirty="0"/>
              <a:t>How Contamination Occurs</a:t>
            </a:r>
          </a:p>
        </p:txBody>
      </p:sp>
      <p:pic>
        <p:nvPicPr>
          <p:cNvPr id="5" name="Content Placeholder 4">
            <a:extLst>
              <a:ext uri="{FF2B5EF4-FFF2-40B4-BE49-F238E27FC236}">
                <a16:creationId xmlns:a16="http://schemas.microsoft.com/office/drawing/2014/main" id="{303AF099-90D1-4981-B10C-CF3DB4659AC6}"/>
              </a:ext>
            </a:extLst>
          </p:cNvPr>
          <p:cNvPicPr>
            <a:picLocks noGrp="1" noChangeAspect="1"/>
          </p:cNvPicPr>
          <p:nvPr>
            <p:ph sz="half" idx="1"/>
          </p:nvPr>
        </p:nvPicPr>
        <p:blipFill>
          <a:blip r:embed="rId2"/>
          <a:stretch>
            <a:fillRect/>
          </a:stretch>
        </p:blipFill>
        <p:spPr>
          <a:xfrm>
            <a:off x="1006547" y="2604654"/>
            <a:ext cx="3576966" cy="2307720"/>
          </a:xfrm>
          <a:prstGeom prst="rect">
            <a:avLst/>
          </a:prstGeom>
        </p:spPr>
      </p:pic>
      <p:sp>
        <p:nvSpPr>
          <p:cNvPr id="4" name="Content Placeholder 3">
            <a:extLst>
              <a:ext uri="{FF2B5EF4-FFF2-40B4-BE49-F238E27FC236}">
                <a16:creationId xmlns:a16="http://schemas.microsoft.com/office/drawing/2014/main" id="{701B7AEB-11EA-418B-9AF5-77FCAE13B99F}"/>
              </a:ext>
            </a:extLst>
          </p:cNvPr>
          <p:cNvSpPr>
            <a:spLocks noGrp="1"/>
          </p:cNvSpPr>
          <p:nvPr>
            <p:ph sz="half" idx="2"/>
          </p:nvPr>
        </p:nvSpPr>
        <p:spPr>
          <a:xfrm>
            <a:off x="5089968" y="2284361"/>
            <a:ext cx="4184034" cy="2948306"/>
          </a:xfrm>
        </p:spPr>
        <p:txBody>
          <a:bodyPr/>
          <a:lstStyle/>
          <a:p>
            <a:pPr marL="0" indent="0" algn="ctr">
              <a:buNone/>
            </a:pPr>
            <a:r>
              <a:rPr lang="en-US" dirty="0"/>
              <a:t>Even the simplest or least processed food could go through several stages before reaching the consumer’s plate and some products go through many stages before they are sold. Among the stages could be growing, slaughtering, harvesting or catching, processing, packing, delivering, storing, preparing, cooking, displaying, selling and serving.</a:t>
            </a:r>
          </a:p>
        </p:txBody>
      </p:sp>
    </p:spTree>
    <p:extLst>
      <p:ext uri="{BB962C8B-B14F-4D97-AF65-F5344CB8AC3E}">
        <p14:creationId xmlns:p14="http://schemas.microsoft.com/office/powerpoint/2010/main" val="1636233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4399-5EF4-4C6A-B9CD-F4EBC7FC66D4}"/>
              </a:ext>
            </a:extLst>
          </p:cNvPr>
          <p:cNvSpPr>
            <a:spLocks noGrp="1"/>
          </p:cNvSpPr>
          <p:nvPr>
            <p:ph type="title"/>
          </p:nvPr>
        </p:nvSpPr>
        <p:spPr/>
        <p:txBody>
          <a:bodyPr/>
          <a:lstStyle/>
          <a:p>
            <a:r>
              <a:rPr lang="en-US" dirty="0"/>
              <a:t>How Contamination Occurs</a:t>
            </a:r>
          </a:p>
        </p:txBody>
      </p:sp>
      <p:sp>
        <p:nvSpPr>
          <p:cNvPr id="3" name="Content Placeholder 2">
            <a:extLst>
              <a:ext uri="{FF2B5EF4-FFF2-40B4-BE49-F238E27FC236}">
                <a16:creationId xmlns:a16="http://schemas.microsoft.com/office/drawing/2014/main" id="{0B86A1B5-1BBC-4707-8F2C-814E87F82B8C}"/>
              </a:ext>
            </a:extLst>
          </p:cNvPr>
          <p:cNvSpPr>
            <a:spLocks noGrp="1"/>
          </p:cNvSpPr>
          <p:nvPr>
            <p:ph sz="half" idx="1"/>
          </p:nvPr>
        </p:nvSpPr>
        <p:spPr>
          <a:xfrm>
            <a:off x="677334" y="1778466"/>
            <a:ext cx="4184035" cy="4262895"/>
          </a:xfrm>
        </p:spPr>
        <p:txBody>
          <a:bodyPr>
            <a:normAutofit fontScale="92500" lnSpcReduction="20000"/>
          </a:bodyPr>
          <a:lstStyle/>
          <a:p>
            <a:pPr marL="0" lvl="0" indent="0">
              <a:buNone/>
            </a:pPr>
            <a:r>
              <a:rPr lang="en-US" dirty="0"/>
              <a:t>It is easy to see how physical and chemical contamination could arise during one or several of these stages - for example, a screw from badly maintained food machinery could drop into food or poorly controlled pest bait could contaminate food in storage. But biological contamination is an invisible problem that occurs when:</a:t>
            </a:r>
          </a:p>
          <a:p>
            <a:pPr lvl="0"/>
            <a:r>
              <a:rPr lang="en-US" dirty="0"/>
              <a:t>Raw foods, such as poultry and vegetables, are contaminated by bacteria found in the natural environment</a:t>
            </a:r>
          </a:p>
          <a:p>
            <a:r>
              <a:rPr lang="en-US" dirty="0"/>
              <a:t>Pathogenic bacteria are transferred from a raw food to a ready-to-eat food, at any stage - this is known as cross-contamination</a:t>
            </a:r>
          </a:p>
        </p:txBody>
      </p:sp>
      <p:pic>
        <p:nvPicPr>
          <p:cNvPr id="5" name="Content Placeholder 4">
            <a:extLst>
              <a:ext uri="{FF2B5EF4-FFF2-40B4-BE49-F238E27FC236}">
                <a16:creationId xmlns:a16="http://schemas.microsoft.com/office/drawing/2014/main" id="{BB837028-8267-48FE-B036-97D82CB875F1}"/>
              </a:ext>
            </a:extLst>
          </p:cNvPr>
          <p:cNvPicPr>
            <a:picLocks noGrp="1" noChangeAspect="1"/>
          </p:cNvPicPr>
          <p:nvPr>
            <p:ph sz="half" idx="2"/>
          </p:nvPr>
        </p:nvPicPr>
        <p:blipFill>
          <a:blip r:embed="rId2"/>
          <a:stretch>
            <a:fillRect/>
          </a:stretch>
        </p:blipFill>
        <p:spPr>
          <a:xfrm>
            <a:off x="5089352" y="2377906"/>
            <a:ext cx="4184650" cy="3064014"/>
          </a:xfrm>
          <a:prstGeom prst="rect">
            <a:avLst/>
          </a:prstGeom>
        </p:spPr>
      </p:pic>
    </p:spTree>
    <p:extLst>
      <p:ext uri="{BB962C8B-B14F-4D97-AF65-F5344CB8AC3E}">
        <p14:creationId xmlns:p14="http://schemas.microsoft.com/office/powerpoint/2010/main" val="1374753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5FD7-466F-4A08-9CD7-08E3214661C5}"/>
              </a:ext>
            </a:extLst>
          </p:cNvPr>
          <p:cNvSpPr>
            <a:spLocks noGrp="1"/>
          </p:cNvSpPr>
          <p:nvPr>
            <p:ph type="title"/>
          </p:nvPr>
        </p:nvSpPr>
        <p:spPr/>
        <p:txBody>
          <a:bodyPr/>
          <a:lstStyle/>
          <a:p>
            <a:r>
              <a:rPr lang="en-US" dirty="0"/>
              <a:t>How Contamination Occurs</a:t>
            </a:r>
          </a:p>
        </p:txBody>
      </p:sp>
      <p:pic>
        <p:nvPicPr>
          <p:cNvPr id="5" name="Content Placeholder 4">
            <a:extLst>
              <a:ext uri="{FF2B5EF4-FFF2-40B4-BE49-F238E27FC236}">
                <a16:creationId xmlns:a16="http://schemas.microsoft.com/office/drawing/2014/main" id="{397A8C69-1855-4C6B-8C62-C733143A26B1}"/>
              </a:ext>
            </a:extLst>
          </p:cNvPr>
          <p:cNvPicPr>
            <a:picLocks noGrp="1" noChangeAspect="1"/>
          </p:cNvPicPr>
          <p:nvPr>
            <p:ph sz="half" idx="1"/>
          </p:nvPr>
        </p:nvPicPr>
        <p:blipFill>
          <a:blip r:embed="rId2"/>
          <a:stretch>
            <a:fillRect/>
          </a:stretch>
        </p:blipFill>
        <p:spPr>
          <a:xfrm>
            <a:off x="2145506" y="4100975"/>
            <a:ext cx="2466975" cy="1847850"/>
          </a:xfrm>
          <a:prstGeom prst="rect">
            <a:avLst/>
          </a:prstGeom>
        </p:spPr>
      </p:pic>
      <p:sp>
        <p:nvSpPr>
          <p:cNvPr id="4" name="Content Placeholder 3">
            <a:extLst>
              <a:ext uri="{FF2B5EF4-FFF2-40B4-BE49-F238E27FC236}">
                <a16:creationId xmlns:a16="http://schemas.microsoft.com/office/drawing/2014/main" id="{9A655168-BB5D-4A49-A107-2E330637D763}"/>
              </a:ext>
            </a:extLst>
          </p:cNvPr>
          <p:cNvSpPr>
            <a:spLocks noGrp="1"/>
          </p:cNvSpPr>
          <p:nvPr>
            <p:ph sz="half" idx="2"/>
          </p:nvPr>
        </p:nvSpPr>
        <p:spPr/>
        <p:txBody>
          <a:bodyPr/>
          <a:lstStyle/>
          <a:p>
            <a:pPr marL="0" lvl="0" indent="0">
              <a:buNone/>
            </a:pPr>
            <a:r>
              <a:rPr lang="en-US" sz="2400" dirty="0"/>
              <a:t>Other examples of cross-contamination include when:</a:t>
            </a:r>
          </a:p>
          <a:p>
            <a:pPr lvl="0"/>
            <a:r>
              <a:rPr lang="en-US" dirty="0"/>
              <a:t> A raw food touches a TCS food or ready-to-eat food</a:t>
            </a:r>
          </a:p>
          <a:p>
            <a:r>
              <a:rPr lang="en-US" dirty="0"/>
              <a:t>Liquid or juices from a raw food drip onto a TCS food or onto a ready-to-eat food</a:t>
            </a:r>
          </a:p>
        </p:txBody>
      </p:sp>
      <p:pic>
        <p:nvPicPr>
          <p:cNvPr id="6" name="Picture 5">
            <a:extLst>
              <a:ext uri="{FF2B5EF4-FFF2-40B4-BE49-F238E27FC236}">
                <a16:creationId xmlns:a16="http://schemas.microsoft.com/office/drawing/2014/main" id="{B6B95323-AE0E-430A-88D0-8C83A86C705A}"/>
              </a:ext>
            </a:extLst>
          </p:cNvPr>
          <p:cNvPicPr>
            <a:picLocks noChangeAspect="1"/>
          </p:cNvPicPr>
          <p:nvPr/>
        </p:nvPicPr>
        <p:blipFill>
          <a:blip r:embed="rId3"/>
          <a:stretch>
            <a:fillRect/>
          </a:stretch>
        </p:blipFill>
        <p:spPr>
          <a:xfrm>
            <a:off x="761999" y="2160589"/>
            <a:ext cx="2415119" cy="1811339"/>
          </a:xfrm>
          <a:prstGeom prst="rect">
            <a:avLst/>
          </a:prstGeom>
        </p:spPr>
      </p:pic>
    </p:spTree>
    <p:extLst>
      <p:ext uri="{BB962C8B-B14F-4D97-AF65-F5344CB8AC3E}">
        <p14:creationId xmlns:p14="http://schemas.microsoft.com/office/powerpoint/2010/main" val="3394268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9F2D-E411-46D9-B86C-B98CFE231683}"/>
              </a:ext>
            </a:extLst>
          </p:cNvPr>
          <p:cNvSpPr>
            <a:spLocks noGrp="1"/>
          </p:cNvSpPr>
          <p:nvPr>
            <p:ph type="title"/>
          </p:nvPr>
        </p:nvSpPr>
        <p:spPr>
          <a:xfrm>
            <a:off x="677334" y="609600"/>
            <a:ext cx="8596668" cy="791361"/>
          </a:xfrm>
        </p:spPr>
        <p:txBody>
          <a:bodyPr/>
          <a:lstStyle/>
          <a:p>
            <a:r>
              <a:rPr lang="en-US" dirty="0"/>
              <a:t>How Contamination Occurs</a:t>
            </a:r>
          </a:p>
        </p:txBody>
      </p:sp>
      <p:sp>
        <p:nvSpPr>
          <p:cNvPr id="3" name="Content Placeholder 2">
            <a:extLst>
              <a:ext uri="{FF2B5EF4-FFF2-40B4-BE49-F238E27FC236}">
                <a16:creationId xmlns:a16="http://schemas.microsoft.com/office/drawing/2014/main" id="{9DB6B214-6B5F-45C4-81FF-D275A0CA3F40}"/>
              </a:ext>
            </a:extLst>
          </p:cNvPr>
          <p:cNvSpPr>
            <a:spLocks noGrp="1"/>
          </p:cNvSpPr>
          <p:nvPr>
            <p:ph sz="half" idx="1"/>
          </p:nvPr>
        </p:nvSpPr>
        <p:spPr>
          <a:xfrm>
            <a:off x="677334" y="1602297"/>
            <a:ext cx="4184035" cy="4439064"/>
          </a:xfrm>
        </p:spPr>
        <p:txBody>
          <a:bodyPr>
            <a:normAutofit/>
          </a:bodyPr>
          <a:lstStyle/>
          <a:p>
            <a:pPr marL="0" lvl="0" indent="0">
              <a:buNone/>
            </a:pPr>
            <a:r>
              <a:rPr lang="en-US" dirty="0"/>
              <a:t>Bacteria can move, but they cannot travel far on their own. They are moved from one place to another on people, animals, equipment and utensils, in particular by:</a:t>
            </a:r>
          </a:p>
          <a:p>
            <a:pPr lvl="0"/>
            <a:r>
              <a:rPr lang="en-US" dirty="0"/>
              <a:t>Hands</a:t>
            </a:r>
          </a:p>
          <a:p>
            <a:pPr lvl="0"/>
            <a:r>
              <a:rPr lang="en-US" dirty="0"/>
              <a:t>Work surfaces, containers, dishes and utensils</a:t>
            </a:r>
          </a:p>
          <a:p>
            <a:pPr lvl="0"/>
            <a:r>
              <a:rPr lang="en-US" dirty="0"/>
              <a:t>Utensils and equipment, such as cutting boards and wiping cloths</a:t>
            </a:r>
          </a:p>
          <a:p>
            <a:r>
              <a:rPr lang="en-US" dirty="0"/>
              <a:t>Any food contact surface that has not been cleaned and sanitized properly between uses</a:t>
            </a:r>
          </a:p>
        </p:txBody>
      </p:sp>
      <p:sp>
        <p:nvSpPr>
          <p:cNvPr id="4" name="Content Placeholder 3">
            <a:extLst>
              <a:ext uri="{FF2B5EF4-FFF2-40B4-BE49-F238E27FC236}">
                <a16:creationId xmlns:a16="http://schemas.microsoft.com/office/drawing/2014/main" id="{9994405F-2ADD-46B8-9583-63939417D185}"/>
              </a:ext>
            </a:extLst>
          </p:cNvPr>
          <p:cNvSpPr>
            <a:spLocks noGrp="1"/>
          </p:cNvSpPr>
          <p:nvPr>
            <p:ph sz="half" idx="2"/>
          </p:nvPr>
        </p:nvSpPr>
        <p:spPr>
          <a:xfrm>
            <a:off x="5089970" y="2628900"/>
            <a:ext cx="4184034" cy="3412462"/>
          </a:xfrm>
        </p:spPr>
        <p:txBody>
          <a:bodyPr>
            <a:normAutofit/>
          </a:bodyPr>
          <a:lstStyle/>
          <a:p>
            <a:pPr marL="0" indent="0">
              <a:buNone/>
            </a:pPr>
            <a:r>
              <a:rPr lang="en-US" dirty="0"/>
              <a:t>These are sometimes referred to as ‘vehicles of contamination’. They move pathogenic bacteria from a contaminated source, such as raw meat, to a place with ideal conditions for multiplication - moist protein-rich food which is kept for sufficient time at room temperature.</a:t>
            </a:r>
          </a:p>
        </p:txBody>
      </p:sp>
    </p:spTree>
    <p:extLst>
      <p:ext uri="{BB962C8B-B14F-4D97-AF65-F5344CB8AC3E}">
        <p14:creationId xmlns:p14="http://schemas.microsoft.com/office/powerpoint/2010/main" val="2375244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67DF-A55B-49CD-A6B0-2417B226BAFF}"/>
              </a:ext>
            </a:extLst>
          </p:cNvPr>
          <p:cNvSpPr>
            <a:spLocks noGrp="1"/>
          </p:cNvSpPr>
          <p:nvPr>
            <p:ph type="title"/>
          </p:nvPr>
        </p:nvSpPr>
        <p:spPr>
          <a:xfrm>
            <a:off x="677334" y="609600"/>
            <a:ext cx="8596668" cy="816528"/>
          </a:xfrm>
        </p:spPr>
        <p:txBody>
          <a:bodyPr/>
          <a:lstStyle/>
          <a:p>
            <a:r>
              <a:rPr lang="en-US" dirty="0"/>
              <a:t>Preventing Bacterial Contamination</a:t>
            </a:r>
          </a:p>
        </p:txBody>
      </p:sp>
      <p:sp>
        <p:nvSpPr>
          <p:cNvPr id="3" name="Content Placeholder 2">
            <a:extLst>
              <a:ext uri="{FF2B5EF4-FFF2-40B4-BE49-F238E27FC236}">
                <a16:creationId xmlns:a16="http://schemas.microsoft.com/office/drawing/2014/main" id="{370EAA2A-982B-4FC6-97BF-13776071CFAB}"/>
              </a:ext>
            </a:extLst>
          </p:cNvPr>
          <p:cNvSpPr>
            <a:spLocks noGrp="1"/>
          </p:cNvSpPr>
          <p:nvPr>
            <p:ph sz="half" idx="1"/>
          </p:nvPr>
        </p:nvSpPr>
        <p:spPr>
          <a:xfrm>
            <a:off x="677334" y="1526796"/>
            <a:ext cx="4184035" cy="4514565"/>
          </a:xfrm>
        </p:spPr>
        <p:txBody>
          <a:bodyPr>
            <a:normAutofit lnSpcReduction="10000"/>
          </a:bodyPr>
          <a:lstStyle/>
          <a:p>
            <a:pPr marL="0" lvl="0" indent="0">
              <a:buNone/>
            </a:pPr>
            <a:r>
              <a:rPr lang="en-US" dirty="0"/>
              <a:t>Bacterial contamination often leads to foodborne illness and is the cause of the most cases of foodborne illness that result in hospitalization and death - and it takes only a small number of pathogenic bacteria, such as Campylobacter and E. coli 0157, to cause illness. It is therefore particularly important to ensure that: </a:t>
            </a:r>
          </a:p>
          <a:p>
            <a:pPr lvl="0"/>
            <a:r>
              <a:rPr lang="en-US" dirty="0"/>
              <a:t>Raw, cooked, ready-to-eat and TCS foods are kept apart at all times including storage, transportation, preparation and display</a:t>
            </a:r>
          </a:p>
          <a:p>
            <a:r>
              <a:rPr lang="en-US" dirty="0"/>
              <a:t>All surfaces that come into contact with raw food are thoroughly cleaned and sanitized after use</a:t>
            </a:r>
          </a:p>
        </p:txBody>
      </p:sp>
      <p:pic>
        <p:nvPicPr>
          <p:cNvPr id="5" name="Content Placeholder 4">
            <a:extLst>
              <a:ext uri="{FF2B5EF4-FFF2-40B4-BE49-F238E27FC236}">
                <a16:creationId xmlns:a16="http://schemas.microsoft.com/office/drawing/2014/main" id="{4BF2DA6C-E0D8-4129-8F87-168C684652C9}"/>
              </a:ext>
            </a:extLst>
          </p:cNvPr>
          <p:cNvPicPr>
            <a:picLocks noGrp="1" noChangeAspect="1"/>
          </p:cNvPicPr>
          <p:nvPr>
            <p:ph sz="half" idx="2"/>
          </p:nvPr>
        </p:nvPicPr>
        <p:blipFill>
          <a:blip r:embed="rId2"/>
          <a:stretch>
            <a:fillRect/>
          </a:stretch>
        </p:blipFill>
        <p:spPr>
          <a:xfrm>
            <a:off x="5549638" y="1613714"/>
            <a:ext cx="3724364" cy="4428311"/>
          </a:xfrm>
          <a:prstGeom prst="rect">
            <a:avLst/>
          </a:prstGeom>
        </p:spPr>
      </p:pic>
    </p:spTree>
    <p:extLst>
      <p:ext uri="{BB962C8B-B14F-4D97-AF65-F5344CB8AC3E}">
        <p14:creationId xmlns:p14="http://schemas.microsoft.com/office/powerpoint/2010/main" val="1109977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C2B2-F57C-462D-B3D3-AE33CBAD66FE}"/>
              </a:ext>
            </a:extLst>
          </p:cNvPr>
          <p:cNvSpPr>
            <a:spLocks noGrp="1"/>
          </p:cNvSpPr>
          <p:nvPr>
            <p:ph type="title"/>
          </p:nvPr>
        </p:nvSpPr>
        <p:spPr>
          <a:xfrm>
            <a:off x="677334" y="609600"/>
            <a:ext cx="8596668" cy="984308"/>
          </a:xfrm>
        </p:spPr>
        <p:txBody>
          <a:bodyPr/>
          <a:lstStyle/>
          <a:p>
            <a:r>
              <a:rPr lang="en-US" dirty="0"/>
              <a:t>Preventing Bacterial Contamination</a:t>
            </a:r>
          </a:p>
        </p:txBody>
      </p:sp>
      <p:pic>
        <p:nvPicPr>
          <p:cNvPr id="5" name="Content Placeholder 4">
            <a:extLst>
              <a:ext uri="{FF2B5EF4-FFF2-40B4-BE49-F238E27FC236}">
                <a16:creationId xmlns:a16="http://schemas.microsoft.com/office/drawing/2014/main" id="{419877EB-5896-431E-9385-75B923F262EB}"/>
              </a:ext>
            </a:extLst>
          </p:cNvPr>
          <p:cNvPicPr>
            <a:picLocks noGrp="1" noChangeAspect="1"/>
          </p:cNvPicPr>
          <p:nvPr>
            <p:ph sz="half" idx="1"/>
          </p:nvPr>
        </p:nvPicPr>
        <p:blipFill>
          <a:blip r:embed="rId2"/>
          <a:stretch>
            <a:fillRect/>
          </a:stretch>
        </p:blipFill>
        <p:spPr>
          <a:xfrm>
            <a:off x="2884137" y="4469727"/>
            <a:ext cx="4183062" cy="1571636"/>
          </a:xfrm>
          <a:prstGeom prst="rect">
            <a:avLst/>
          </a:prstGeom>
        </p:spPr>
      </p:pic>
      <p:sp>
        <p:nvSpPr>
          <p:cNvPr id="4" name="Content Placeholder 3">
            <a:extLst>
              <a:ext uri="{FF2B5EF4-FFF2-40B4-BE49-F238E27FC236}">
                <a16:creationId xmlns:a16="http://schemas.microsoft.com/office/drawing/2014/main" id="{11B37877-D95D-44EB-9939-CD507F8DE510}"/>
              </a:ext>
            </a:extLst>
          </p:cNvPr>
          <p:cNvSpPr>
            <a:spLocks noGrp="1"/>
          </p:cNvSpPr>
          <p:nvPr>
            <p:ph sz="half" idx="2"/>
          </p:nvPr>
        </p:nvSpPr>
        <p:spPr>
          <a:xfrm>
            <a:off x="790575" y="1593909"/>
            <a:ext cx="8483429" cy="4447454"/>
          </a:xfrm>
        </p:spPr>
        <p:txBody>
          <a:bodyPr>
            <a:normAutofit/>
          </a:bodyPr>
          <a:lstStyle/>
          <a:p>
            <a:pPr marL="0" indent="0" algn="ctr">
              <a:buNone/>
            </a:pPr>
            <a:r>
              <a:rPr lang="en-US" dirty="0"/>
              <a:t>Food service establishments use a number of methods to help prevent cross-contamination. Some use color-coded preparation equipment such as cutting boards and knives. Each color is designated for a particular use. For example, red could indicate that a cutting board must be used for raw red meat only, while green could indicate use for vegetables only. Yellow could be used for chicken, white for ready-to-eat foods and blue for seafood. The color coding helps remind everyone to prepare raw and TCS foods using separate equipment. (Color-coded equipment must, of course, still be cleaned and sanitized after every use.)</a:t>
            </a:r>
          </a:p>
        </p:txBody>
      </p:sp>
    </p:spTree>
    <p:extLst>
      <p:ext uri="{BB962C8B-B14F-4D97-AF65-F5344CB8AC3E}">
        <p14:creationId xmlns:p14="http://schemas.microsoft.com/office/powerpoint/2010/main" val="1043282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1E8A-AC3F-4C92-B8EA-E77ACB868A4D}"/>
              </a:ext>
            </a:extLst>
          </p:cNvPr>
          <p:cNvSpPr>
            <a:spLocks noGrp="1"/>
          </p:cNvSpPr>
          <p:nvPr>
            <p:ph type="title"/>
          </p:nvPr>
        </p:nvSpPr>
        <p:spPr>
          <a:xfrm>
            <a:off x="677334" y="609600"/>
            <a:ext cx="8596668" cy="791361"/>
          </a:xfrm>
        </p:spPr>
        <p:txBody>
          <a:bodyPr/>
          <a:lstStyle/>
          <a:p>
            <a:r>
              <a:rPr lang="en-US" dirty="0"/>
              <a:t>Prevention Checklist</a:t>
            </a:r>
          </a:p>
        </p:txBody>
      </p:sp>
      <p:sp>
        <p:nvSpPr>
          <p:cNvPr id="3" name="Content Placeholder 2">
            <a:extLst>
              <a:ext uri="{FF2B5EF4-FFF2-40B4-BE49-F238E27FC236}">
                <a16:creationId xmlns:a16="http://schemas.microsoft.com/office/drawing/2014/main" id="{469D455E-8E62-4430-8E2D-FCB602CA04BB}"/>
              </a:ext>
            </a:extLst>
          </p:cNvPr>
          <p:cNvSpPr>
            <a:spLocks noGrp="1"/>
          </p:cNvSpPr>
          <p:nvPr>
            <p:ph sz="half" idx="1"/>
          </p:nvPr>
        </p:nvSpPr>
        <p:spPr>
          <a:xfrm>
            <a:off x="677334" y="1485900"/>
            <a:ext cx="5199591" cy="4555461"/>
          </a:xfrm>
        </p:spPr>
        <p:txBody>
          <a:bodyPr>
            <a:normAutofit fontScale="92500" lnSpcReduction="10000"/>
          </a:bodyPr>
          <a:lstStyle/>
          <a:p>
            <a:pPr marL="0" lvl="0" indent="0">
              <a:buNone/>
            </a:pPr>
            <a:r>
              <a:rPr lang="en-US" dirty="0"/>
              <a:t>The list below summarizes ways to prevent physical, chemical and biological contamination.  As you will see, some measures safeguard against more than one type of contamination. </a:t>
            </a:r>
          </a:p>
          <a:p>
            <a:pPr marL="0" lvl="0" indent="0">
              <a:buNone/>
            </a:pPr>
            <a:r>
              <a:rPr lang="en-US" dirty="0"/>
              <a:t>You may not be involved in all the actions needed to prevent contamination at your workplace. For instance, you may not be responsible for choosing reputable suppliers. However, as everyone who works with food has a responsibility to safeguard food from harm, it is important to understand the general principles involved.</a:t>
            </a:r>
          </a:p>
          <a:p>
            <a:pPr lvl="0"/>
            <a:r>
              <a:rPr lang="en-US" dirty="0"/>
              <a:t> Keep food covered until use</a:t>
            </a:r>
          </a:p>
          <a:p>
            <a:pPr lvl="0"/>
            <a:r>
              <a:rPr lang="en-US" dirty="0"/>
              <a:t>Use utensils to move food</a:t>
            </a:r>
          </a:p>
          <a:p>
            <a:r>
              <a:rPr lang="en-US" dirty="0"/>
              <a:t>Avoid touching food with your bare hands unless absolutely necessary. Wear disposable gloves when required</a:t>
            </a:r>
          </a:p>
        </p:txBody>
      </p:sp>
      <p:pic>
        <p:nvPicPr>
          <p:cNvPr id="5" name="Content Placeholder 4">
            <a:extLst>
              <a:ext uri="{FF2B5EF4-FFF2-40B4-BE49-F238E27FC236}">
                <a16:creationId xmlns:a16="http://schemas.microsoft.com/office/drawing/2014/main" id="{1B788503-56B9-4AE5-831E-C22B22E0D24B}"/>
              </a:ext>
            </a:extLst>
          </p:cNvPr>
          <p:cNvPicPr>
            <a:picLocks noGrp="1" noChangeAspect="1"/>
          </p:cNvPicPr>
          <p:nvPr>
            <p:ph sz="half" idx="2"/>
          </p:nvPr>
        </p:nvPicPr>
        <p:blipFill>
          <a:blip r:embed="rId2"/>
          <a:stretch>
            <a:fillRect/>
          </a:stretch>
        </p:blipFill>
        <p:spPr>
          <a:xfrm>
            <a:off x="5986462" y="2331706"/>
            <a:ext cx="3405188" cy="2726864"/>
          </a:xfrm>
          <a:prstGeom prst="rect">
            <a:avLst/>
          </a:prstGeom>
        </p:spPr>
      </p:pic>
    </p:spTree>
    <p:extLst>
      <p:ext uri="{BB962C8B-B14F-4D97-AF65-F5344CB8AC3E}">
        <p14:creationId xmlns:p14="http://schemas.microsoft.com/office/powerpoint/2010/main" val="233805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2FFB-5D16-403A-B917-BFDAA005DBA7}"/>
              </a:ext>
            </a:extLst>
          </p:cNvPr>
          <p:cNvSpPr>
            <a:spLocks noGrp="1"/>
          </p:cNvSpPr>
          <p:nvPr>
            <p:ph type="title"/>
          </p:nvPr>
        </p:nvSpPr>
        <p:spPr>
          <a:xfrm>
            <a:off x="677334" y="609600"/>
            <a:ext cx="8596668" cy="762000"/>
          </a:xfrm>
        </p:spPr>
        <p:txBody>
          <a:bodyPr/>
          <a:lstStyle/>
          <a:p>
            <a:r>
              <a:rPr lang="en-US" dirty="0"/>
              <a:t>Prevention Checklist (continued)</a:t>
            </a:r>
          </a:p>
        </p:txBody>
      </p:sp>
      <p:pic>
        <p:nvPicPr>
          <p:cNvPr id="6" name="Content Placeholder 5">
            <a:extLst>
              <a:ext uri="{FF2B5EF4-FFF2-40B4-BE49-F238E27FC236}">
                <a16:creationId xmlns:a16="http://schemas.microsoft.com/office/drawing/2014/main" id="{FB9355D7-61D9-4C6B-B153-09C1450A712F}"/>
              </a:ext>
            </a:extLst>
          </p:cNvPr>
          <p:cNvPicPr>
            <a:picLocks noGrp="1" noChangeAspect="1"/>
          </p:cNvPicPr>
          <p:nvPr>
            <p:ph sz="half" idx="1"/>
          </p:nvPr>
        </p:nvPicPr>
        <p:blipFill>
          <a:blip r:embed="rId2"/>
          <a:stretch>
            <a:fillRect/>
          </a:stretch>
        </p:blipFill>
        <p:spPr>
          <a:xfrm>
            <a:off x="792956" y="2767756"/>
            <a:ext cx="2912269" cy="2332136"/>
          </a:xfrm>
          <a:prstGeom prst="rect">
            <a:avLst/>
          </a:prstGeom>
        </p:spPr>
      </p:pic>
      <p:sp>
        <p:nvSpPr>
          <p:cNvPr id="4" name="Content Placeholder 3">
            <a:extLst>
              <a:ext uri="{FF2B5EF4-FFF2-40B4-BE49-F238E27FC236}">
                <a16:creationId xmlns:a16="http://schemas.microsoft.com/office/drawing/2014/main" id="{33B07662-78DE-4B91-A477-FE03D6CA7D51}"/>
              </a:ext>
            </a:extLst>
          </p:cNvPr>
          <p:cNvSpPr>
            <a:spLocks noGrp="1"/>
          </p:cNvSpPr>
          <p:nvPr>
            <p:ph sz="half" idx="2"/>
          </p:nvPr>
        </p:nvSpPr>
        <p:spPr>
          <a:xfrm>
            <a:off x="3705225" y="1466850"/>
            <a:ext cx="5568779" cy="4933949"/>
          </a:xfrm>
        </p:spPr>
        <p:txBody>
          <a:bodyPr>
            <a:normAutofit fontScale="85000" lnSpcReduction="10000"/>
          </a:bodyPr>
          <a:lstStyle/>
          <a:p>
            <a:pPr lvl="0"/>
            <a:r>
              <a:rPr lang="en-US" dirty="0"/>
              <a:t>Separate raw and cooked foods at all times, including storage, transportation, preparation and display</a:t>
            </a:r>
          </a:p>
          <a:p>
            <a:pPr lvl="0"/>
            <a:r>
              <a:rPr lang="en-US" dirty="0"/>
              <a:t>Use separate equipment and utensils for the preparation of raw meats and poultry and other foods if possible</a:t>
            </a:r>
          </a:p>
          <a:p>
            <a:pPr lvl="0"/>
            <a:r>
              <a:rPr lang="en-US" dirty="0"/>
              <a:t>Wash all raw vegetables, fruit and rice before use</a:t>
            </a:r>
          </a:p>
          <a:p>
            <a:pPr lvl="0"/>
            <a:r>
              <a:rPr lang="en-US" dirty="0"/>
              <a:t>Undo packaging in an area away from food</a:t>
            </a:r>
          </a:p>
          <a:p>
            <a:pPr lvl="0"/>
            <a:r>
              <a:rPr lang="en-US" dirty="0"/>
              <a:t>Keep food areas clean. Clean and sanitize all equipment, utensils and other food contact surfaces after every task involving food</a:t>
            </a:r>
          </a:p>
          <a:p>
            <a:pPr lvl="0"/>
            <a:r>
              <a:rPr lang="en-US" dirty="0"/>
              <a:t>Maintain food areas and food equipment in good condition - report any signs of problems to your supervisor immediately</a:t>
            </a:r>
          </a:p>
          <a:p>
            <a:pPr lvl="0"/>
            <a:r>
              <a:rPr lang="en-US" dirty="0"/>
              <a:t>Remove food waste and trash frequently throughout the day and dispose of it safely and hygienically</a:t>
            </a:r>
          </a:p>
          <a:p>
            <a:pPr lvl="0"/>
            <a:r>
              <a:rPr lang="en-US" dirty="0"/>
              <a:t>Report any signs of food pests to your supervisor immediately</a:t>
            </a:r>
          </a:p>
          <a:p>
            <a:r>
              <a:rPr lang="en-US" dirty="0"/>
              <a:t>Keep cleaning chemicals in secure, clearly labeled containers in non-food storage</a:t>
            </a:r>
          </a:p>
        </p:txBody>
      </p:sp>
    </p:spTree>
    <p:extLst>
      <p:ext uri="{BB962C8B-B14F-4D97-AF65-F5344CB8AC3E}">
        <p14:creationId xmlns:p14="http://schemas.microsoft.com/office/powerpoint/2010/main" val="3229481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6CB4-92EE-4AED-838D-C1A82088CB14}"/>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t>Food Safety and the Law</a:t>
            </a:r>
          </a:p>
        </p:txBody>
      </p:sp>
      <p:pic>
        <p:nvPicPr>
          <p:cNvPr id="5" name="Content Placeholder 4">
            <a:extLst>
              <a:ext uri="{FF2B5EF4-FFF2-40B4-BE49-F238E27FC236}">
                <a16:creationId xmlns:a16="http://schemas.microsoft.com/office/drawing/2014/main" id="{C451CA3C-8470-4BAE-89C6-53116EED17DB}"/>
              </a:ext>
            </a:extLst>
          </p:cNvPr>
          <p:cNvPicPr>
            <a:picLocks noGrp="1" noChangeAspect="1"/>
          </p:cNvPicPr>
          <p:nvPr>
            <p:ph idx="1"/>
          </p:nvPr>
        </p:nvPicPr>
        <p:blipFill>
          <a:blip r:embed="rId2"/>
          <a:stretch>
            <a:fillRect/>
          </a:stretch>
        </p:blipFill>
        <p:spPr>
          <a:xfrm>
            <a:off x="5707856" y="2406650"/>
            <a:ext cx="2619375" cy="1743075"/>
          </a:xfrm>
          <a:prstGeom prst="rect">
            <a:avLst/>
          </a:prstGeom>
        </p:spPr>
      </p:pic>
      <p:sp>
        <p:nvSpPr>
          <p:cNvPr id="4" name="Text Placeholder 3">
            <a:extLst>
              <a:ext uri="{FF2B5EF4-FFF2-40B4-BE49-F238E27FC236}">
                <a16:creationId xmlns:a16="http://schemas.microsoft.com/office/drawing/2014/main" id="{C7E7F50F-B098-4EC2-950C-91919FD25F3A}"/>
              </a:ext>
            </a:extLst>
          </p:cNvPr>
          <p:cNvSpPr>
            <a:spLocks noGrp="1"/>
          </p:cNvSpPr>
          <p:nvPr>
            <p:ph type="body" sz="half" idx="2"/>
          </p:nvPr>
        </p:nvSpPr>
        <p:spPr>
          <a:xfrm>
            <a:off x="677334" y="2160589"/>
            <a:ext cx="3957349" cy="3749323"/>
          </a:xfrm>
        </p:spPr>
        <p:txBody>
          <a:bodyPr vert="horz" lIns="91440" tIns="45720" rIns="91440" bIns="45720" rtlCol="0">
            <a:normAutofit fontScale="85000" lnSpcReduction="10000"/>
          </a:bodyPr>
          <a:lstStyle/>
          <a:p>
            <a:pPr lvl="0">
              <a:buFont typeface="Wingdings 3" charset="2"/>
              <a:buChar char=""/>
            </a:pPr>
            <a:r>
              <a:rPr lang="en-US" sz="1800" dirty="0"/>
              <a:t>Employers have legal obligations to provide various facilities at work, such as hand washing sinks, in the interest of food safety. They should also ensure that all food service employees are given instruction and/or training and supervision that is appropriate to the work they do.</a:t>
            </a:r>
          </a:p>
          <a:p>
            <a:pPr lvl="0"/>
            <a:endParaRPr lang="en-US" dirty="0"/>
          </a:p>
          <a:p>
            <a:pPr lvl="0">
              <a:buFont typeface="Wingdings 3" charset="2"/>
              <a:buChar char=""/>
            </a:pPr>
            <a:r>
              <a:rPr lang="en-US" sz="1800" dirty="0"/>
              <a:t>In recent years food legislation has concentrated on methods that identify and stop, or reduce, the risks to food safety in every workplace. This is known as hazard analysis. A formal system called Hazard Analysis Critical Control Point (HACCP) is used more and more widely. </a:t>
            </a:r>
          </a:p>
          <a:p>
            <a:pPr>
              <a:buFont typeface="Wingdings 3" charset="2"/>
              <a:buChar char=""/>
            </a:pPr>
            <a:endParaRPr lang="en-US" dirty="0"/>
          </a:p>
        </p:txBody>
      </p:sp>
    </p:spTree>
    <p:extLst>
      <p:ext uri="{BB962C8B-B14F-4D97-AF65-F5344CB8AC3E}">
        <p14:creationId xmlns:p14="http://schemas.microsoft.com/office/powerpoint/2010/main" val="3547298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456E-C2D3-47FB-ADB3-9A82A702CE20}"/>
              </a:ext>
            </a:extLst>
          </p:cNvPr>
          <p:cNvSpPr>
            <a:spLocks noGrp="1"/>
          </p:cNvSpPr>
          <p:nvPr>
            <p:ph type="title"/>
          </p:nvPr>
        </p:nvSpPr>
        <p:spPr>
          <a:xfrm>
            <a:off x="677334" y="609600"/>
            <a:ext cx="8596668" cy="732639"/>
          </a:xfrm>
        </p:spPr>
        <p:txBody>
          <a:bodyPr/>
          <a:lstStyle/>
          <a:p>
            <a:r>
              <a:rPr lang="en-US" dirty="0"/>
              <a:t>Prevention Checklist (continued)</a:t>
            </a:r>
          </a:p>
        </p:txBody>
      </p:sp>
      <p:sp>
        <p:nvSpPr>
          <p:cNvPr id="3" name="Content Placeholder 2">
            <a:extLst>
              <a:ext uri="{FF2B5EF4-FFF2-40B4-BE49-F238E27FC236}">
                <a16:creationId xmlns:a16="http://schemas.microsoft.com/office/drawing/2014/main" id="{103F3E49-725A-4277-8360-EB00EC46B5C5}"/>
              </a:ext>
            </a:extLst>
          </p:cNvPr>
          <p:cNvSpPr>
            <a:spLocks noGrp="1"/>
          </p:cNvSpPr>
          <p:nvPr>
            <p:ph sz="half" idx="1"/>
          </p:nvPr>
        </p:nvSpPr>
        <p:spPr>
          <a:xfrm>
            <a:off x="677334" y="1426128"/>
            <a:ext cx="4842622" cy="4823670"/>
          </a:xfrm>
        </p:spPr>
        <p:txBody>
          <a:bodyPr>
            <a:normAutofit fontScale="85000" lnSpcReduction="10000"/>
          </a:bodyPr>
          <a:lstStyle/>
          <a:p>
            <a:pPr lvl="0"/>
            <a:r>
              <a:rPr lang="en-US" dirty="0"/>
              <a:t>Follow manufacturers’ instructions for cleaning chemicals - use the correct chemical for the job and follow the methods and quantities specified</a:t>
            </a:r>
          </a:p>
          <a:p>
            <a:pPr lvl="0"/>
            <a:r>
              <a:rPr lang="en-US" dirty="0"/>
              <a:t>Check that snaps, buttons, and name badges are properly secured to clothing</a:t>
            </a:r>
          </a:p>
          <a:p>
            <a:pPr lvl="0"/>
            <a:r>
              <a:rPr lang="en-US" dirty="0"/>
              <a:t>Avoid keeping pens or other items in pockets, hats or behind your ears</a:t>
            </a:r>
          </a:p>
          <a:p>
            <a:pPr lvl="0"/>
            <a:r>
              <a:rPr lang="en-US" dirty="0"/>
              <a:t>Do not wear jewelry</a:t>
            </a:r>
          </a:p>
          <a:p>
            <a:pPr lvl="0"/>
            <a:r>
              <a:rPr lang="en-US" dirty="0"/>
              <a:t>Do not smoke, eat, drink or chew gum in food areas - you could transfer bacteria from your mouth to your hands then onto food</a:t>
            </a:r>
          </a:p>
          <a:p>
            <a:pPr lvl="0"/>
            <a:r>
              <a:rPr lang="en-US" dirty="0"/>
              <a:t>Follow strict personal hygiene habits, including:</a:t>
            </a:r>
          </a:p>
          <a:p>
            <a:pPr lvl="1"/>
            <a:r>
              <a:rPr lang="en-US" dirty="0"/>
              <a:t>Keeping yourself clean and wearing suitable clean clothing</a:t>
            </a:r>
          </a:p>
          <a:p>
            <a:pPr lvl="1"/>
            <a:r>
              <a:rPr lang="en-US" dirty="0"/>
              <a:t>Washing your hands frequently</a:t>
            </a:r>
          </a:p>
          <a:p>
            <a:pPr lvl="1"/>
            <a:r>
              <a:rPr lang="en-US" dirty="0"/>
              <a:t>Keeping any cuts, boils or similar skin problems properly covered</a:t>
            </a:r>
          </a:p>
        </p:txBody>
      </p:sp>
      <p:pic>
        <p:nvPicPr>
          <p:cNvPr id="5" name="Content Placeholder 4">
            <a:extLst>
              <a:ext uri="{FF2B5EF4-FFF2-40B4-BE49-F238E27FC236}">
                <a16:creationId xmlns:a16="http://schemas.microsoft.com/office/drawing/2014/main" id="{584DD337-FCEE-43E3-A937-26411571A348}"/>
              </a:ext>
            </a:extLst>
          </p:cNvPr>
          <p:cNvPicPr>
            <a:picLocks noGrp="1" noChangeAspect="1"/>
          </p:cNvPicPr>
          <p:nvPr>
            <p:ph sz="half" idx="2"/>
          </p:nvPr>
        </p:nvPicPr>
        <p:blipFill>
          <a:blip r:embed="rId2"/>
          <a:stretch>
            <a:fillRect/>
          </a:stretch>
        </p:blipFill>
        <p:spPr>
          <a:xfrm>
            <a:off x="5758335" y="2528068"/>
            <a:ext cx="3268219" cy="2611840"/>
          </a:xfrm>
          <a:prstGeom prst="rect">
            <a:avLst/>
          </a:prstGeom>
        </p:spPr>
      </p:pic>
    </p:spTree>
    <p:extLst>
      <p:ext uri="{BB962C8B-B14F-4D97-AF65-F5344CB8AC3E}">
        <p14:creationId xmlns:p14="http://schemas.microsoft.com/office/powerpoint/2010/main" val="2153870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686188"/>
            <a:ext cx="8693169" cy="3741490"/>
          </a:xfrm>
        </p:spPr>
        <p:txBody>
          <a:bodyPr>
            <a:normAutofit/>
          </a:bodyPr>
          <a:lstStyle/>
          <a:p>
            <a:pPr lvl="0"/>
            <a:r>
              <a:rPr lang="en-US" dirty="0"/>
              <a:t>Contamination is the presence in food of something that should not be there, such as pathogenic microorganisms</a:t>
            </a:r>
          </a:p>
          <a:p>
            <a:pPr lvl="0"/>
            <a:r>
              <a:rPr lang="en-US" dirty="0"/>
              <a:t>Food can be contaminated by biological, physical and chemical contaminants</a:t>
            </a:r>
          </a:p>
          <a:p>
            <a:pPr lvl="0"/>
            <a:r>
              <a:rPr lang="en-US" dirty="0"/>
              <a:t>Pathogenic microorganisms are the main cause of foodborne illness</a:t>
            </a:r>
          </a:p>
          <a:p>
            <a:pPr lvl="0"/>
            <a:r>
              <a:rPr lang="en-US" dirty="0"/>
              <a:t>Contamination occurs in the natural environment and can also be caused by cross-contamination</a:t>
            </a:r>
          </a:p>
          <a:p>
            <a:r>
              <a:rPr lang="en-US" dirty="0"/>
              <a:t>Bacteria cannot travel on their own. ‘Vehicles of Contamination’ that allow bacteria to travel include hands, work surfaces, cutting boards, wiping cloths, knives and any equipment or utensil that has not been cleaned and sanitized between uses</a:t>
            </a:r>
            <a:endParaRPr lang="en-US" sz="2800" dirty="0"/>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427677"/>
            <a:ext cx="4401693" cy="1042506"/>
          </a:xfrm>
          <a:prstGeom prst="rect">
            <a:avLst/>
          </a:prstGeom>
        </p:spPr>
      </p:pic>
    </p:spTree>
    <p:extLst>
      <p:ext uri="{BB962C8B-B14F-4D97-AF65-F5344CB8AC3E}">
        <p14:creationId xmlns:p14="http://schemas.microsoft.com/office/powerpoint/2010/main" val="1163298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 (Continued)</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518407"/>
            <a:ext cx="8693169" cy="4297087"/>
          </a:xfrm>
        </p:spPr>
        <p:txBody>
          <a:bodyPr>
            <a:normAutofit/>
          </a:bodyPr>
          <a:lstStyle/>
          <a:p>
            <a:pPr lvl="0"/>
            <a:r>
              <a:rPr lang="en-US" dirty="0"/>
              <a:t>The main source of pathogenic bacteria are: contaminated raw foods (especially meat, poultry, eggs, shellfish and vegetables), contaminated water, pests and pets, people, air, dust and food waste</a:t>
            </a:r>
          </a:p>
          <a:p>
            <a:pPr lvl="0"/>
            <a:r>
              <a:rPr lang="en-US" dirty="0"/>
              <a:t>Even clean healthy people carry pathogenic microorganisms on and in their bodies and they can be a major source of contamination</a:t>
            </a:r>
          </a:p>
          <a:p>
            <a:pPr lvl="0"/>
            <a:r>
              <a:rPr lang="en-US" dirty="0"/>
              <a:t>People who work with food must keep themselves clean, wear suitable clean clothing and follow food safety practices</a:t>
            </a:r>
          </a:p>
          <a:p>
            <a:pPr marL="0" lvl="0" indent="0" algn="ctr">
              <a:buNone/>
            </a:pPr>
            <a:r>
              <a:rPr lang="en-US" b="1" dirty="0"/>
              <a:t>Safeguard food by doing everything possible to: </a:t>
            </a:r>
          </a:p>
          <a:p>
            <a:pPr lvl="0" algn="ctr"/>
            <a:r>
              <a:rPr lang="en-US" dirty="0"/>
              <a:t>Prevent contamination</a:t>
            </a:r>
          </a:p>
          <a:p>
            <a:pPr lvl="0" algn="ctr"/>
            <a:r>
              <a:rPr lang="en-US" dirty="0"/>
              <a:t>Stop pathogenic microorganisms from multiplying</a:t>
            </a:r>
          </a:p>
          <a:p>
            <a:pPr algn="ctr"/>
            <a:r>
              <a:rPr lang="en-US" dirty="0"/>
              <a:t>Destroy pathogenic microorganisms</a:t>
            </a:r>
            <a:endParaRPr lang="en-US" sz="2800" dirty="0"/>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505101"/>
            <a:ext cx="4401693" cy="1042506"/>
          </a:xfrm>
          <a:prstGeom prst="rect">
            <a:avLst/>
          </a:prstGeom>
        </p:spPr>
      </p:pic>
    </p:spTree>
    <p:extLst>
      <p:ext uri="{BB962C8B-B14F-4D97-AF65-F5344CB8AC3E}">
        <p14:creationId xmlns:p14="http://schemas.microsoft.com/office/powerpoint/2010/main" val="4163437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4235-2FFC-4F82-BFC3-90F1EA5B5B59}"/>
              </a:ext>
            </a:extLst>
          </p:cNvPr>
          <p:cNvSpPr>
            <a:spLocks noGrp="1"/>
          </p:cNvSpPr>
          <p:nvPr>
            <p:ph type="title"/>
          </p:nvPr>
        </p:nvSpPr>
        <p:spPr>
          <a:xfrm>
            <a:off x="677334" y="609600"/>
            <a:ext cx="8596668" cy="933974"/>
          </a:xfrm>
        </p:spPr>
        <p:txBody>
          <a:bodyPr/>
          <a:lstStyle/>
          <a:p>
            <a:r>
              <a:rPr lang="en-US" dirty="0"/>
              <a:t>Controlling Time and Temperature</a:t>
            </a:r>
          </a:p>
        </p:txBody>
      </p:sp>
      <p:pic>
        <p:nvPicPr>
          <p:cNvPr id="5" name="Content Placeholder 4">
            <a:extLst>
              <a:ext uri="{FF2B5EF4-FFF2-40B4-BE49-F238E27FC236}">
                <a16:creationId xmlns:a16="http://schemas.microsoft.com/office/drawing/2014/main" id="{9298240E-CA38-48D9-B153-782277B30D61}"/>
              </a:ext>
            </a:extLst>
          </p:cNvPr>
          <p:cNvPicPr>
            <a:picLocks noGrp="1" noChangeAspect="1"/>
          </p:cNvPicPr>
          <p:nvPr>
            <p:ph sz="half" idx="1"/>
          </p:nvPr>
        </p:nvPicPr>
        <p:blipFill>
          <a:blip r:embed="rId2"/>
          <a:stretch>
            <a:fillRect/>
          </a:stretch>
        </p:blipFill>
        <p:spPr>
          <a:xfrm>
            <a:off x="1035844" y="2257424"/>
            <a:ext cx="3413125" cy="3310731"/>
          </a:xfrm>
          <a:prstGeom prst="rect">
            <a:avLst/>
          </a:prstGeom>
        </p:spPr>
      </p:pic>
      <p:sp>
        <p:nvSpPr>
          <p:cNvPr id="4" name="Content Placeholder 3">
            <a:extLst>
              <a:ext uri="{FF2B5EF4-FFF2-40B4-BE49-F238E27FC236}">
                <a16:creationId xmlns:a16="http://schemas.microsoft.com/office/drawing/2014/main" id="{7F1D8970-9DF3-4FC9-B851-F0D92E698E14}"/>
              </a:ext>
            </a:extLst>
          </p:cNvPr>
          <p:cNvSpPr>
            <a:spLocks noGrp="1"/>
          </p:cNvSpPr>
          <p:nvPr>
            <p:ph sz="half" idx="2"/>
          </p:nvPr>
        </p:nvSpPr>
        <p:spPr>
          <a:xfrm>
            <a:off x="5089970" y="1795245"/>
            <a:ext cx="4184034" cy="4246118"/>
          </a:xfrm>
        </p:spPr>
        <p:txBody>
          <a:bodyPr>
            <a:normAutofit/>
          </a:bodyPr>
          <a:lstStyle/>
          <a:p>
            <a:pPr marL="0" lvl="0" indent="0">
              <a:buNone/>
            </a:pPr>
            <a:r>
              <a:rPr lang="en-US" dirty="0"/>
              <a:t>Temperature control involves restricting the time that TCS foods are left at temperatures in the danger zone and using high temperatures to kill pathogenic microorganisms. </a:t>
            </a:r>
          </a:p>
          <a:p>
            <a:pPr marL="0" lvl="0" indent="0">
              <a:buNone/>
            </a:pPr>
            <a:r>
              <a:rPr lang="en-US" dirty="0"/>
              <a:t>The basic rules of good practice are:</a:t>
            </a:r>
          </a:p>
          <a:p>
            <a:pPr lvl="0"/>
            <a:r>
              <a:rPr lang="en-US" dirty="0"/>
              <a:t>Restrict the time that TCS foods spend at danger zone temperatures</a:t>
            </a:r>
          </a:p>
          <a:p>
            <a:pPr lvl="0"/>
            <a:r>
              <a:rPr lang="en-US" dirty="0"/>
              <a:t>Keep cold food cold, ideally at 41°F or below</a:t>
            </a:r>
          </a:p>
          <a:p>
            <a:pPr lvl="0"/>
            <a:r>
              <a:rPr lang="en-US" dirty="0"/>
              <a:t>Keep hot food hot at 135° F or above</a:t>
            </a:r>
          </a:p>
          <a:p>
            <a:endParaRPr lang="en-US" dirty="0"/>
          </a:p>
        </p:txBody>
      </p:sp>
    </p:spTree>
    <p:extLst>
      <p:ext uri="{BB962C8B-B14F-4D97-AF65-F5344CB8AC3E}">
        <p14:creationId xmlns:p14="http://schemas.microsoft.com/office/powerpoint/2010/main" val="2181209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C7C3-C036-4A1B-AB50-874D91725B23}"/>
              </a:ext>
            </a:extLst>
          </p:cNvPr>
          <p:cNvSpPr>
            <a:spLocks noGrp="1"/>
          </p:cNvSpPr>
          <p:nvPr>
            <p:ph type="title"/>
          </p:nvPr>
        </p:nvSpPr>
        <p:spPr>
          <a:xfrm>
            <a:off x="677334" y="609600"/>
            <a:ext cx="8596668" cy="1202422"/>
          </a:xfrm>
        </p:spPr>
        <p:txBody>
          <a:bodyPr>
            <a:normAutofit/>
          </a:bodyPr>
          <a:lstStyle/>
          <a:p>
            <a:r>
              <a:rPr lang="en-US" sz="3200" dirty="0"/>
              <a:t>How to Keep Food out of the Temperature Danger Zone</a:t>
            </a:r>
          </a:p>
        </p:txBody>
      </p:sp>
      <p:sp>
        <p:nvSpPr>
          <p:cNvPr id="3" name="Content Placeholder 2">
            <a:extLst>
              <a:ext uri="{FF2B5EF4-FFF2-40B4-BE49-F238E27FC236}">
                <a16:creationId xmlns:a16="http://schemas.microsoft.com/office/drawing/2014/main" id="{C316E663-5120-4925-8345-038BA96C5636}"/>
              </a:ext>
            </a:extLst>
          </p:cNvPr>
          <p:cNvSpPr>
            <a:spLocks noGrp="1"/>
          </p:cNvSpPr>
          <p:nvPr>
            <p:ph sz="half" idx="1"/>
          </p:nvPr>
        </p:nvSpPr>
        <p:spPr>
          <a:xfrm>
            <a:off x="677334" y="1879134"/>
            <a:ext cx="8596668" cy="4162227"/>
          </a:xfrm>
        </p:spPr>
        <p:txBody>
          <a:bodyPr>
            <a:normAutofit fontScale="92500" lnSpcReduction="10000"/>
          </a:bodyPr>
          <a:lstStyle/>
          <a:p>
            <a:pPr marL="0" lvl="0" indent="0">
              <a:buNone/>
            </a:pPr>
            <a:r>
              <a:rPr lang="en-US" dirty="0"/>
              <a:t>The longer that TCS food is at danger zone temperatures, the more chances bacteria have to produce toxins or multiply to levels that cause illness. Food is likely to be in the danger zone if it is left at ambient temperatures. In addition, food passes through the danger zone while it is being cooled, thawed or heated. It is essential to:</a:t>
            </a:r>
          </a:p>
          <a:p>
            <a:pPr lvl="0"/>
            <a:r>
              <a:rPr lang="en-US" dirty="0"/>
              <a:t>Make sure that food is at a safe temperature when delivered to your workplace</a:t>
            </a:r>
          </a:p>
          <a:p>
            <a:pPr lvl="0"/>
            <a:r>
              <a:rPr lang="en-US" dirty="0"/>
              <a:t>Refrigerate raw, highly perishable and TCS foods immediately after delivery</a:t>
            </a:r>
          </a:p>
          <a:p>
            <a:pPr lvl="0"/>
            <a:r>
              <a:rPr lang="en-US" dirty="0"/>
              <a:t>Keep refrigerated food in storage until it is needed for preparation or serving </a:t>
            </a:r>
          </a:p>
          <a:p>
            <a:pPr lvl="0"/>
            <a:r>
              <a:rPr lang="en-US" dirty="0"/>
              <a:t>Cook food thoroughly</a:t>
            </a:r>
          </a:p>
          <a:p>
            <a:pPr lvl="0"/>
            <a:r>
              <a:rPr lang="en-US" dirty="0"/>
              <a:t>Keep hot food hot until it is served</a:t>
            </a:r>
          </a:p>
          <a:p>
            <a:pPr lvl="0"/>
            <a:r>
              <a:rPr lang="en-US" dirty="0"/>
              <a:t>Cool hot food that is intended for eating cold as rapidly as possible so that the food spends the shortest possible time in the danger zone</a:t>
            </a:r>
          </a:p>
          <a:p>
            <a:pPr lvl="0"/>
            <a:r>
              <a:rPr lang="en-US" dirty="0"/>
              <a:t>Thaw frozen food under refrigeration</a:t>
            </a:r>
          </a:p>
          <a:p>
            <a:r>
              <a:rPr lang="en-US" dirty="0"/>
              <a:t>Reheat food adequately</a:t>
            </a:r>
          </a:p>
        </p:txBody>
      </p:sp>
    </p:spTree>
    <p:extLst>
      <p:ext uri="{BB962C8B-B14F-4D97-AF65-F5344CB8AC3E}">
        <p14:creationId xmlns:p14="http://schemas.microsoft.com/office/powerpoint/2010/main" val="1299718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B61E-BA6F-4F3B-A82D-993C1EE93A28}"/>
              </a:ext>
            </a:extLst>
          </p:cNvPr>
          <p:cNvSpPr>
            <a:spLocks noGrp="1"/>
          </p:cNvSpPr>
          <p:nvPr>
            <p:ph type="title"/>
          </p:nvPr>
        </p:nvSpPr>
        <p:spPr>
          <a:xfrm>
            <a:off x="677334" y="609600"/>
            <a:ext cx="8596668" cy="690694"/>
          </a:xfrm>
        </p:spPr>
        <p:txBody>
          <a:bodyPr/>
          <a:lstStyle/>
          <a:p>
            <a:r>
              <a:rPr lang="en-US" dirty="0"/>
              <a:t>Keeping Food at Safe Temperatures</a:t>
            </a:r>
          </a:p>
        </p:txBody>
      </p:sp>
      <p:sp>
        <p:nvSpPr>
          <p:cNvPr id="3" name="Content Placeholder 2">
            <a:extLst>
              <a:ext uri="{FF2B5EF4-FFF2-40B4-BE49-F238E27FC236}">
                <a16:creationId xmlns:a16="http://schemas.microsoft.com/office/drawing/2014/main" id="{8373B9F1-D138-4C71-8E63-99F41B1ED0E8}"/>
              </a:ext>
            </a:extLst>
          </p:cNvPr>
          <p:cNvSpPr>
            <a:spLocks noGrp="1"/>
          </p:cNvSpPr>
          <p:nvPr>
            <p:ph sz="half" idx="1"/>
          </p:nvPr>
        </p:nvSpPr>
        <p:spPr>
          <a:xfrm>
            <a:off x="677334" y="2322519"/>
            <a:ext cx="4184035" cy="3439486"/>
          </a:xfrm>
        </p:spPr>
        <p:txBody>
          <a:bodyPr/>
          <a:lstStyle/>
          <a:p>
            <a:pPr marL="0" indent="0" algn="ctr">
              <a:buNone/>
            </a:pPr>
            <a:r>
              <a:rPr lang="en-US" dirty="0"/>
              <a:t>There are slightly different rules for food temperature and time controls in different states, so it is important to check and to follow the regulations governing the establishment where you work. Owners, managers and supervisors must ensure that everyone who works with food knows the relevant temperature and time requirements for their work activities. They must also ensure that violations do not occur.</a:t>
            </a:r>
          </a:p>
        </p:txBody>
      </p:sp>
      <p:pic>
        <p:nvPicPr>
          <p:cNvPr id="5" name="Content Placeholder 4">
            <a:extLst>
              <a:ext uri="{FF2B5EF4-FFF2-40B4-BE49-F238E27FC236}">
                <a16:creationId xmlns:a16="http://schemas.microsoft.com/office/drawing/2014/main" id="{CE565FBB-3B49-48DE-897D-3EB4C351D054}"/>
              </a:ext>
            </a:extLst>
          </p:cNvPr>
          <p:cNvPicPr>
            <a:picLocks noGrp="1" noChangeAspect="1"/>
          </p:cNvPicPr>
          <p:nvPr>
            <p:ph sz="half" idx="2"/>
          </p:nvPr>
        </p:nvPicPr>
        <p:blipFill>
          <a:blip r:embed="rId2"/>
          <a:stretch>
            <a:fillRect/>
          </a:stretch>
        </p:blipFill>
        <p:spPr>
          <a:xfrm>
            <a:off x="5662612" y="2263806"/>
            <a:ext cx="2366963" cy="3556912"/>
          </a:xfrm>
          <a:prstGeom prst="rect">
            <a:avLst/>
          </a:prstGeom>
        </p:spPr>
      </p:pic>
    </p:spTree>
    <p:extLst>
      <p:ext uri="{BB962C8B-B14F-4D97-AF65-F5344CB8AC3E}">
        <p14:creationId xmlns:p14="http://schemas.microsoft.com/office/powerpoint/2010/main" val="3052652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7442-69FA-4E1E-BF4A-093A60FF480B}"/>
              </a:ext>
            </a:extLst>
          </p:cNvPr>
          <p:cNvSpPr>
            <a:spLocks noGrp="1"/>
          </p:cNvSpPr>
          <p:nvPr>
            <p:ph type="title"/>
          </p:nvPr>
        </p:nvSpPr>
        <p:spPr>
          <a:xfrm>
            <a:off x="677334" y="609600"/>
            <a:ext cx="8596668" cy="819150"/>
          </a:xfrm>
        </p:spPr>
        <p:txBody>
          <a:bodyPr/>
          <a:lstStyle/>
          <a:p>
            <a:r>
              <a:rPr lang="en-US" dirty="0"/>
              <a:t>Checking Temperatures</a:t>
            </a:r>
          </a:p>
        </p:txBody>
      </p:sp>
      <p:pic>
        <p:nvPicPr>
          <p:cNvPr id="5" name="Content Placeholder 4">
            <a:extLst>
              <a:ext uri="{FF2B5EF4-FFF2-40B4-BE49-F238E27FC236}">
                <a16:creationId xmlns:a16="http://schemas.microsoft.com/office/drawing/2014/main" id="{5740F074-3213-4C2F-A043-4C98347AEF5C}"/>
              </a:ext>
            </a:extLst>
          </p:cNvPr>
          <p:cNvPicPr>
            <a:picLocks noGrp="1" noChangeAspect="1"/>
          </p:cNvPicPr>
          <p:nvPr>
            <p:ph sz="half" idx="1"/>
          </p:nvPr>
        </p:nvPicPr>
        <p:blipFill rotWithShape="1">
          <a:blip r:embed="rId2"/>
          <a:srcRect l="2833" r="839" b="6462"/>
          <a:stretch/>
        </p:blipFill>
        <p:spPr>
          <a:xfrm>
            <a:off x="1174458" y="2068310"/>
            <a:ext cx="2332140" cy="3630612"/>
          </a:xfrm>
          <a:prstGeom prst="rect">
            <a:avLst/>
          </a:prstGeom>
        </p:spPr>
      </p:pic>
      <p:sp>
        <p:nvSpPr>
          <p:cNvPr id="4" name="Content Placeholder 3">
            <a:extLst>
              <a:ext uri="{FF2B5EF4-FFF2-40B4-BE49-F238E27FC236}">
                <a16:creationId xmlns:a16="http://schemas.microsoft.com/office/drawing/2014/main" id="{A1983932-3629-4054-AAC3-71A15314422B}"/>
              </a:ext>
            </a:extLst>
          </p:cNvPr>
          <p:cNvSpPr>
            <a:spLocks noGrp="1"/>
          </p:cNvSpPr>
          <p:nvPr>
            <p:ph sz="half" idx="2"/>
          </p:nvPr>
        </p:nvSpPr>
        <p:spPr>
          <a:xfrm>
            <a:off x="4370664" y="2422046"/>
            <a:ext cx="4743949" cy="2923139"/>
          </a:xfrm>
        </p:spPr>
        <p:txBody>
          <a:bodyPr/>
          <a:lstStyle/>
          <a:p>
            <a:pPr marL="0" indent="0" algn="ctr">
              <a:buNone/>
            </a:pPr>
            <a:r>
              <a:rPr lang="en-US" dirty="0"/>
              <a:t>There are various types of temperature recording devices. Some built-in thermometers record the temperature automatically. Other types, such as probes, have a dial display or digital read-out. All food service establishments should check food, refrigeration and freezer temperatures regularly and keep records of the readings. Thermometers must be cleaned and sanitized after use.</a:t>
            </a:r>
          </a:p>
        </p:txBody>
      </p:sp>
    </p:spTree>
    <p:extLst>
      <p:ext uri="{BB962C8B-B14F-4D97-AF65-F5344CB8AC3E}">
        <p14:creationId xmlns:p14="http://schemas.microsoft.com/office/powerpoint/2010/main" val="1984661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D265-1A6B-43FE-B2A6-6938BF762287}"/>
              </a:ext>
            </a:extLst>
          </p:cNvPr>
          <p:cNvSpPr>
            <a:spLocks noGrp="1"/>
          </p:cNvSpPr>
          <p:nvPr>
            <p:ph type="title"/>
          </p:nvPr>
        </p:nvSpPr>
        <p:spPr>
          <a:xfrm>
            <a:off x="677334" y="609600"/>
            <a:ext cx="8596668" cy="766194"/>
          </a:xfrm>
        </p:spPr>
        <p:txBody>
          <a:bodyPr/>
          <a:lstStyle/>
          <a:p>
            <a:r>
              <a:rPr lang="en-US" dirty="0"/>
              <a:t>Temperature Control</a:t>
            </a:r>
          </a:p>
        </p:txBody>
      </p:sp>
      <p:sp>
        <p:nvSpPr>
          <p:cNvPr id="3" name="Content Placeholder 2">
            <a:extLst>
              <a:ext uri="{FF2B5EF4-FFF2-40B4-BE49-F238E27FC236}">
                <a16:creationId xmlns:a16="http://schemas.microsoft.com/office/drawing/2014/main" id="{B5B2C299-4404-4120-B22B-F97EF24D2CFA}"/>
              </a:ext>
            </a:extLst>
          </p:cNvPr>
          <p:cNvSpPr>
            <a:spLocks noGrp="1"/>
          </p:cNvSpPr>
          <p:nvPr>
            <p:ph sz="half" idx="1"/>
          </p:nvPr>
        </p:nvSpPr>
        <p:spPr>
          <a:xfrm>
            <a:off x="677334" y="4345497"/>
            <a:ext cx="8441499" cy="1695864"/>
          </a:xfrm>
        </p:spPr>
        <p:txBody>
          <a:bodyPr/>
          <a:lstStyle/>
          <a:p>
            <a:pPr marL="0" lvl="0" indent="0">
              <a:buNone/>
            </a:pPr>
            <a:r>
              <a:rPr lang="en-US" dirty="0"/>
              <a:t>Minimum cooking temperatures for common foods include:</a:t>
            </a:r>
          </a:p>
          <a:p>
            <a:pPr lvl="0"/>
            <a:r>
              <a:rPr lang="en-US" dirty="0"/>
              <a:t> •	Fish - minimum internal temperature of 145° F</a:t>
            </a:r>
          </a:p>
          <a:p>
            <a:pPr lvl="0"/>
            <a:r>
              <a:rPr lang="en-US" dirty="0"/>
              <a:t>•	Ground Beef and Pork  - minimum internal temperature of 155° F</a:t>
            </a:r>
          </a:p>
          <a:p>
            <a:r>
              <a:rPr lang="en-US" dirty="0"/>
              <a:t>•	Poultry  - minimum internal temperature of 165° F</a:t>
            </a:r>
          </a:p>
        </p:txBody>
      </p:sp>
      <p:pic>
        <p:nvPicPr>
          <p:cNvPr id="5" name="Picture 4">
            <a:extLst>
              <a:ext uri="{FF2B5EF4-FFF2-40B4-BE49-F238E27FC236}">
                <a16:creationId xmlns:a16="http://schemas.microsoft.com/office/drawing/2014/main" id="{D285F37E-886B-4E74-8774-ED61757FEF50}"/>
              </a:ext>
            </a:extLst>
          </p:cNvPr>
          <p:cNvPicPr>
            <a:picLocks noChangeAspect="1"/>
          </p:cNvPicPr>
          <p:nvPr/>
        </p:nvPicPr>
        <p:blipFill rotWithShape="1">
          <a:blip r:embed="rId2"/>
          <a:srcRect l="14358" t="78962" r="21529" b="3769"/>
          <a:stretch/>
        </p:blipFill>
        <p:spPr>
          <a:xfrm>
            <a:off x="570453" y="1928595"/>
            <a:ext cx="2424418" cy="1006679"/>
          </a:xfrm>
          <a:prstGeom prst="rect">
            <a:avLst/>
          </a:prstGeom>
        </p:spPr>
      </p:pic>
      <p:pic>
        <p:nvPicPr>
          <p:cNvPr id="6" name="Picture 5">
            <a:extLst>
              <a:ext uri="{FF2B5EF4-FFF2-40B4-BE49-F238E27FC236}">
                <a16:creationId xmlns:a16="http://schemas.microsoft.com/office/drawing/2014/main" id="{9D628B24-5B9E-4AE4-8751-1FBD1847E907}"/>
              </a:ext>
            </a:extLst>
          </p:cNvPr>
          <p:cNvPicPr>
            <a:picLocks noChangeAspect="1"/>
          </p:cNvPicPr>
          <p:nvPr/>
        </p:nvPicPr>
        <p:blipFill rotWithShape="1">
          <a:blip r:embed="rId2"/>
          <a:srcRect l="12138" t="57952" r="49648" b="23856"/>
          <a:stretch/>
        </p:blipFill>
        <p:spPr>
          <a:xfrm>
            <a:off x="3370264" y="1398341"/>
            <a:ext cx="1445017" cy="1060508"/>
          </a:xfrm>
          <a:prstGeom prst="rect">
            <a:avLst/>
          </a:prstGeom>
        </p:spPr>
      </p:pic>
      <p:pic>
        <p:nvPicPr>
          <p:cNvPr id="7" name="Picture 6">
            <a:extLst>
              <a:ext uri="{FF2B5EF4-FFF2-40B4-BE49-F238E27FC236}">
                <a16:creationId xmlns:a16="http://schemas.microsoft.com/office/drawing/2014/main" id="{9CCEB057-6A46-405A-86BB-B965C40A7DCF}"/>
              </a:ext>
            </a:extLst>
          </p:cNvPr>
          <p:cNvPicPr>
            <a:picLocks noChangeAspect="1"/>
          </p:cNvPicPr>
          <p:nvPr/>
        </p:nvPicPr>
        <p:blipFill rotWithShape="1">
          <a:blip r:embed="rId2"/>
          <a:srcRect l="13470" t="13073" r="48317" b="66225"/>
          <a:stretch/>
        </p:blipFill>
        <p:spPr>
          <a:xfrm>
            <a:off x="3370264" y="2686573"/>
            <a:ext cx="1445017" cy="1206789"/>
          </a:xfrm>
          <a:prstGeom prst="rect">
            <a:avLst/>
          </a:prstGeom>
        </p:spPr>
      </p:pic>
      <p:pic>
        <p:nvPicPr>
          <p:cNvPr id="8" name="Picture 7">
            <a:extLst>
              <a:ext uri="{FF2B5EF4-FFF2-40B4-BE49-F238E27FC236}">
                <a16:creationId xmlns:a16="http://schemas.microsoft.com/office/drawing/2014/main" id="{CD7CFC14-67DC-4C34-8462-F19569B85948}"/>
              </a:ext>
            </a:extLst>
          </p:cNvPr>
          <p:cNvPicPr>
            <a:picLocks noChangeAspect="1"/>
          </p:cNvPicPr>
          <p:nvPr/>
        </p:nvPicPr>
        <p:blipFill rotWithShape="1">
          <a:blip r:embed="rId2"/>
          <a:srcRect l="18793" t="35948" r="57357" b="45071"/>
          <a:stretch/>
        </p:blipFill>
        <p:spPr>
          <a:xfrm>
            <a:off x="6539192" y="1828801"/>
            <a:ext cx="901844" cy="1106473"/>
          </a:xfrm>
          <a:prstGeom prst="rect">
            <a:avLst/>
          </a:prstGeom>
        </p:spPr>
      </p:pic>
      <p:pic>
        <p:nvPicPr>
          <p:cNvPr id="10" name="Picture 9">
            <a:extLst>
              <a:ext uri="{FF2B5EF4-FFF2-40B4-BE49-F238E27FC236}">
                <a16:creationId xmlns:a16="http://schemas.microsoft.com/office/drawing/2014/main" id="{700CC612-5BF1-4DE0-B9B2-84918C2FFF16}"/>
              </a:ext>
            </a:extLst>
          </p:cNvPr>
          <p:cNvPicPr>
            <a:picLocks noChangeAspect="1"/>
          </p:cNvPicPr>
          <p:nvPr/>
        </p:nvPicPr>
        <p:blipFill rotWithShape="1">
          <a:blip r:embed="rId3"/>
          <a:srcRect l="60514" t="26998" r="14184" b="54109"/>
          <a:stretch/>
        </p:blipFill>
        <p:spPr>
          <a:xfrm>
            <a:off x="4815281" y="1732327"/>
            <a:ext cx="612397" cy="191203"/>
          </a:xfrm>
          <a:prstGeom prst="rect">
            <a:avLst/>
          </a:prstGeom>
        </p:spPr>
      </p:pic>
      <p:pic>
        <p:nvPicPr>
          <p:cNvPr id="11" name="Picture 10">
            <a:extLst>
              <a:ext uri="{FF2B5EF4-FFF2-40B4-BE49-F238E27FC236}">
                <a16:creationId xmlns:a16="http://schemas.microsoft.com/office/drawing/2014/main" id="{A95F39E8-A914-4B55-9F54-CE5F074F8833}"/>
              </a:ext>
            </a:extLst>
          </p:cNvPr>
          <p:cNvPicPr>
            <a:picLocks noChangeAspect="1"/>
          </p:cNvPicPr>
          <p:nvPr/>
        </p:nvPicPr>
        <p:blipFill>
          <a:blip r:embed="rId4"/>
          <a:stretch>
            <a:fillRect/>
          </a:stretch>
        </p:blipFill>
        <p:spPr>
          <a:xfrm>
            <a:off x="4818025" y="3192422"/>
            <a:ext cx="609653" cy="195089"/>
          </a:xfrm>
          <a:prstGeom prst="rect">
            <a:avLst/>
          </a:prstGeom>
        </p:spPr>
      </p:pic>
      <p:pic>
        <p:nvPicPr>
          <p:cNvPr id="12" name="Picture 11">
            <a:extLst>
              <a:ext uri="{FF2B5EF4-FFF2-40B4-BE49-F238E27FC236}">
                <a16:creationId xmlns:a16="http://schemas.microsoft.com/office/drawing/2014/main" id="{5074ACB2-321D-46B9-B11E-15505CBB4765}"/>
              </a:ext>
            </a:extLst>
          </p:cNvPr>
          <p:cNvPicPr>
            <a:picLocks noChangeAspect="1"/>
          </p:cNvPicPr>
          <p:nvPr/>
        </p:nvPicPr>
        <p:blipFill>
          <a:blip r:embed="rId4"/>
          <a:stretch>
            <a:fillRect/>
          </a:stretch>
        </p:blipFill>
        <p:spPr>
          <a:xfrm>
            <a:off x="7441036" y="2263760"/>
            <a:ext cx="609653" cy="195089"/>
          </a:xfrm>
          <a:prstGeom prst="rect">
            <a:avLst/>
          </a:prstGeom>
        </p:spPr>
      </p:pic>
      <p:pic>
        <p:nvPicPr>
          <p:cNvPr id="13" name="Picture 12">
            <a:extLst>
              <a:ext uri="{FF2B5EF4-FFF2-40B4-BE49-F238E27FC236}">
                <a16:creationId xmlns:a16="http://schemas.microsoft.com/office/drawing/2014/main" id="{5CB000D1-A302-4CDB-8523-B6A19E592E2E}"/>
              </a:ext>
            </a:extLst>
          </p:cNvPr>
          <p:cNvPicPr>
            <a:picLocks noChangeAspect="1"/>
          </p:cNvPicPr>
          <p:nvPr/>
        </p:nvPicPr>
        <p:blipFill rotWithShape="1">
          <a:blip r:embed="rId2"/>
          <a:srcRect l="77915" t="22795" r="13322" b="73997"/>
          <a:stretch/>
        </p:blipFill>
        <p:spPr>
          <a:xfrm>
            <a:off x="5427678" y="1750670"/>
            <a:ext cx="331390" cy="187009"/>
          </a:xfrm>
          <a:prstGeom prst="rect">
            <a:avLst/>
          </a:prstGeom>
        </p:spPr>
      </p:pic>
      <p:pic>
        <p:nvPicPr>
          <p:cNvPr id="14" name="Picture 13">
            <a:extLst>
              <a:ext uri="{FF2B5EF4-FFF2-40B4-BE49-F238E27FC236}">
                <a16:creationId xmlns:a16="http://schemas.microsoft.com/office/drawing/2014/main" id="{107C13A1-298B-4216-B05D-8DFDFA975F18}"/>
              </a:ext>
            </a:extLst>
          </p:cNvPr>
          <p:cNvPicPr>
            <a:picLocks noChangeAspect="1"/>
          </p:cNvPicPr>
          <p:nvPr/>
        </p:nvPicPr>
        <p:blipFill>
          <a:blip r:embed="rId5"/>
          <a:stretch>
            <a:fillRect/>
          </a:stretch>
        </p:blipFill>
        <p:spPr>
          <a:xfrm>
            <a:off x="5427678" y="3227245"/>
            <a:ext cx="329213" cy="188992"/>
          </a:xfrm>
          <a:prstGeom prst="rect">
            <a:avLst/>
          </a:prstGeom>
        </p:spPr>
      </p:pic>
      <p:pic>
        <p:nvPicPr>
          <p:cNvPr id="15" name="Picture 14">
            <a:extLst>
              <a:ext uri="{FF2B5EF4-FFF2-40B4-BE49-F238E27FC236}">
                <a16:creationId xmlns:a16="http://schemas.microsoft.com/office/drawing/2014/main" id="{507425B8-5F86-4DFF-9F12-ABA443B037A1}"/>
              </a:ext>
            </a:extLst>
          </p:cNvPr>
          <p:cNvPicPr>
            <a:picLocks noChangeAspect="1"/>
          </p:cNvPicPr>
          <p:nvPr/>
        </p:nvPicPr>
        <p:blipFill rotWithShape="1">
          <a:blip r:embed="rId2"/>
          <a:srcRect l="70262" t="46539" r="21751" b="50714"/>
          <a:stretch/>
        </p:blipFill>
        <p:spPr>
          <a:xfrm>
            <a:off x="8128932" y="2305054"/>
            <a:ext cx="302004" cy="160165"/>
          </a:xfrm>
          <a:prstGeom prst="rect">
            <a:avLst/>
          </a:prstGeom>
        </p:spPr>
      </p:pic>
    </p:spTree>
    <p:extLst>
      <p:ext uri="{BB962C8B-B14F-4D97-AF65-F5344CB8AC3E}">
        <p14:creationId xmlns:p14="http://schemas.microsoft.com/office/powerpoint/2010/main" val="1143595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ADDC-0430-4606-AB52-010CC70FAD27}"/>
              </a:ext>
            </a:extLst>
          </p:cNvPr>
          <p:cNvSpPr>
            <a:spLocks noGrp="1"/>
          </p:cNvSpPr>
          <p:nvPr>
            <p:ph type="title"/>
          </p:nvPr>
        </p:nvSpPr>
        <p:spPr>
          <a:xfrm>
            <a:off x="677334" y="609600"/>
            <a:ext cx="8596668" cy="766194"/>
          </a:xfrm>
        </p:spPr>
        <p:txBody>
          <a:bodyPr/>
          <a:lstStyle/>
          <a:p>
            <a:r>
              <a:rPr lang="en-US" dirty="0"/>
              <a:t>Poor Temperature Control</a:t>
            </a:r>
          </a:p>
        </p:txBody>
      </p:sp>
      <p:sp>
        <p:nvSpPr>
          <p:cNvPr id="3" name="Content Placeholder 2">
            <a:extLst>
              <a:ext uri="{FF2B5EF4-FFF2-40B4-BE49-F238E27FC236}">
                <a16:creationId xmlns:a16="http://schemas.microsoft.com/office/drawing/2014/main" id="{01AF553F-C40F-4C74-855B-EB481978E7BF}"/>
              </a:ext>
            </a:extLst>
          </p:cNvPr>
          <p:cNvSpPr>
            <a:spLocks noGrp="1"/>
          </p:cNvSpPr>
          <p:nvPr>
            <p:ph sz="half" idx="1"/>
          </p:nvPr>
        </p:nvSpPr>
        <p:spPr>
          <a:xfrm>
            <a:off x="677333" y="1526796"/>
            <a:ext cx="5220128" cy="4514565"/>
          </a:xfrm>
        </p:spPr>
        <p:txBody>
          <a:bodyPr>
            <a:normAutofit fontScale="92500" lnSpcReduction="20000"/>
          </a:bodyPr>
          <a:lstStyle/>
          <a:p>
            <a:pPr marL="0" lvl="0" indent="0">
              <a:buNone/>
            </a:pPr>
            <a:r>
              <a:rPr lang="en-US" dirty="0"/>
              <a:t>It is worth remembering that poor temperature control frequently leads to foodborne illness. Some bad practices are also violations. The problems are most frequently caused by:</a:t>
            </a:r>
          </a:p>
          <a:p>
            <a:pPr lvl="0"/>
            <a:r>
              <a:rPr lang="en-US" dirty="0"/>
              <a:t> Cooling hot food too slowly before refrigeration</a:t>
            </a:r>
          </a:p>
          <a:p>
            <a:pPr lvl="0"/>
            <a:r>
              <a:rPr lang="en-US" dirty="0"/>
              <a:t>Reheating food inadequately</a:t>
            </a:r>
          </a:p>
          <a:p>
            <a:pPr lvl="0"/>
            <a:r>
              <a:rPr lang="en-US" dirty="0"/>
              <a:t>Preparing food too far ahead of sale or service and keeping it at an ambient (room) temperature</a:t>
            </a:r>
          </a:p>
          <a:p>
            <a:pPr lvl="0"/>
            <a:r>
              <a:rPr lang="en-US" dirty="0"/>
              <a:t>Leaving food out on work surfaces at an ambient temperature instead of refrigerating it</a:t>
            </a:r>
          </a:p>
          <a:p>
            <a:pPr lvl="0"/>
            <a:r>
              <a:rPr lang="en-US" dirty="0"/>
              <a:t>Under-cooking meat, poultry and eggs</a:t>
            </a:r>
          </a:p>
          <a:p>
            <a:pPr lvl="0"/>
            <a:r>
              <a:rPr lang="en-US" dirty="0"/>
              <a:t>Thawing frozen food incorrectly</a:t>
            </a:r>
          </a:p>
          <a:p>
            <a:r>
              <a:rPr lang="en-US" dirty="0"/>
              <a:t>Holding hot food at a temperature below 135° F for periods of time that allow bacterial growth in numbers</a:t>
            </a:r>
          </a:p>
        </p:txBody>
      </p:sp>
      <p:pic>
        <p:nvPicPr>
          <p:cNvPr id="5" name="Picture 4">
            <a:extLst>
              <a:ext uri="{FF2B5EF4-FFF2-40B4-BE49-F238E27FC236}">
                <a16:creationId xmlns:a16="http://schemas.microsoft.com/office/drawing/2014/main" id="{ED77F301-C732-49AE-AEE9-C79DC48A873A}"/>
              </a:ext>
            </a:extLst>
          </p:cNvPr>
          <p:cNvPicPr>
            <a:picLocks noChangeAspect="1"/>
          </p:cNvPicPr>
          <p:nvPr/>
        </p:nvPicPr>
        <p:blipFill rotWithShape="1">
          <a:blip r:embed="rId2"/>
          <a:srcRect l="9090" t="1804" r="6018" b="6466"/>
          <a:stretch/>
        </p:blipFill>
        <p:spPr>
          <a:xfrm>
            <a:off x="6115573" y="1711353"/>
            <a:ext cx="2630707" cy="4145449"/>
          </a:xfrm>
          <a:prstGeom prst="rect">
            <a:avLst/>
          </a:prstGeom>
        </p:spPr>
      </p:pic>
    </p:spTree>
    <p:extLst>
      <p:ext uri="{BB962C8B-B14F-4D97-AF65-F5344CB8AC3E}">
        <p14:creationId xmlns:p14="http://schemas.microsoft.com/office/powerpoint/2010/main" val="613704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476462"/>
            <a:ext cx="8693169" cy="4171253"/>
          </a:xfrm>
        </p:spPr>
        <p:txBody>
          <a:bodyPr>
            <a:normAutofit/>
          </a:bodyPr>
          <a:lstStyle/>
          <a:p>
            <a:pPr lvl="0"/>
            <a:r>
              <a:rPr lang="en-US" dirty="0"/>
              <a:t>Think ahead - allow enough time for thawing, cooking and cooling - and aim to serve or sell the food immediately after it has been prepared</a:t>
            </a:r>
          </a:p>
          <a:p>
            <a:pPr lvl="0"/>
            <a:r>
              <a:rPr lang="en-US" dirty="0"/>
              <a:t>Leave food in storage until it is needed</a:t>
            </a:r>
          </a:p>
          <a:p>
            <a:pPr lvl="0"/>
            <a:r>
              <a:rPr lang="en-US" dirty="0"/>
              <a:t>Prepare the quantity of food most likely to be required, to avoid wasting it or storing it unnecessarily</a:t>
            </a:r>
          </a:p>
          <a:p>
            <a:pPr lvl="0"/>
            <a:r>
              <a:rPr lang="en-US" dirty="0"/>
              <a:t>Follow the basic rules of time and temperature control at all times: don’t leave TCS foods at danger zone temperatures any longer than strictly necessary</a:t>
            </a:r>
          </a:p>
          <a:p>
            <a:pPr lvl="0"/>
            <a:r>
              <a:rPr lang="en-US" dirty="0"/>
              <a:t>Keep hot food hot, at 135°F or above</a:t>
            </a:r>
          </a:p>
          <a:p>
            <a:r>
              <a:rPr lang="en-US" dirty="0"/>
              <a:t>Keep cold food cold, ideally at 41°F or below</a:t>
            </a:r>
            <a:endParaRPr lang="en-US" sz="2000" dirty="0"/>
          </a:p>
          <a:p>
            <a:pPr marL="0" lvl="0" indent="0" algn="ctr">
              <a:buNone/>
            </a:pPr>
            <a:r>
              <a:rPr lang="en-US" sz="3500" b="1" dirty="0">
                <a:solidFill>
                  <a:srgbClr val="FF0000"/>
                </a:solidFill>
              </a:rPr>
              <a:t>End of Part 2</a:t>
            </a:r>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647715"/>
            <a:ext cx="4401693" cy="1042506"/>
          </a:xfrm>
          <a:prstGeom prst="rect">
            <a:avLst/>
          </a:prstGeom>
        </p:spPr>
      </p:pic>
    </p:spTree>
    <p:extLst>
      <p:ext uri="{BB962C8B-B14F-4D97-AF65-F5344CB8AC3E}">
        <p14:creationId xmlns:p14="http://schemas.microsoft.com/office/powerpoint/2010/main" val="4077627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1E0F-6D65-4C91-9805-99C998966347}"/>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t>Your part in Food Safety</a:t>
            </a:r>
          </a:p>
        </p:txBody>
      </p:sp>
      <p:pic>
        <p:nvPicPr>
          <p:cNvPr id="5" name="Content Placeholder 4">
            <a:extLst>
              <a:ext uri="{FF2B5EF4-FFF2-40B4-BE49-F238E27FC236}">
                <a16:creationId xmlns:a16="http://schemas.microsoft.com/office/drawing/2014/main" id="{6731BAAE-55BD-41E9-A6A1-40ACD2AF09BB}"/>
              </a:ext>
            </a:extLst>
          </p:cNvPr>
          <p:cNvPicPr>
            <a:picLocks noGrp="1" noChangeAspect="1"/>
          </p:cNvPicPr>
          <p:nvPr>
            <p:ph idx="1"/>
          </p:nvPr>
        </p:nvPicPr>
        <p:blipFill>
          <a:blip r:embed="rId2"/>
          <a:stretch>
            <a:fillRect/>
          </a:stretch>
        </p:blipFill>
        <p:spPr>
          <a:xfrm>
            <a:off x="5637402" y="1709067"/>
            <a:ext cx="3477382" cy="4179824"/>
          </a:xfrm>
          <a:prstGeom prst="rect">
            <a:avLst/>
          </a:prstGeom>
        </p:spPr>
      </p:pic>
      <p:sp>
        <p:nvSpPr>
          <p:cNvPr id="4" name="Text Placeholder 3">
            <a:extLst>
              <a:ext uri="{FF2B5EF4-FFF2-40B4-BE49-F238E27FC236}">
                <a16:creationId xmlns:a16="http://schemas.microsoft.com/office/drawing/2014/main" id="{3B7E7993-9409-4A28-A25D-91708E1EA9C3}"/>
              </a:ext>
            </a:extLst>
          </p:cNvPr>
          <p:cNvSpPr>
            <a:spLocks noGrp="1"/>
          </p:cNvSpPr>
          <p:nvPr>
            <p:ph type="body" sz="half" idx="2"/>
          </p:nvPr>
        </p:nvSpPr>
        <p:spPr>
          <a:xfrm>
            <a:off x="778001" y="1692417"/>
            <a:ext cx="3957349" cy="4416672"/>
          </a:xfrm>
        </p:spPr>
        <p:txBody>
          <a:bodyPr vert="horz" lIns="91440" tIns="45720" rIns="91440" bIns="45720" rtlCol="0">
            <a:normAutofit lnSpcReduction="10000"/>
          </a:bodyPr>
          <a:lstStyle/>
          <a:p>
            <a:pPr lvl="0"/>
            <a:r>
              <a:rPr lang="en-US" sz="1600" dirty="0"/>
              <a:t>If you work with food, you are responsible for ensuring that you do not endanger the safety of food. This is a legal and moral responsibility. In general, your part in food safety is likely to include: </a:t>
            </a:r>
          </a:p>
          <a:p>
            <a:pPr marL="285750" lvl="0" indent="-285750">
              <a:buFont typeface="Wingdings 3" charset="2"/>
              <a:buChar char=""/>
            </a:pPr>
            <a:r>
              <a:rPr lang="en-US" sz="1600" dirty="0"/>
              <a:t>Keeping yourself and your workplace clean</a:t>
            </a:r>
          </a:p>
          <a:p>
            <a:pPr marL="285750" lvl="0" indent="-285750">
              <a:buFont typeface="Wingdings 3" charset="2"/>
              <a:buChar char=""/>
            </a:pPr>
            <a:r>
              <a:rPr lang="en-US" sz="1600" dirty="0"/>
              <a:t>Protecting food from anything that could cause harm</a:t>
            </a:r>
          </a:p>
          <a:p>
            <a:pPr marL="285750" lvl="0" indent="-285750">
              <a:buFont typeface="Wingdings 3" charset="2"/>
              <a:buChar char=""/>
            </a:pPr>
            <a:r>
              <a:rPr lang="en-US" sz="1600" dirty="0"/>
              <a:t>Following good habits, such as washing your hands before handling food</a:t>
            </a:r>
          </a:p>
          <a:p>
            <a:pPr marL="285750" lvl="0" indent="-285750">
              <a:buFont typeface="Wingdings 3" charset="2"/>
              <a:buChar char=""/>
            </a:pPr>
            <a:r>
              <a:rPr lang="en-US" sz="1600" dirty="0"/>
              <a:t>Staying alert to food safety hazards</a:t>
            </a:r>
          </a:p>
          <a:p>
            <a:pPr marL="285750" lvl="0" indent="-285750">
              <a:buFont typeface="Wingdings 3" charset="2"/>
              <a:buChar char=""/>
            </a:pPr>
            <a:r>
              <a:rPr lang="en-US" sz="1600" dirty="0"/>
              <a:t>Following the rules for food safety in your workplace and working with care</a:t>
            </a:r>
          </a:p>
          <a:p>
            <a:pPr>
              <a:buFont typeface="Wingdings 3" charset="2"/>
              <a:buChar char=""/>
            </a:pPr>
            <a:endParaRPr lang="en-US" dirty="0"/>
          </a:p>
        </p:txBody>
      </p:sp>
    </p:spTree>
    <p:extLst>
      <p:ext uri="{BB962C8B-B14F-4D97-AF65-F5344CB8AC3E}">
        <p14:creationId xmlns:p14="http://schemas.microsoft.com/office/powerpoint/2010/main" val="1982487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559E-CA0E-4BBB-A4D9-4326935B5D9A}"/>
              </a:ext>
            </a:extLst>
          </p:cNvPr>
          <p:cNvSpPr>
            <a:spLocks noGrp="1"/>
          </p:cNvSpPr>
          <p:nvPr>
            <p:ph type="title"/>
          </p:nvPr>
        </p:nvSpPr>
        <p:spPr>
          <a:xfrm>
            <a:off x="677334" y="609600"/>
            <a:ext cx="8596668" cy="1135310"/>
          </a:xfrm>
        </p:spPr>
        <p:txBody>
          <a:bodyPr>
            <a:noAutofit/>
          </a:bodyPr>
          <a:lstStyle/>
          <a:p>
            <a:pPr algn="ctr"/>
            <a:r>
              <a:rPr lang="en-US" sz="5400" dirty="0"/>
              <a:t>Part 3</a:t>
            </a:r>
          </a:p>
        </p:txBody>
      </p:sp>
      <p:sp>
        <p:nvSpPr>
          <p:cNvPr id="3" name="Content Placeholder 2">
            <a:extLst>
              <a:ext uri="{FF2B5EF4-FFF2-40B4-BE49-F238E27FC236}">
                <a16:creationId xmlns:a16="http://schemas.microsoft.com/office/drawing/2014/main" id="{4D965CF7-54C7-42F8-A76D-D9AD45B86BD2}"/>
              </a:ext>
            </a:extLst>
          </p:cNvPr>
          <p:cNvSpPr>
            <a:spLocks noGrp="1"/>
          </p:cNvSpPr>
          <p:nvPr>
            <p:ph sz="half" idx="1"/>
          </p:nvPr>
        </p:nvSpPr>
        <p:spPr>
          <a:xfrm>
            <a:off x="677334" y="2793533"/>
            <a:ext cx="8596668" cy="3247827"/>
          </a:xfrm>
        </p:spPr>
        <p:txBody>
          <a:bodyPr>
            <a:normAutofit/>
          </a:bodyPr>
          <a:lstStyle/>
          <a:p>
            <a:pPr marL="0" indent="0" algn="ctr">
              <a:buNone/>
            </a:pPr>
            <a:r>
              <a:rPr lang="en-US" sz="4000" dirty="0"/>
              <a:t>This section covers:</a:t>
            </a:r>
          </a:p>
          <a:p>
            <a:pPr algn="ctr"/>
            <a:r>
              <a:rPr lang="en-US" sz="2800" dirty="0"/>
              <a:t>Preparing and Presenting Foods</a:t>
            </a:r>
          </a:p>
          <a:p>
            <a:pPr algn="ctr"/>
            <a:r>
              <a:rPr lang="en-US" sz="2800" dirty="0"/>
              <a:t>Spoilage and Preservation</a:t>
            </a:r>
          </a:p>
          <a:p>
            <a:pPr algn="ctr"/>
            <a:r>
              <a:rPr lang="en-US" sz="2800" dirty="0"/>
              <a:t>Delivery and Storage</a:t>
            </a:r>
          </a:p>
          <a:p>
            <a:endParaRPr lang="en-US" dirty="0"/>
          </a:p>
        </p:txBody>
      </p:sp>
    </p:spTree>
    <p:extLst>
      <p:ext uri="{BB962C8B-B14F-4D97-AF65-F5344CB8AC3E}">
        <p14:creationId xmlns:p14="http://schemas.microsoft.com/office/powerpoint/2010/main" val="267477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8F37-FD09-4DB3-B661-6AEB2F00EF77}"/>
              </a:ext>
            </a:extLst>
          </p:cNvPr>
          <p:cNvSpPr>
            <a:spLocks noGrp="1"/>
          </p:cNvSpPr>
          <p:nvPr>
            <p:ph type="title"/>
          </p:nvPr>
        </p:nvSpPr>
        <p:spPr>
          <a:xfrm>
            <a:off x="677334" y="609600"/>
            <a:ext cx="8596668" cy="682305"/>
          </a:xfrm>
        </p:spPr>
        <p:txBody>
          <a:bodyPr/>
          <a:lstStyle/>
          <a:p>
            <a:r>
              <a:rPr lang="en-US" dirty="0"/>
              <a:t>Preparing and Presenting Food</a:t>
            </a:r>
          </a:p>
        </p:txBody>
      </p:sp>
      <p:sp>
        <p:nvSpPr>
          <p:cNvPr id="3" name="Content Placeholder 2">
            <a:extLst>
              <a:ext uri="{FF2B5EF4-FFF2-40B4-BE49-F238E27FC236}">
                <a16:creationId xmlns:a16="http://schemas.microsoft.com/office/drawing/2014/main" id="{40CEE737-A02A-4078-8EA1-FE519F632F7F}"/>
              </a:ext>
            </a:extLst>
          </p:cNvPr>
          <p:cNvSpPr>
            <a:spLocks noGrp="1"/>
          </p:cNvSpPr>
          <p:nvPr>
            <p:ph sz="half" idx="1"/>
          </p:nvPr>
        </p:nvSpPr>
        <p:spPr>
          <a:xfrm>
            <a:off x="677334" y="1930400"/>
            <a:ext cx="4184035" cy="4110961"/>
          </a:xfrm>
        </p:spPr>
        <p:txBody>
          <a:bodyPr>
            <a:normAutofit fontScale="92500" lnSpcReduction="10000"/>
          </a:bodyPr>
          <a:lstStyle/>
          <a:p>
            <a:pPr marL="0" indent="0" algn="ctr">
              <a:buNone/>
            </a:pPr>
            <a:r>
              <a:rPr lang="en-US" dirty="0"/>
              <a:t>An extensive selection of food is available from a wide variety of sources including fast food outlets and restaurants, supermarkets and convenience stores. Regardless of the circumstances in which food is prepared, displayed, sold or served, it must remain safe to eat, appetizing and nutritious.  People who work with food are responsible for keeping food safe to eat, so it important to know what you should do. You may not be involved in all the activities mentioned, but it is important to remember the general principles for food safety and to follow the rules at your workplace.</a:t>
            </a:r>
          </a:p>
        </p:txBody>
      </p:sp>
      <p:pic>
        <p:nvPicPr>
          <p:cNvPr id="5" name="Content Placeholder 4">
            <a:extLst>
              <a:ext uri="{FF2B5EF4-FFF2-40B4-BE49-F238E27FC236}">
                <a16:creationId xmlns:a16="http://schemas.microsoft.com/office/drawing/2014/main" id="{857D8855-B1BB-4C7C-B5AF-96E036C3EA2C}"/>
              </a:ext>
            </a:extLst>
          </p:cNvPr>
          <p:cNvPicPr>
            <a:picLocks noGrp="1" noChangeAspect="1"/>
          </p:cNvPicPr>
          <p:nvPr>
            <p:ph sz="half" idx="2"/>
          </p:nvPr>
        </p:nvPicPr>
        <p:blipFill>
          <a:blip r:embed="rId2"/>
          <a:stretch>
            <a:fillRect/>
          </a:stretch>
        </p:blipFill>
        <p:spPr>
          <a:xfrm>
            <a:off x="5089525" y="2722963"/>
            <a:ext cx="4184650" cy="2756686"/>
          </a:xfrm>
          <a:prstGeom prst="rect">
            <a:avLst/>
          </a:prstGeom>
        </p:spPr>
      </p:pic>
    </p:spTree>
    <p:extLst>
      <p:ext uri="{BB962C8B-B14F-4D97-AF65-F5344CB8AC3E}">
        <p14:creationId xmlns:p14="http://schemas.microsoft.com/office/powerpoint/2010/main" val="2469226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D216-8CB5-451D-A05F-DAEF431246E5}"/>
              </a:ext>
            </a:extLst>
          </p:cNvPr>
          <p:cNvSpPr>
            <a:spLocks noGrp="1"/>
          </p:cNvSpPr>
          <p:nvPr>
            <p:ph type="title"/>
          </p:nvPr>
        </p:nvSpPr>
        <p:spPr>
          <a:xfrm>
            <a:off x="677334" y="609600"/>
            <a:ext cx="8596668" cy="690694"/>
          </a:xfrm>
        </p:spPr>
        <p:txBody>
          <a:bodyPr/>
          <a:lstStyle/>
          <a:p>
            <a:r>
              <a:rPr lang="en-US" dirty="0"/>
              <a:t>Cooking</a:t>
            </a:r>
          </a:p>
        </p:txBody>
      </p:sp>
      <p:sp>
        <p:nvSpPr>
          <p:cNvPr id="3" name="Content Placeholder 2">
            <a:extLst>
              <a:ext uri="{FF2B5EF4-FFF2-40B4-BE49-F238E27FC236}">
                <a16:creationId xmlns:a16="http://schemas.microsoft.com/office/drawing/2014/main" id="{52671C4B-CC62-412B-8234-60C9DC4D55E9}"/>
              </a:ext>
            </a:extLst>
          </p:cNvPr>
          <p:cNvSpPr>
            <a:spLocks noGrp="1"/>
          </p:cNvSpPr>
          <p:nvPr>
            <p:ph sz="half" idx="1"/>
          </p:nvPr>
        </p:nvSpPr>
        <p:spPr>
          <a:xfrm>
            <a:off x="3620488" y="1451295"/>
            <a:ext cx="5653514" cy="4590066"/>
          </a:xfrm>
        </p:spPr>
        <p:txBody>
          <a:bodyPr>
            <a:normAutofit fontScale="92500" lnSpcReduction="10000"/>
          </a:bodyPr>
          <a:lstStyle/>
          <a:p>
            <a:pPr marL="0" lvl="0" indent="0">
              <a:buNone/>
            </a:pPr>
            <a:r>
              <a:rPr lang="en-US" dirty="0"/>
              <a:t>Manufacturers often produce food in identical portions to help ensure that every item is cooked safely, but it is up to you to check before cooking.</a:t>
            </a:r>
          </a:p>
          <a:p>
            <a:pPr marL="0" lvl="0" indent="0">
              <a:buNone/>
            </a:pPr>
            <a:r>
              <a:rPr lang="en-US" dirty="0"/>
              <a:t>All cooked food must be heated properly, so that every part of the food is hot enough for long enough to reduce pathogenic microorganisms to safe levels. The safe temperatures and cooking times required are specified in regulations covering your workplace. Managers and supervisors must make sure that all food service employees understand and follow the rules.</a:t>
            </a:r>
          </a:p>
          <a:p>
            <a:pPr marL="0" lvl="0" indent="0">
              <a:buNone/>
            </a:pPr>
            <a:r>
              <a:rPr lang="en-US" dirty="0"/>
              <a:t>Whenever possible, cut large roasts and poultry into smaller portions to ensure that they cook evenly through to the center. Cook </a:t>
            </a:r>
            <a:r>
              <a:rPr lang="en-US" dirty="0" err="1"/>
              <a:t>stuffings</a:t>
            </a:r>
            <a:r>
              <a:rPr lang="en-US" dirty="0"/>
              <a:t> separately so that they do not prevent the poultry or meat from cooking properly through to the center. Stir stew and casseroles during cooking to ensure that there are no cool spots at temperatures in the danger zone. This is especially important when a microwave oven is used.</a:t>
            </a:r>
          </a:p>
        </p:txBody>
      </p:sp>
      <p:pic>
        <p:nvPicPr>
          <p:cNvPr id="5" name="Picture 4">
            <a:extLst>
              <a:ext uri="{FF2B5EF4-FFF2-40B4-BE49-F238E27FC236}">
                <a16:creationId xmlns:a16="http://schemas.microsoft.com/office/drawing/2014/main" id="{48EA63DC-0E6F-468E-8085-E2CE68032F48}"/>
              </a:ext>
            </a:extLst>
          </p:cNvPr>
          <p:cNvPicPr>
            <a:picLocks noChangeAspect="1"/>
          </p:cNvPicPr>
          <p:nvPr/>
        </p:nvPicPr>
        <p:blipFill>
          <a:blip r:embed="rId2"/>
          <a:stretch>
            <a:fillRect/>
          </a:stretch>
        </p:blipFill>
        <p:spPr>
          <a:xfrm>
            <a:off x="677334" y="2470147"/>
            <a:ext cx="2943154" cy="2552362"/>
          </a:xfrm>
          <a:prstGeom prst="rect">
            <a:avLst/>
          </a:prstGeom>
        </p:spPr>
      </p:pic>
    </p:spTree>
    <p:extLst>
      <p:ext uri="{BB962C8B-B14F-4D97-AF65-F5344CB8AC3E}">
        <p14:creationId xmlns:p14="http://schemas.microsoft.com/office/powerpoint/2010/main" val="3433876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B1CA-75DD-477F-8B9B-F59BCE9BA6BF}"/>
              </a:ext>
            </a:extLst>
          </p:cNvPr>
          <p:cNvSpPr>
            <a:spLocks noGrp="1"/>
          </p:cNvSpPr>
          <p:nvPr>
            <p:ph type="title"/>
          </p:nvPr>
        </p:nvSpPr>
        <p:spPr>
          <a:xfrm>
            <a:off x="677334" y="609600"/>
            <a:ext cx="8596668" cy="766194"/>
          </a:xfrm>
        </p:spPr>
        <p:txBody>
          <a:bodyPr/>
          <a:lstStyle/>
          <a:p>
            <a:r>
              <a:rPr lang="en-US" dirty="0"/>
              <a:t>Cooling Hot Food</a:t>
            </a:r>
          </a:p>
        </p:txBody>
      </p:sp>
      <p:sp>
        <p:nvSpPr>
          <p:cNvPr id="3" name="Content Placeholder 2">
            <a:extLst>
              <a:ext uri="{FF2B5EF4-FFF2-40B4-BE49-F238E27FC236}">
                <a16:creationId xmlns:a16="http://schemas.microsoft.com/office/drawing/2014/main" id="{E7881FCD-5242-4609-B20D-56833FACA0DE}"/>
              </a:ext>
            </a:extLst>
          </p:cNvPr>
          <p:cNvSpPr>
            <a:spLocks noGrp="1"/>
          </p:cNvSpPr>
          <p:nvPr>
            <p:ph sz="half" idx="1"/>
          </p:nvPr>
        </p:nvSpPr>
        <p:spPr>
          <a:xfrm>
            <a:off x="677334" y="2710366"/>
            <a:ext cx="4184035" cy="2394633"/>
          </a:xfrm>
        </p:spPr>
        <p:txBody>
          <a:bodyPr/>
          <a:lstStyle/>
          <a:p>
            <a:pPr marL="0" indent="0" algn="ctr">
              <a:buNone/>
            </a:pPr>
            <a:r>
              <a:rPr lang="en-US" dirty="0"/>
              <a:t>Hot food passes through the temperature danger zone as it cools, so you must reduce the temperature as quickly as possible. Managers and supervisors must ensure that employees cool hot food to the temperature specified in the local regulations within the time required.</a:t>
            </a:r>
          </a:p>
        </p:txBody>
      </p:sp>
      <p:pic>
        <p:nvPicPr>
          <p:cNvPr id="5" name="Content Placeholder 4">
            <a:extLst>
              <a:ext uri="{FF2B5EF4-FFF2-40B4-BE49-F238E27FC236}">
                <a16:creationId xmlns:a16="http://schemas.microsoft.com/office/drawing/2014/main" id="{E092C0D1-10BF-4517-975D-D67384DA2455}"/>
              </a:ext>
            </a:extLst>
          </p:cNvPr>
          <p:cNvPicPr>
            <a:picLocks noGrp="1" noChangeAspect="1"/>
          </p:cNvPicPr>
          <p:nvPr>
            <p:ph sz="half" idx="2"/>
          </p:nvPr>
        </p:nvPicPr>
        <p:blipFill>
          <a:blip r:embed="rId2"/>
          <a:stretch>
            <a:fillRect/>
          </a:stretch>
        </p:blipFill>
        <p:spPr>
          <a:xfrm>
            <a:off x="5514668" y="2642495"/>
            <a:ext cx="2530374" cy="2530374"/>
          </a:xfrm>
          <a:prstGeom prst="rect">
            <a:avLst/>
          </a:prstGeom>
        </p:spPr>
      </p:pic>
    </p:spTree>
    <p:extLst>
      <p:ext uri="{BB962C8B-B14F-4D97-AF65-F5344CB8AC3E}">
        <p14:creationId xmlns:p14="http://schemas.microsoft.com/office/powerpoint/2010/main" val="3338726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E722-84B9-4B94-A021-F6995F0DBB4D}"/>
              </a:ext>
            </a:extLst>
          </p:cNvPr>
          <p:cNvSpPr>
            <a:spLocks noGrp="1"/>
          </p:cNvSpPr>
          <p:nvPr>
            <p:ph type="title"/>
          </p:nvPr>
        </p:nvSpPr>
        <p:spPr/>
        <p:txBody>
          <a:bodyPr/>
          <a:lstStyle/>
          <a:p>
            <a:r>
              <a:rPr lang="en-US" dirty="0"/>
              <a:t>Methods for Quickly Cooling Food Based on the FDA Food Code</a:t>
            </a:r>
          </a:p>
        </p:txBody>
      </p:sp>
      <p:pic>
        <p:nvPicPr>
          <p:cNvPr id="5" name="Content Placeholder 4">
            <a:extLst>
              <a:ext uri="{FF2B5EF4-FFF2-40B4-BE49-F238E27FC236}">
                <a16:creationId xmlns:a16="http://schemas.microsoft.com/office/drawing/2014/main" id="{98488281-0FE0-4E5A-8DAF-79623E31C716}"/>
              </a:ext>
            </a:extLst>
          </p:cNvPr>
          <p:cNvPicPr>
            <a:picLocks noGrp="1" noChangeAspect="1"/>
          </p:cNvPicPr>
          <p:nvPr>
            <p:ph sz="half" idx="1"/>
          </p:nvPr>
        </p:nvPicPr>
        <p:blipFill>
          <a:blip r:embed="rId2"/>
          <a:stretch>
            <a:fillRect/>
          </a:stretch>
        </p:blipFill>
        <p:spPr>
          <a:xfrm>
            <a:off x="677334" y="2423947"/>
            <a:ext cx="4183062" cy="3354055"/>
          </a:xfrm>
          <a:prstGeom prst="rect">
            <a:avLst/>
          </a:prstGeom>
        </p:spPr>
      </p:pic>
      <p:sp>
        <p:nvSpPr>
          <p:cNvPr id="4" name="Content Placeholder 3">
            <a:extLst>
              <a:ext uri="{FF2B5EF4-FFF2-40B4-BE49-F238E27FC236}">
                <a16:creationId xmlns:a16="http://schemas.microsoft.com/office/drawing/2014/main" id="{927A0671-F3A6-4085-8D76-721DE008BBA8}"/>
              </a:ext>
            </a:extLst>
          </p:cNvPr>
          <p:cNvSpPr>
            <a:spLocks noGrp="1"/>
          </p:cNvSpPr>
          <p:nvPr>
            <p:ph sz="half" idx="2"/>
          </p:nvPr>
        </p:nvSpPr>
        <p:spPr>
          <a:xfrm>
            <a:off x="5089968" y="1965787"/>
            <a:ext cx="4184034" cy="4270374"/>
          </a:xfrm>
        </p:spPr>
        <p:txBody>
          <a:bodyPr>
            <a:normAutofit fontScale="92500" lnSpcReduction="10000"/>
          </a:bodyPr>
          <a:lstStyle/>
          <a:p>
            <a:pPr lvl="0"/>
            <a:r>
              <a:rPr lang="en-US" sz="2400" dirty="0"/>
              <a:t>Place food in shallow pans</a:t>
            </a:r>
          </a:p>
          <a:p>
            <a:pPr lvl="0"/>
            <a:r>
              <a:rPr lang="en-US" sz="2400" dirty="0"/>
              <a:t>Separate food into smaller or thinner portions</a:t>
            </a:r>
          </a:p>
          <a:p>
            <a:pPr lvl="0"/>
            <a:r>
              <a:rPr lang="en-US" sz="2400" dirty="0"/>
              <a:t>Use rapid cooling equipment</a:t>
            </a:r>
          </a:p>
          <a:p>
            <a:pPr lvl="0"/>
            <a:r>
              <a:rPr lang="en-US" sz="2400" dirty="0"/>
              <a:t>Stir food in a container placed in an ice water bath</a:t>
            </a:r>
          </a:p>
          <a:p>
            <a:pPr lvl="0"/>
            <a:r>
              <a:rPr lang="en-US" sz="2400" dirty="0"/>
              <a:t>Use containers that help heat transfer away from food  </a:t>
            </a:r>
          </a:p>
          <a:p>
            <a:r>
              <a:rPr lang="en-US" sz="2400" dirty="0"/>
              <a:t>Add clean fresh ice as an ingredient</a:t>
            </a:r>
          </a:p>
        </p:txBody>
      </p:sp>
    </p:spTree>
    <p:extLst>
      <p:ext uri="{BB962C8B-B14F-4D97-AF65-F5344CB8AC3E}">
        <p14:creationId xmlns:p14="http://schemas.microsoft.com/office/powerpoint/2010/main" val="2146844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2502-7C31-4F69-B2D2-2EBACBF08694}"/>
              </a:ext>
            </a:extLst>
          </p:cNvPr>
          <p:cNvSpPr>
            <a:spLocks noGrp="1"/>
          </p:cNvSpPr>
          <p:nvPr>
            <p:ph type="title"/>
          </p:nvPr>
        </p:nvSpPr>
        <p:spPr>
          <a:xfrm>
            <a:off x="677334" y="609600"/>
            <a:ext cx="8596668" cy="699083"/>
          </a:xfrm>
        </p:spPr>
        <p:txBody>
          <a:bodyPr/>
          <a:lstStyle/>
          <a:p>
            <a:r>
              <a:rPr lang="en-US" dirty="0"/>
              <a:t>Thawing Frozen Food</a:t>
            </a:r>
          </a:p>
        </p:txBody>
      </p:sp>
      <p:sp>
        <p:nvSpPr>
          <p:cNvPr id="3" name="Content Placeholder 2">
            <a:extLst>
              <a:ext uri="{FF2B5EF4-FFF2-40B4-BE49-F238E27FC236}">
                <a16:creationId xmlns:a16="http://schemas.microsoft.com/office/drawing/2014/main" id="{A738CF29-FC7F-46DC-B217-001C909A1910}"/>
              </a:ext>
            </a:extLst>
          </p:cNvPr>
          <p:cNvSpPr>
            <a:spLocks noGrp="1"/>
          </p:cNvSpPr>
          <p:nvPr>
            <p:ph sz="half" idx="1"/>
          </p:nvPr>
        </p:nvSpPr>
        <p:spPr>
          <a:xfrm>
            <a:off x="677334" y="1795243"/>
            <a:ext cx="4184035" cy="4454554"/>
          </a:xfrm>
        </p:spPr>
        <p:txBody>
          <a:bodyPr>
            <a:normAutofit lnSpcReduction="10000"/>
          </a:bodyPr>
          <a:lstStyle/>
          <a:p>
            <a:pPr marL="0" lvl="0" indent="0" algn="ctr">
              <a:buNone/>
            </a:pPr>
            <a:r>
              <a:rPr lang="en-US" sz="2000" dirty="0"/>
              <a:t>Many foods may be cooked safely from frozen if the manufacturer’s instructions are followed. Some large, raw frozen items, such as meat and poultry should be completely thawed before cooking.</a:t>
            </a:r>
          </a:p>
          <a:p>
            <a:pPr marL="0" lvl="0" indent="0" algn="ctr">
              <a:buNone/>
            </a:pPr>
            <a:r>
              <a:rPr lang="en-US" sz="2000" dirty="0"/>
              <a:t>Inadequate thawing may lead to foodborne illness. If ice remains in poultry or meat, the food surface may cook while the temperature inside remains at a danger zone temperature - ideal for bacterial growth.</a:t>
            </a:r>
          </a:p>
          <a:p>
            <a:endParaRPr lang="en-US" dirty="0"/>
          </a:p>
        </p:txBody>
      </p:sp>
      <p:pic>
        <p:nvPicPr>
          <p:cNvPr id="10" name="Content Placeholder 9">
            <a:extLst>
              <a:ext uri="{FF2B5EF4-FFF2-40B4-BE49-F238E27FC236}">
                <a16:creationId xmlns:a16="http://schemas.microsoft.com/office/drawing/2014/main" id="{B723153F-306C-4324-95BE-C7BBC6853AFD}"/>
              </a:ext>
            </a:extLst>
          </p:cNvPr>
          <p:cNvPicPr>
            <a:picLocks noGrp="1" noChangeAspect="1"/>
          </p:cNvPicPr>
          <p:nvPr>
            <p:ph sz="half" idx="2"/>
          </p:nvPr>
        </p:nvPicPr>
        <p:blipFill rotWithShape="1">
          <a:blip r:embed="rId2"/>
          <a:srcRect b="5467"/>
          <a:stretch/>
        </p:blipFill>
        <p:spPr>
          <a:xfrm>
            <a:off x="5628312" y="2178200"/>
            <a:ext cx="2517398" cy="3688641"/>
          </a:xfrm>
          <a:prstGeom prst="rect">
            <a:avLst/>
          </a:prstGeom>
        </p:spPr>
      </p:pic>
    </p:spTree>
    <p:extLst>
      <p:ext uri="{BB962C8B-B14F-4D97-AF65-F5344CB8AC3E}">
        <p14:creationId xmlns:p14="http://schemas.microsoft.com/office/powerpoint/2010/main" val="1846711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149B-5FBF-477D-A294-C2D685699132}"/>
              </a:ext>
            </a:extLst>
          </p:cNvPr>
          <p:cNvSpPr>
            <a:spLocks noGrp="1"/>
          </p:cNvSpPr>
          <p:nvPr>
            <p:ph type="title"/>
          </p:nvPr>
        </p:nvSpPr>
        <p:spPr>
          <a:xfrm>
            <a:off x="677334" y="609600"/>
            <a:ext cx="8596668" cy="707472"/>
          </a:xfrm>
        </p:spPr>
        <p:txBody>
          <a:bodyPr/>
          <a:lstStyle/>
          <a:p>
            <a:r>
              <a:rPr lang="en-US" dirty="0"/>
              <a:t>Thawing Frozen Foods</a:t>
            </a:r>
          </a:p>
        </p:txBody>
      </p:sp>
      <p:pic>
        <p:nvPicPr>
          <p:cNvPr id="5" name="Content Placeholder 4">
            <a:extLst>
              <a:ext uri="{FF2B5EF4-FFF2-40B4-BE49-F238E27FC236}">
                <a16:creationId xmlns:a16="http://schemas.microsoft.com/office/drawing/2014/main" id="{C4F606B2-59EB-4DFC-AC80-30AAF6084BCD}"/>
              </a:ext>
            </a:extLst>
          </p:cNvPr>
          <p:cNvPicPr>
            <a:picLocks noGrp="1" noChangeAspect="1"/>
          </p:cNvPicPr>
          <p:nvPr>
            <p:ph sz="half" idx="1"/>
          </p:nvPr>
        </p:nvPicPr>
        <p:blipFill>
          <a:blip r:embed="rId2"/>
          <a:stretch>
            <a:fillRect/>
          </a:stretch>
        </p:blipFill>
        <p:spPr>
          <a:xfrm>
            <a:off x="966241" y="2631309"/>
            <a:ext cx="3512344" cy="2380160"/>
          </a:xfrm>
          <a:prstGeom prst="rect">
            <a:avLst/>
          </a:prstGeom>
        </p:spPr>
      </p:pic>
      <p:sp>
        <p:nvSpPr>
          <p:cNvPr id="4" name="Content Placeholder 3">
            <a:extLst>
              <a:ext uri="{FF2B5EF4-FFF2-40B4-BE49-F238E27FC236}">
                <a16:creationId xmlns:a16="http://schemas.microsoft.com/office/drawing/2014/main" id="{EE2F689E-B120-44CC-A6EB-B25044B011CA}"/>
              </a:ext>
            </a:extLst>
          </p:cNvPr>
          <p:cNvSpPr>
            <a:spLocks noGrp="1"/>
          </p:cNvSpPr>
          <p:nvPr>
            <p:ph sz="half" idx="2"/>
          </p:nvPr>
        </p:nvSpPr>
        <p:spPr>
          <a:xfrm>
            <a:off x="4975668" y="2380792"/>
            <a:ext cx="4184034" cy="3451646"/>
          </a:xfrm>
        </p:spPr>
        <p:txBody>
          <a:bodyPr>
            <a:normAutofit/>
          </a:bodyPr>
          <a:lstStyle/>
          <a:p>
            <a:pPr marL="0" indent="0" algn="ctr">
              <a:buNone/>
            </a:pPr>
            <a:r>
              <a:rPr lang="en-US" sz="2000" dirty="0"/>
              <a:t>Wherever possible, thawing should take place in a specifically designed thawing cabinet or refrigeration unit set aside for the purpose. If you have to use multipurpose refrigeration for thawing, always place frozen raw foods on the lowest shelf to prevent juices from dripping onto other foods and contaminating them. </a:t>
            </a:r>
          </a:p>
        </p:txBody>
      </p:sp>
    </p:spTree>
    <p:extLst>
      <p:ext uri="{BB962C8B-B14F-4D97-AF65-F5344CB8AC3E}">
        <p14:creationId xmlns:p14="http://schemas.microsoft.com/office/powerpoint/2010/main" val="536493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A0AF-5168-4E4F-AB88-2F2AD38F170D}"/>
              </a:ext>
            </a:extLst>
          </p:cNvPr>
          <p:cNvSpPr>
            <a:spLocks noGrp="1"/>
          </p:cNvSpPr>
          <p:nvPr>
            <p:ph type="title"/>
          </p:nvPr>
        </p:nvSpPr>
        <p:spPr>
          <a:xfrm>
            <a:off x="677334" y="609600"/>
            <a:ext cx="8596668" cy="715861"/>
          </a:xfrm>
        </p:spPr>
        <p:txBody>
          <a:bodyPr/>
          <a:lstStyle/>
          <a:p>
            <a:r>
              <a:rPr lang="en-US" dirty="0"/>
              <a:t>Precautions for Reheating Foods</a:t>
            </a:r>
          </a:p>
        </p:txBody>
      </p:sp>
      <p:sp>
        <p:nvSpPr>
          <p:cNvPr id="3" name="Content Placeholder 2">
            <a:extLst>
              <a:ext uri="{FF2B5EF4-FFF2-40B4-BE49-F238E27FC236}">
                <a16:creationId xmlns:a16="http://schemas.microsoft.com/office/drawing/2014/main" id="{DEC26135-15F0-48AF-9BD1-E6645C920E3E}"/>
              </a:ext>
            </a:extLst>
          </p:cNvPr>
          <p:cNvSpPr>
            <a:spLocks noGrp="1"/>
          </p:cNvSpPr>
          <p:nvPr>
            <p:ph sz="half" idx="1"/>
          </p:nvPr>
        </p:nvSpPr>
        <p:spPr>
          <a:xfrm>
            <a:off x="677334" y="2013358"/>
            <a:ext cx="4587430" cy="4186107"/>
          </a:xfrm>
        </p:spPr>
        <p:txBody>
          <a:bodyPr>
            <a:normAutofit/>
          </a:bodyPr>
          <a:lstStyle/>
          <a:p>
            <a:pPr marL="0" lvl="0" indent="0" algn="ctr">
              <a:buNone/>
            </a:pPr>
            <a:r>
              <a:rPr lang="en-US" dirty="0"/>
              <a:t>Reheated food is a common cause of illnesses linked to food. Problems occur if the food is not heated sufficiently, particularly if the initial cooking, cooling and storage were inadequate. If food does not get hot enough quickly enough, bacteria have an ideal temperature at which to multiply.</a:t>
            </a:r>
          </a:p>
          <a:p>
            <a:pPr marL="0" lvl="0" indent="0" algn="ctr">
              <a:buNone/>
            </a:pPr>
            <a:r>
              <a:rPr lang="en-US" dirty="0"/>
              <a:t>Remove food from refrigeration just before reheating and serving and not any earlier. Always follow instructions on prepared food.  </a:t>
            </a:r>
          </a:p>
          <a:p>
            <a:pPr marL="0" lvl="0" indent="0" algn="ctr">
              <a:buNone/>
            </a:pPr>
            <a:r>
              <a:rPr lang="en-US" dirty="0"/>
              <a:t>Never reheat food more than once and discard any left-overs.</a:t>
            </a:r>
          </a:p>
          <a:p>
            <a:endParaRPr lang="en-US" dirty="0"/>
          </a:p>
        </p:txBody>
      </p:sp>
      <p:pic>
        <p:nvPicPr>
          <p:cNvPr id="8" name="Content Placeholder 7">
            <a:extLst>
              <a:ext uri="{FF2B5EF4-FFF2-40B4-BE49-F238E27FC236}">
                <a16:creationId xmlns:a16="http://schemas.microsoft.com/office/drawing/2014/main" id="{28833E6D-FE30-45F3-B5D3-CF693851F834}"/>
              </a:ext>
            </a:extLst>
          </p:cNvPr>
          <p:cNvPicPr>
            <a:picLocks noGrp="1" noChangeAspect="1"/>
          </p:cNvPicPr>
          <p:nvPr>
            <p:ph sz="half" idx="2"/>
          </p:nvPr>
        </p:nvPicPr>
        <p:blipFill>
          <a:blip r:embed="rId2"/>
          <a:stretch>
            <a:fillRect/>
          </a:stretch>
        </p:blipFill>
        <p:spPr>
          <a:xfrm>
            <a:off x="5264764" y="2733675"/>
            <a:ext cx="4009238" cy="2739231"/>
          </a:xfrm>
          <a:prstGeom prst="rect">
            <a:avLst/>
          </a:prstGeom>
        </p:spPr>
      </p:pic>
    </p:spTree>
    <p:extLst>
      <p:ext uri="{BB962C8B-B14F-4D97-AF65-F5344CB8AC3E}">
        <p14:creationId xmlns:p14="http://schemas.microsoft.com/office/powerpoint/2010/main" val="3305517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4620-49E0-406E-81E5-890BB230AA31}"/>
              </a:ext>
            </a:extLst>
          </p:cNvPr>
          <p:cNvSpPr>
            <a:spLocks noGrp="1"/>
          </p:cNvSpPr>
          <p:nvPr>
            <p:ph type="title"/>
          </p:nvPr>
        </p:nvSpPr>
        <p:spPr/>
        <p:txBody>
          <a:bodyPr/>
          <a:lstStyle/>
          <a:p>
            <a:r>
              <a:rPr lang="en-US" dirty="0"/>
              <a:t>Display Food</a:t>
            </a:r>
          </a:p>
        </p:txBody>
      </p:sp>
      <p:sp>
        <p:nvSpPr>
          <p:cNvPr id="3" name="Content Placeholder 2">
            <a:extLst>
              <a:ext uri="{FF2B5EF4-FFF2-40B4-BE49-F238E27FC236}">
                <a16:creationId xmlns:a16="http://schemas.microsoft.com/office/drawing/2014/main" id="{B53B20DA-D3A0-4AC1-9764-81690D4DE474}"/>
              </a:ext>
            </a:extLst>
          </p:cNvPr>
          <p:cNvSpPr>
            <a:spLocks noGrp="1"/>
          </p:cNvSpPr>
          <p:nvPr>
            <p:ph sz="half" idx="1"/>
          </p:nvPr>
        </p:nvSpPr>
        <p:spPr>
          <a:xfrm>
            <a:off x="677334" y="4534673"/>
            <a:ext cx="8596668" cy="1018839"/>
          </a:xfrm>
        </p:spPr>
        <p:txBody>
          <a:bodyPr/>
          <a:lstStyle/>
          <a:p>
            <a:pPr marL="0" indent="0" algn="ctr">
              <a:buNone/>
            </a:pPr>
            <a:r>
              <a:rPr lang="en-US" dirty="0"/>
              <a:t>Food displayed for sale or service must be protected against all sources of contamination. Packaged foods must be securely wrapped. Open food must be covered by lids, or protected by a sneeze guard.</a:t>
            </a:r>
          </a:p>
        </p:txBody>
      </p:sp>
      <p:pic>
        <p:nvPicPr>
          <p:cNvPr id="5" name="Picture 4">
            <a:extLst>
              <a:ext uri="{FF2B5EF4-FFF2-40B4-BE49-F238E27FC236}">
                <a16:creationId xmlns:a16="http://schemas.microsoft.com/office/drawing/2014/main" id="{31184AD5-4D1A-4ECE-9500-37886FBFD286}"/>
              </a:ext>
            </a:extLst>
          </p:cNvPr>
          <p:cNvPicPr>
            <a:picLocks noChangeAspect="1"/>
          </p:cNvPicPr>
          <p:nvPr/>
        </p:nvPicPr>
        <p:blipFill rotWithShape="1">
          <a:blip r:embed="rId2"/>
          <a:srcRect t="23611" b="18757"/>
          <a:stretch/>
        </p:blipFill>
        <p:spPr>
          <a:xfrm>
            <a:off x="2918268" y="1930400"/>
            <a:ext cx="4114800" cy="2371463"/>
          </a:xfrm>
          <a:prstGeom prst="rect">
            <a:avLst/>
          </a:prstGeom>
        </p:spPr>
      </p:pic>
    </p:spTree>
    <p:extLst>
      <p:ext uri="{BB962C8B-B14F-4D97-AF65-F5344CB8AC3E}">
        <p14:creationId xmlns:p14="http://schemas.microsoft.com/office/powerpoint/2010/main" val="4086983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930400"/>
            <a:ext cx="8693169" cy="3582098"/>
          </a:xfrm>
        </p:spPr>
        <p:txBody>
          <a:bodyPr>
            <a:normAutofit fontScale="92500" lnSpcReduction="10000"/>
          </a:bodyPr>
          <a:lstStyle/>
          <a:p>
            <a:pPr lvl="0"/>
            <a:r>
              <a:rPr lang="en-US" sz="2000" dirty="0"/>
              <a:t>All cooked food must be heated properly, so that every part of the food is hot enough for long enough to reduce pathogenic microorganisms to safe levels</a:t>
            </a:r>
          </a:p>
          <a:p>
            <a:pPr lvl="0"/>
            <a:r>
              <a:rPr lang="en-US" sz="2000" dirty="0"/>
              <a:t>Hot food passes through the temperature danger zone as it cools, so you must reduce the temperature as quickly as possible. </a:t>
            </a:r>
          </a:p>
          <a:p>
            <a:pPr lvl="0"/>
            <a:r>
              <a:rPr lang="en-US" sz="2000" dirty="0"/>
              <a:t>Inadequate thawing may lead to foodborne illness</a:t>
            </a:r>
          </a:p>
          <a:p>
            <a:pPr lvl="0"/>
            <a:r>
              <a:rPr lang="en-US" sz="2000" dirty="0"/>
              <a:t>Reheated food is a common cause of illness linked to food</a:t>
            </a:r>
          </a:p>
          <a:p>
            <a:pPr lvl="0"/>
            <a:r>
              <a:rPr lang="en-US" sz="2000" dirty="0"/>
              <a:t>Never reheat food more than once and discard any leftovers</a:t>
            </a:r>
          </a:p>
          <a:p>
            <a:pPr lvl="0"/>
            <a:r>
              <a:rPr lang="en-US" sz="2000" dirty="0"/>
              <a:t>Food displayed for sale or service must be protected against all sources of contamination</a:t>
            </a:r>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647715"/>
            <a:ext cx="4401693" cy="1042506"/>
          </a:xfrm>
          <a:prstGeom prst="rect">
            <a:avLst/>
          </a:prstGeom>
        </p:spPr>
      </p:pic>
    </p:spTree>
    <p:extLst>
      <p:ext uri="{BB962C8B-B14F-4D97-AF65-F5344CB8AC3E}">
        <p14:creationId xmlns:p14="http://schemas.microsoft.com/office/powerpoint/2010/main" val="1196193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CB8C-037E-40F5-B24D-EC98EBEA28C6}"/>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t>First Principles Review</a:t>
            </a:r>
          </a:p>
        </p:txBody>
      </p:sp>
      <p:pic>
        <p:nvPicPr>
          <p:cNvPr id="5" name="Content Placeholder 4">
            <a:extLst>
              <a:ext uri="{FF2B5EF4-FFF2-40B4-BE49-F238E27FC236}">
                <a16:creationId xmlns:a16="http://schemas.microsoft.com/office/drawing/2014/main" id="{145FA1C2-2FDA-4182-949B-87C60579F73F}"/>
              </a:ext>
            </a:extLst>
          </p:cNvPr>
          <p:cNvPicPr>
            <a:picLocks noGrp="1" noChangeAspect="1"/>
          </p:cNvPicPr>
          <p:nvPr>
            <p:ph idx="1"/>
          </p:nvPr>
        </p:nvPicPr>
        <p:blipFill>
          <a:blip r:embed="rId2"/>
          <a:stretch>
            <a:fillRect/>
          </a:stretch>
        </p:blipFill>
        <p:spPr>
          <a:xfrm>
            <a:off x="6109452" y="2772564"/>
            <a:ext cx="3164550" cy="1788659"/>
          </a:xfrm>
          <a:prstGeom prst="rect">
            <a:avLst/>
          </a:prstGeom>
        </p:spPr>
      </p:pic>
      <p:sp>
        <p:nvSpPr>
          <p:cNvPr id="4" name="Text Placeholder 3">
            <a:extLst>
              <a:ext uri="{FF2B5EF4-FFF2-40B4-BE49-F238E27FC236}">
                <a16:creationId xmlns:a16="http://schemas.microsoft.com/office/drawing/2014/main" id="{E5E32DCE-1F3B-4FBC-948C-DA27276B3133}"/>
              </a:ext>
            </a:extLst>
          </p:cNvPr>
          <p:cNvSpPr>
            <a:spLocks noGrp="1"/>
          </p:cNvSpPr>
          <p:nvPr>
            <p:ph type="body" sz="half" idx="2"/>
          </p:nvPr>
        </p:nvSpPr>
        <p:spPr>
          <a:xfrm>
            <a:off x="1348453" y="1930400"/>
            <a:ext cx="3957349" cy="3716322"/>
          </a:xfrm>
        </p:spPr>
        <p:txBody>
          <a:bodyPr vert="horz" lIns="91440" tIns="45720" rIns="91440" bIns="45720" rtlCol="0">
            <a:normAutofit/>
          </a:bodyPr>
          <a:lstStyle/>
          <a:p>
            <a:pPr lvl="0">
              <a:buFont typeface="Wingdings 3" charset="2"/>
              <a:buChar char=""/>
            </a:pPr>
            <a:r>
              <a:rPr lang="en-US" sz="2000" dirty="0"/>
              <a:t>Food safety protects everyone</a:t>
            </a:r>
          </a:p>
          <a:p>
            <a:pPr lvl="0">
              <a:buFont typeface="Wingdings 3" charset="2"/>
              <a:buChar char=""/>
            </a:pPr>
            <a:endParaRPr lang="en-US" sz="2000" dirty="0"/>
          </a:p>
          <a:p>
            <a:pPr lvl="0">
              <a:buFont typeface="Wingdings 3" charset="2"/>
              <a:buChar char=""/>
            </a:pPr>
            <a:r>
              <a:rPr lang="en-US" sz="2000" dirty="0"/>
              <a:t>Poor food safety threatens health, reputations, profits and jobs</a:t>
            </a:r>
          </a:p>
          <a:p>
            <a:pPr lvl="0">
              <a:buFont typeface="Wingdings 3" charset="2"/>
              <a:buChar char=""/>
            </a:pPr>
            <a:endParaRPr lang="en-US" sz="2000" dirty="0"/>
          </a:p>
          <a:p>
            <a:pPr lvl="0">
              <a:buFont typeface="Wingdings 3" charset="2"/>
              <a:buChar char=""/>
            </a:pPr>
            <a:r>
              <a:rPr lang="en-US" sz="2000" dirty="0"/>
              <a:t>Everyone who works with food has a responsibility to safeguard food so that it does not cause illness or harm</a:t>
            </a:r>
          </a:p>
          <a:p>
            <a:pPr>
              <a:buFont typeface="Wingdings 3" charset="2"/>
              <a:buChar char=""/>
            </a:pPr>
            <a:endParaRPr lang="en-US" dirty="0"/>
          </a:p>
        </p:txBody>
      </p:sp>
    </p:spTree>
    <p:extLst>
      <p:ext uri="{BB962C8B-B14F-4D97-AF65-F5344CB8AC3E}">
        <p14:creationId xmlns:p14="http://schemas.microsoft.com/office/powerpoint/2010/main" val="2546469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99A8-3419-47C3-97AA-E327A4027462}"/>
              </a:ext>
            </a:extLst>
          </p:cNvPr>
          <p:cNvSpPr>
            <a:spLocks noGrp="1"/>
          </p:cNvSpPr>
          <p:nvPr>
            <p:ph type="title"/>
          </p:nvPr>
        </p:nvSpPr>
        <p:spPr/>
        <p:txBody>
          <a:bodyPr/>
          <a:lstStyle/>
          <a:p>
            <a:r>
              <a:rPr lang="en-US" dirty="0"/>
              <a:t>Spoilage and Preservation</a:t>
            </a:r>
          </a:p>
        </p:txBody>
      </p:sp>
      <p:pic>
        <p:nvPicPr>
          <p:cNvPr id="5" name="Content Placeholder 4">
            <a:extLst>
              <a:ext uri="{FF2B5EF4-FFF2-40B4-BE49-F238E27FC236}">
                <a16:creationId xmlns:a16="http://schemas.microsoft.com/office/drawing/2014/main" id="{015E2B20-B170-499A-B3AA-BC53391D24A6}"/>
              </a:ext>
            </a:extLst>
          </p:cNvPr>
          <p:cNvPicPr>
            <a:picLocks noGrp="1" noChangeAspect="1"/>
          </p:cNvPicPr>
          <p:nvPr>
            <p:ph sz="half" idx="1"/>
          </p:nvPr>
        </p:nvPicPr>
        <p:blipFill rotWithShape="1">
          <a:blip r:embed="rId2"/>
          <a:srcRect r="287" b="9679"/>
          <a:stretch/>
        </p:blipFill>
        <p:spPr>
          <a:xfrm>
            <a:off x="1084913" y="2793534"/>
            <a:ext cx="2916723" cy="1936109"/>
          </a:xfrm>
          <a:prstGeom prst="rect">
            <a:avLst/>
          </a:prstGeom>
        </p:spPr>
      </p:pic>
      <p:sp>
        <p:nvSpPr>
          <p:cNvPr id="4" name="Content Placeholder 3">
            <a:extLst>
              <a:ext uri="{FF2B5EF4-FFF2-40B4-BE49-F238E27FC236}">
                <a16:creationId xmlns:a16="http://schemas.microsoft.com/office/drawing/2014/main" id="{9E893C58-7408-4363-B058-00F46E2E7690}"/>
              </a:ext>
            </a:extLst>
          </p:cNvPr>
          <p:cNvSpPr>
            <a:spLocks noGrp="1"/>
          </p:cNvSpPr>
          <p:nvPr>
            <p:ph sz="half" idx="2"/>
          </p:nvPr>
        </p:nvSpPr>
        <p:spPr>
          <a:xfrm>
            <a:off x="4569853" y="2165794"/>
            <a:ext cx="4184034" cy="3191588"/>
          </a:xfrm>
        </p:spPr>
        <p:txBody>
          <a:bodyPr>
            <a:normAutofit lnSpcReduction="10000"/>
          </a:bodyPr>
          <a:lstStyle/>
          <a:p>
            <a:pPr marL="0" indent="0" algn="ctr">
              <a:buNone/>
            </a:pPr>
            <a:r>
              <a:rPr lang="en-US" sz="2000" dirty="0"/>
              <a:t>All food gradually goes through a natural process of aging, called spoilage. For thousands of years people have used techniques, such as drying, salting and smoking, to combat spoilage and to prolong the period when food is safe, appetizing and nutritious to eat. This describes the part that modern preservation methods play in food safety.</a:t>
            </a:r>
          </a:p>
        </p:txBody>
      </p:sp>
    </p:spTree>
    <p:extLst>
      <p:ext uri="{BB962C8B-B14F-4D97-AF65-F5344CB8AC3E}">
        <p14:creationId xmlns:p14="http://schemas.microsoft.com/office/powerpoint/2010/main" val="2428066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DEAA-0D3D-4344-80A3-048C71CAADDF}"/>
              </a:ext>
            </a:extLst>
          </p:cNvPr>
          <p:cNvSpPr>
            <a:spLocks noGrp="1"/>
          </p:cNvSpPr>
          <p:nvPr>
            <p:ph type="title"/>
          </p:nvPr>
        </p:nvSpPr>
        <p:spPr/>
        <p:txBody>
          <a:bodyPr/>
          <a:lstStyle/>
          <a:p>
            <a:r>
              <a:rPr lang="en-US" dirty="0"/>
              <a:t>Spoilage</a:t>
            </a:r>
          </a:p>
        </p:txBody>
      </p:sp>
      <p:sp>
        <p:nvSpPr>
          <p:cNvPr id="3" name="Content Placeholder 2">
            <a:extLst>
              <a:ext uri="{FF2B5EF4-FFF2-40B4-BE49-F238E27FC236}">
                <a16:creationId xmlns:a16="http://schemas.microsoft.com/office/drawing/2014/main" id="{787D845B-EE36-495B-AE7E-02CB80095133}"/>
              </a:ext>
            </a:extLst>
          </p:cNvPr>
          <p:cNvSpPr>
            <a:spLocks noGrp="1"/>
          </p:cNvSpPr>
          <p:nvPr>
            <p:ph sz="half" idx="1"/>
          </p:nvPr>
        </p:nvSpPr>
        <p:spPr>
          <a:xfrm>
            <a:off x="677334" y="2169198"/>
            <a:ext cx="5278849" cy="3556932"/>
          </a:xfrm>
        </p:spPr>
        <p:txBody>
          <a:bodyPr>
            <a:normAutofit/>
          </a:bodyPr>
          <a:lstStyle/>
          <a:p>
            <a:pPr marL="0" lvl="0" indent="0" algn="ctr">
              <a:buNone/>
            </a:pPr>
            <a:r>
              <a:rPr lang="en-US" dirty="0"/>
              <a:t>Spoilage starts from the moment food is slaughtered or harvested, because of the action of microorganisms and fungi including mold and yeast.</a:t>
            </a:r>
          </a:p>
          <a:p>
            <a:pPr marL="0" lvl="0" indent="0" algn="ctr">
              <a:buNone/>
            </a:pPr>
            <a:r>
              <a:rPr lang="en-US" dirty="0"/>
              <a:t>Some foods spoil faster than others but the speed of deterioration can be controlled by preservation methods and safe food handling practices.  However, food spoilage may also be accelerated by damage from careless handling; inappropriate storage, especially poor temperature control; and contamination by stored product pests, other pests or chemicals.</a:t>
            </a:r>
          </a:p>
          <a:p>
            <a:endParaRPr lang="en-US" dirty="0"/>
          </a:p>
        </p:txBody>
      </p:sp>
      <p:pic>
        <p:nvPicPr>
          <p:cNvPr id="5" name="Content Placeholder 4">
            <a:extLst>
              <a:ext uri="{FF2B5EF4-FFF2-40B4-BE49-F238E27FC236}">
                <a16:creationId xmlns:a16="http://schemas.microsoft.com/office/drawing/2014/main" id="{516A9F06-A59E-4BC8-8478-19ACE3D6ED79}"/>
              </a:ext>
            </a:extLst>
          </p:cNvPr>
          <p:cNvPicPr>
            <a:picLocks noGrp="1" noChangeAspect="1"/>
          </p:cNvPicPr>
          <p:nvPr>
            <p:ph sz="half" idx="2"/>
          </p:nvPr>
        </p:nvPicPr>
        <p:blipFill>
          <a:blip r:embed="rId2"/>
          <a:stretch>
            <a:fillRect/>
          </a:stretch>
        </p:blipFill>
        <p:spPr>
          <a:xfrm>
            <a:off x="6022489" y="2668907"/>
            <a:ext cx="3251513" cy="2557514"/>
          </a:xfrm>
          <a:prstGeom prst="rect">
            <a:avLst/>
          </a:prstGeom>
        </p:spPr>
      </p:pic>
    </p:spTree>
    <p:extLst>
      <p:ext uri="{BB962C8B-B14F-4D97-AF65-F5344CB8AC3E}">
        <p14:creationId xmlns:p14="http://schemas.microsoft.com/office/powerpoint/2010/main" val="400569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F73A-155D-4A23-9B47-DAA6CF29456E}"/>
              </a:ext>
            </a:extLst>
          </p:cNvPr>
          <p:cNvSpPr>
            <a:spLocks noGrp="1"/>
          </p:cNvSpPr>
          <p:nvPr>
            <p:ph type="title"/>
          </p:nvPr>
        </p:nvSpPr>
        <p:spPr/>
        <p:txBody>
          <a:bodyPr/>
          <a:lstStyle/>
          <a:p>
            <a:r>
              <a:rPr lang="en-US" dirty="0"/>
              <a:t>Fungi</a:t>
            </a:r>
          </a:p>
        </p:txBody>
      </p:sp>
      <p:pic>
        <p:nvPicPr>
          <p:cNvPr id="5" name="Content Placeholder 4">
            <a:extLst>
              <a:ext uri="{FF2B5EF4-FFF2-40B4-BE49-F238E27FC236}">
                <a16:creationId xmlns:a16="http://schemas.microsoft.com/office/drawing/2014/main" id="{7F631439-AA8D-46EA-874E-6A21B7ADC3A2}"/>
              </a:ext>
            </a:extLst>
          </p:cNvPr>
          <p:cNvPicPr>
            <a:picLocks noGrp="1" noChangeAspect="1"/>
          </p:cNvPicPr>
          <p:nvPr>
            <p:ph sz="half" idx="1"/>
          </p:nvPr>
        </p:nvPicPr>
        <p:blipFill rotWithShape="1">
          <a:blip r:embed="rId2"/>
          <a:srcRect l="24680" t="1" r="24758" b="664"/>
          <a:stretch/>
        </p:blipFill>
        <p:spPr>
          <a:xfrm>
            <a:off x="1258348" y="2388910"/>
            <a:ext cx="2659048" cy="2746814"/>
          </a:xfrm>
          <a:prstGeom prst="rect">
            <a:avLst/>
          </a:prstGeom>
        </p:spPr>
      </p:pic>
      <p:sp>
        <p:nvSpPr>
          <p:cNvPr id="4" name="Content Placeholder 3">
            <a:extLst>
              <a:ext uri="{FF2B5EF4-FFF2-40B4-BE49-F238E27FC236}">
                <a16:creationId xmlns:a16="http://schemas.microsoft.com/office/drawing/2014/main" id="{5086A3E8-4A9B-43F9-84E9-64C147773671}"/>
              </a:ext>
            </a:extLst>
          </p:cNvPr>
          <p:cNvSpPr>
            <a:spLocks noGrp="1"/>
          </p:cNvSpPr>
          <p:nvPr>
            <p:ph sz="half" idx="2"/>
          </p:nvPr>
        </p:nvSpPr>
        <p:spPr>
          <a:xfrm>
            <a:off x="4427240" y="2044883"/>
            <a:ext cx="4184034" cy="3434868"/>
          </a:xfrm>
        </p:spPr>
        <p:txBody>
          <a:bodyPr>
            <a:normAutofit/>
          </a:bodyPr>
          <a:lstStyle/>
          <a:p>
            <a:pPr marL="0" indent="0" algn="ctr">
              <a:buNone/>
            </a:pPr>
            <a:r>
              <a:rPr lang="en-US" dirty="0"/>
              <a:t>Some types of fungus, such as mushrooms are eaten as food. Others are used in food production. For example, certain types of mold help to produce blue-veined cheeses, some soft cheeses and soy sauce. While different types of yeast are used for making bread, beer, and vinegar.  However, the presence of unwanted yeast or mold (some of which produce toxins) can spoil food, making it unfit for human consumption.</a:t>
            </a:r>
          </a:p>
          <a:p>
            <a:endParaRPr lang="en-US" dirty="0"/>
          </a:p>
        </p:txBody>
      </p:sp>
    </p:spTree>
    <p:extLst>
      <p:ext uri="{BB962C8B-B14F-4D97-AF65-F5344CB8AC3E}">
        <p14:creationId xmlns:p14="http://schemas.microsoft.com/office/powerpoint/2010/main" val="29413341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7A862-10B0-43E9-8304-D7B63B2B91F2}"/>
              </a:ext>
            </a:extLst>
          </p:cNvPr>
          <p:cNvSpPr>
            <a:spLocks noGrp="1"/>
          </p:cNvSpPr>
          <p:nvPr>
            <p:ph type="title"/>
          </p:nvPr>
        </p:nvSpPr>
        <p:spPr>
          <a:xfrm>
            <a:off x="677334" y="609600"/>
            <a:ext cx="8596668" cy="791361"/>
          </a:xfrm>
        </p:spPr>
        <p:txBody>
          <a:bodyPr/>
          <a:lstStyle/>
          <a:p>
            <a:r>
              <a:rPr lang="en-US" dirty="0"/>
              <a:t>Recognizing Spoiled Food</a:t>
            </a:r>
          </a:p>
        </p:txBody>
      </p:sp>
      <p:sp>
        <p:nvSpPr>
          <p:cNvPr id="3" name="Content Placeholder 2">
            <a:extLst>
              <a:ext uri="{FF2B5EF4-FFF2-40B4-BE49-F238E27FC236}">
                <a16:creationId xmlns:a16="http://schemas.microsoft.com/office/drawing/2014/main" id="{24D4A5DB-93E7-4D2E-8B70-A4EF47BBC5A2}"/>
              </a:ext>
            </a:extLst>
          </p:cNvPr>
          <p:cNvSpPr>
            <a:spLocks noGrp="1"/>
          </p:cNvSpPr>
          <p:nvPr>
            <p:ph sz="half" idx="1"/>
          </p:nvPr>
        </p:nvSpPr>
        <p:spPr>
          <a:xfrm>
            <a:off x="677334" y="1400962"/>
            <a:ext cx="8596668" cy="4840448"/>
          </a:xfrm>
        </p:spPr>
        <p:txBody>
          <a:bodyPr>
            <a:normAutofit fontScale="92500" lnSpcReduction="10000"/>
          </a:bodyPr>
          <a:lstStyle/>
          <a:p>
            <a:pPr marL="0" lvl="0" indent="0">
              <a:buNone/>
            </a:pPr>
            <a:r>
              <a:rPr lang="en-US" sz="1600" dirty="0"/>
              <a:t>Spoiled food is sometimes easy to recognize. Typical signs include:</a:t>
            </a:r>
          </a:p>
          <a:p>
            <a:pPr lvl="0"/>
            <a:r>
              <a:rPr lang="en-US" sz="1600" dirty="0"/>
              <a:t>Discoloration, including dark or pale patches</a:t>
            </a:r>
          </a:p>
          <a:p>
            <a:pPr lvl="0"/>
            <a:r>
              <a:rPr lang="en-US" sz="1600" dirty="0"/>
              <a:t>Visible mold</a:t>
            </a:r>
          </a:p>
          <a:p>
            <a:pPr lvl="0"/>
            <a:r>
              <a:rPr lang="en-US" sz="1600" dirty="0"/>
              <a:t>Changes to the usual smell, often unpleasant</a:t>
            </a:r>
          </a:p>
          <a:p>
            <a:pPr lvl="0"/>
            <a:r>
              <a:rPr lang="en-US" sz="1600" dirty="0"/>
              <a:t>Changes in texture, including wrinkling and drying, softening and becoming pulpy</a:t>
            </a:r>
          </a:p>
          <a:p>
            <a:pPr lvl="0"/>
            <a:r>
              <a:rPr lang="en-US" sz="1600" dirty="0"/>
              <a:t>Alteration of the usual flavor, including sourness</a:t>
            </a:r>
          </a:p>
          <a:p>
            <a:pPr marL="0" lvl="0" indent="0">
              <a:buNone/>
            </a:pPr>
            <a:endParaRPr lang="en-US" sz="1600" dirty="0"/>
          </a:p>
          <a:p>
            <a:pPr marL="0" lvl="0" indent="0">
              <a:buNone/>
            </a:pPr>
            <a:r>
              <a:rPr lang="en-US" sz="1600" dirty="0"/>
              <a:t>Some of the conditions that accelerate spoilage, such as poor temperature control, also allow pathogenic bacteria to multiply.  The food may look and smell good, but may be unsafe to eat.</a:t>
            </a:r>
          </a:p>
          <a:p>
            <a:pPr marL="0" lvl="0" indent="0">
              <a:buNone/>
            </a:pPr>
            <a:endParaRPr lang="en-US" sz="1600" dirty="0"/>
          </a:p>
          <a:p>
            <a:pPr marL="0" lvl="0" indent="0">
              <a:buNone/>
            </a:pPr>
            <a:r>
              <a:rPr lang="en-US" sz="1600" dirty="0"/>
              <a:t>The problems of serving or selling spoiled food include:</a:t>
            </a:r>
          </a:p>
          <a:p>
            <a:pPr lvl="0"/>
            <a:r>
              <a:rPr lang="en-US" sz="1600" dirty="0"/>
              <a:t>Causing a foodborne illness</a:t>
            </a:r>
          </a:p>
          <a:p>
            <a:pPr lvl="0"/>
            <a:r>
              <a:rPr lang="en-US" sz="1600" dirty="0"/>
              <a:t>Violations, because it is illegal to sell spoiled food</a:t>
            </a:r>
          </a:p>
          <a:p>
            <a:pPr lvl="0"/>
            <a:r>
              <a:rPr lang="en-US" sz="1600" dirty="0"/>
              <a:t>Gaining a poor reputation by serving food that is unappetizing</a:t>
            </a:r>
          </a:p>
          <a:p>
            <a:r>
              <a:rPr lang="en-US" sz="1600" dirty="0"/>
              <a:t>Selling food that has lost nutritional value</a:t>
            </a:r>
          </a:p>
        </p:txBody>
      </p:sp>
    </p:spTree>
    <p:extLst>
      <p:ext uri="{BB962C8B-B14F-4D97-AF65-F5344CB8AC3E}">
        <p14:creationId xmlns:p14="http://schemas.microsoft.com/office/powerpoint/2010/main" val="3802370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5B98-5E4B-4FAC-BB18-1284239FD91D}"/>
              </a:ext>
            </a:extLst>
          </p:cNvPr>
          <p:cNvSpPr>
            <a:spLocks noGrp="1"/>
          </p:cNvSpPr>
          <p:nvPr>
            <p:ph type="title"/>
          </p:nvPr>
        </p:nvSpPr>
        <p:spPr/>
        <p:txBody>
          <a:bodyPr/>
          <a:lstStyle/>
          <a:p>
            <a:r>
              <a:rPr lang="en-US" dirty="0"/>
              <a:t>Code Dates</a:t>
            </a:r>
          </a:p>
        </p:txBody>
      </p:sp>
      <p:sp>
        <p:nvSpPr>
          <p:cNvPr id="3" name="Content Placeholder 2">
            <a:extLst>
              <a:ext uri="{FF2B5EF4-FFF2-40B4-BE49-F238E27FC236}">
                <a16:creationId xmlns:a16="http://schemas.microsoft.com/office/drawing/2014/main" id="{DA393A6A-454F-467E-A269-82CD5B5A4F4A}"/>
              </a:ext>
            </a:extLst>
          </p:cNvPr>
          <p:cNvSpPr>
            <a:spLocks noGrp="1"/>
          </p:cNvSpPr>
          <p:nvPr>
            <p:ph sz="half" idx="1"/>
          </p:nvPr>
        </p:nvSpPr>
        <p:spPr>
          <a:xfrm>
            <a:off x="677334" y="2160589"/>
            <a:ext cx="4184035" cy="3124475"/>
          </a:xfrm>
        </p:spPr>
        <p:txBody>
          <a:bodyPr/>
          <a:lstStyle/>
          <a:p>
            <a:pPr marL="0" indent="0">
              <a:buNone/>
            </a:pPr>
            <a:r>
              <a:rPr lang="en-US" dirty="0"/>
              <a:t>Food is often labeled with a date indicating the period when the food is safe to eat. There are many types of code dates including use by, best before, sell by, display and production dates. Code dates help ensure that food is eaten when it is safe to eat and in its best condition. Some code dates are legally enforceable, and it is unsafe to ignore a code date -  you could make someone very ill.</a:t>
            </a:r>
          </a:p>
        </p:txBody>
      </p:sp>
      <p:pic>
        <p:nvPicPr>
          <p:cNvPr id="5" name="Content Placeholder 4">
            <a:extLst>
              <a:ext uri="{FF2B5EF4-FFF2-40B4-BE49-F238E27FC236}">
                <a16:creationId xmlns:a16="http://schemas.microsoft.com/office/drawing/2014/main" id="{763C5F96-8A73-439A-BC41-270D5ECB59D1}"/>
              </a:ext>
            </a:extLst>
          </p:cNvPr>
          <p:cNvPicPr>
            <a:picLocks noGrp="1" noChangeAspect="1"/>
          </p:cNvPicPr>
          <p:nvPr>
            <p:ph sz="half" idx="2"/>
          </p:nvPr>
        </p:nvPicPr>
        <p:blipFill>
          <a:blip r:embed="rId2"/>
          <a:stretch>
            <a:fillRect/>
          </a:stretch>
        </p:blipFill>
        <p:spPr>
          <a:xfrm>
            <a:off x="5446976" y="1782107"/>
            <a:ext cx="3507848" cy="3881437"/>
          </a:xfrm>
          <a:prstGeom prst="rect">
            <a:avLst/>
          </a:prstGeom>
        </p:spPr>
      </p:pic>
    </p:spTree>
    <p:extLst>
      <p:ext uri="{BB962C8B-B14F-4D97-AF65-F5344CB8AC3E}">
        <p14:creationId xmlns:p14="http://schemas.microsoft.com/office/powerpoint/2010/main" val="4060720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476462"/>
            <a:ext cx="8693169" cy="3833769"/>
          </a:xfrm>
        </p:spPr>
        <p:txBody>
          <a:bodyPr>
            <a:normAutofit/>
          </a:bodyPr>
          <a:lstStyle/>
          <a:p>
            <a:pPr lvl="0"/>
            <a:r>
              <a:rPr lang="en-US" dirty="0"/>
              <a:t>Spoilage starts from the moment food is slaughtered or harvested</a:t>
            </a:r>
          </a:p>
          <a:p>
            <a:pPr lvl="0"/>
            <a:r>
              <a:rPr lang="en-US" dirty="0"/>
              <a:t>Spoiled food is sometimes easy to recognize</a:t>
            </a:r>
          </a:p>
          <a:p>
            <a:pPr lvl="0"/>
            <a:r>
              <a:rPr lang="en-US" dirty="0"/>
              <a:t>Some of the conditions that accelerate spoilage, such as poor temperature control, also allow pathogenic bacteria to multiply. The food may look and smell good, but may be unsafe to eat</a:t>
            </a:r>
          </a:p>
          <a:p>
            <a:pPr lvl="0"/>
            <a:r>
              <a:rPr lang="en-US" dirty="0"/>
              <a:t>All the steps needed to prevent contamination and multiplication of pathogenic microorganisms also help delay food spoilage</a:t>
            </a:r>
          </a:p>
          <a:p>
            <a:pPr lvl="0"/>
            <a:r>
              <a:rPr lang="en-US" dirty="0"/>
              <a:t>A number of preservation methods delay spoilage or kill the spoilage organisms that can make food unfit to eat</a:t>
            </a:r>
          </a:p>
          <a:p>
            <a:pPr lvl="0"/>
            <a:r>
              <a:rPr lang="en-US" dirty="0"/>
              <a:t>Code dates help ensure that food is eaten when it is safe to eat and in its best condition</a:t>
            </a:r>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647715"/>
            <a:ext cx="4401693" cy="1042506"/>
          </a:xfrm>
          <a:prstGeom prst="rect">
            <a:avLst/>
          </a:prstGeom>
        </p:spPr>
      </p:pic>
    </p:spTree>
    <p:extLst>
      <p:ext uri="{BB962C8B-B14F-4D97-AF65-F5344CB8AC3E}">
        <p14:creationId xmlns:p14="http://schemas.microsoft.com/office/powerpoint/2010/main" val="3637252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A9498-C5AE-4E2B-B557-DE58B26395AA}"/>
              </a:ext>
            </a:extLst>
          </p:cNvPr>
          <p:cNvSpPr>
            <a:spLocks noGrp="1"/>
          </p:cNvSpPr>
          <p:nvPr>
            <p:ph type="title"/>
          </p:nvPr>
        </p:nvSpPr>
        <p:spPr>
          <a:xfrm>
            <a:off x="677334" y="609600"/>
            <a:ext cx="8596668" cy="774583"/>
          </a:xfrm>
        </p:spPr>
        <p:txBody>
          <a:bodyPr/>
          <a:lstStyle/>
          <a:p>
            <a:r>
              <a:rPr lang="en-US" dirty="0"/>
              <a:t>Delivery and Storage</a:t>
            </a:r>
          </a:p>
        </p:txBody>
      </p:sp>
      <p:sp>
        <p:nvSpPr>
          <p:cNvPr id="4" name="Content Placeholder 3">
            <a:extLst>
              <a:ext uri="{FF2B5EF4-FFF2-40B4-BE49-F238E27FC236}">
                <a16:creationId xmlns:a16="http://schemas.microsoft.com/office/drawing/2014/main" id="{93AF3836-EEA6-4034-8382-C8660F275C7A}"/>
              </a:ext>
            </a:extLst>
          </p:cNvPr>
          <p:cNvSpPr>
            <a:spLocks noGrp="1"/>
          </p:cNvSpPr>
          <p:nvPr>
            <p:ph sz="half" idx="2"/>
          </p:nvPr>
        </p:nvSpPr>
        <p:spPr>
          <a:xfrm>
            <a:off x="677334" y="1911881"/>
            <a:ext cx="8596668" cy="1432261"/>
          </a:xfrm>
        </p:spPr>
        <p:txBody>
          <a:bodyPr>
            <a:normAutofit/>
          </a:bodyPr>
          <a:lstStyle/>
          <a:p>
            <a:pPr marL="0" indent="0">
              <a:buNone/>
            </a:pPr>
            <a:r>
              <a:rPr lang="en-US" sz="2000" dirty="0"/>
              <a:t>Food needs constant care until it is sold or served, including the time during delivery and storage. It is important to handle and store food in the best possible way - in the right conditions, at the correct temperature and for a safe length of time.</a:t>
            </a:r>
          </a:p>
        </p:txBody>
      </p:sp>
      <p:pic>
        <p:nvPicPr>
          <p:cNvPr id="7" name="Content Placeholder 6">
            <a:extLst>
              <a:ext uri="{FF2B5EF4-FFF2-40B4-BE49-F238E27FC236}">
                <a16:creationId xmlns:a16="http://schemas.microsoft.com/office/drawing/2014/main" id="{DB35260C-1C49-44B7-96BD-FD05B18A13D6}"/>
              </a:ext>
            </a:extLst>
          </p:cNvPr>
          <p:cNvPicPr>
            <a:picLocks noGrp="1" noChangeAspect="1"/>
          </p:cNvPicPr>
          <p:nvPr>
            <p:ph sz="half" idx="1"/>
          </p:nvPr>
        </p:nvPicPr>
        <p:blipFill>
          <a:blip r:embed="rId2"/>
          <a:stretch>
            <a:fillRect/>
          </a:stretch>
        </p:blipFill>
        <p:spPr>
          <a:xfrm>
            <a:off x="3091220" y="3871840"/>
            <a:ext cx="3768895" cy="2110581"/>
          </a:xfrm>
          <a:prstGeom prst="rect">
            <a:avLst/>
          </a:prstGeom>
        </p:spPr>
      </p:pic>
    </p:spTree>
    <p:extLst>
      <p:ext uri="{BB962C8B-B14F-4D97-AF65-F5344CB8AC3E}">
        <p14:creationId xmlns:p14="http://schemas.microsoft.com/office/powerpoint/2010/main" val="11751484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EFFB-F0B6-48E2-95C3-BE48E7D34716}"/>
              </a:ext>
            </a:extLst>
          </p:cNvPr>
          <p:cNvSpPr>
            <a:spLocks noGrp="1"/>
          </p:cNvSpPr>
          <p:nvPr>
            <p:ph type="title"/>
          </p:nvPr>
        </p:nvSpPr>
        <p:spPr/>
        <p:txBody>
          <a:bodyPr/>
          <a:lstStyle/>
          <a:p>
            <a:r>
              <a:rPr lang="en-US" dirty="0"/>
              <a:t>Dealing with Food Deliveries</a:t>
            </a:r>
          </a:p>
        </p:txBody>
      </p:sp>
      <p:sp>
        <p:nvSpPr>
          <p:cNvPr id="3" name="Content Placeholder 2">
            <a:extLst>
              <a:ext uri="{FF2B5EF4-FFF2-40B4-BE49-F238E27FC236}">
                <a16:creationId xmlns:a16="http://schemas.microsoft.com/office/drawing/2014/main" id="{84312E3B-DA80-4F61-84D5-C67B5035F519}"/>
              </a:ext>
            </a:extLst>
          </p:cNvPr>
          <p:cNvSpPr>
            <a:spLocks noGrp="1"/>
          </p:cNvSpPr>
          <p:nvPr>
            <p:ph sz="half" idx="1"/>
          </p:nvPr>
        </p:nvSpPr>
        <p:spPr>
          <a:xfrm>
            <a:off x="677334" y="1476463"/>
            <a:ext cx="4786338" cy="4697834"/>
          </a:xfrm>
        </p:spPr>
        <p:txBody>
          <a:bodyPr>
            <a:normAutofit fontScale="92500" lnSpcReduction="20000"/>
          </a:bodyPr>
          <a:lstStyle/>
          <a:p>
            <a:pPr marL="0" lvl="0" indent="0">
              <a:buNone/>
            </a:pPr>
            <a:r>
              <a:rPr lang="en-US" sz="1900" dirty="0"/>
              <a:t>Every food business should have guidelines for accepting or rejecting food deliveries. The guidelines will vary from food to food, but the key points are to ensure that the food is fresh, is contained in clean, undamaged packaging, is free from pest infestation and has been maintained at the correct temperature. Deliveries must be checked as soon as they arrive and the food must be stored immediately afterwards. Reasons for rejecting a delivery include:</a:t>
            </a:r>
          </a:p>
          <a:p>
            <a:pPr lvl="0"/>
            <a:r>
              <a:rPr lang="en-US" sz="1700" dirty="0"/>
              <a:t>TCS or perishable foods delivered at a danger zone temperature</a:t>
            </a:r>
          </a:p>
          <a:p>
            <a:pPr lvl="0"/>
            <a:r>
              <a:rPr lang="en-US" sz="1700" dirty="0"/>
              <a:t>Frozen food thawed or partly thawed</a:t>
            </a:r>
          </a:p>
          <a:p>
            <a:pPr lvl="0"/>
            <a:r>
              <a:rPr lang="en-US" sz="1700" dirty="0"/>
              <a:t>Packaging damaged, dirty or wet</a:t>
            </a:r>
          </a:p>
          <a:p>
            <a:pPr lvl="0"/>
            <a:r>
              <a:rPr lang="en-US" sz="1700" dirty="0"/>
              <a:t>Cans dented, bulging, rusty or leaking </a:t>
            </a:r>
          </a:p>
          <a:p>
            <a:pPr lvl="0"/>
            <a:r>
              <a:rPr lang="en-US" sz="1700" dirty="0"/>
              <a:t>Signs of mold or other forms of spoilage </a:t>
            </a:r>
          </a:p>
          <a:p>
            <a:pPr lvl="0"/>
            <a:r>
              <a:rPr lang="en-US" sz="1700" dirty="0"/>
              <a:t>Expired code date</a:t>
            </a:r>
          </a:p>
          <a:p>
            <a:endParaRPr lang="en-US" dirty="0"/>
          </a:p>
        </p:txBody>
      </p:sp>
      <p:pic>
        <p:nvPicPr>
          <p:cNvPr id="5" name="Content Placeholder 4">
            <a:extLst>
              <a:ext uri="{FF2B5EF4-FFF2-40B4-BE49-F238E27FC236}">
                <a16:creationId xmlns:a16="http://schemas.microsoft.com/office/drawing/2014/main" id="{9F49024A-54E7-4067-913B-95C4AC8C92C6}"/>
              </a:ext>
            </a:extLst>
          </p:cNvPr>
          <p:cNvPicPr>
            <a:picLocks noGrp="1" noChangeAspect="1"/>
          </p:cNvPicPr>
          <p:nvPr>
            <p:ph sz="half" idx="2"/>
          </p:nvPr>
        </p:nvPicPr>
        <p:blipFill>
          <a:blip r:embed="rId2"/>
          <a:stretch>
            <a:fillRect/>
          </a:stretch>
        </p:blipFill>
        <p:spPr>
          <a:xfrm>
            <a:off x="5673396" y="2395744"/>
            <a:ext cx="3810330" cy="2859272"/>
          </a:xfrm>
          <a:prstGeom prst="rect">
            <a:avLst/>
          </a:prstGeom>
        </p:spPr>
      </p:pic>
    </p:spTree>
    <p:extLst>
      <p:ext uri="{BB962C8B-B14F-4D97-AF65-F5344CB8AC3E}">
        <p14:creationId xmlns:p14="http://schemas.microsoft.com/office/powerpoint/2010/main" val="18523402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B29D-063A-4145-B764-D32C507E5425}"/>
              </a:ext>
            </a:extLst>
          </p:cNvPr>
          <p:cNvSpPr>
            <a:spLocks noGrp="1"/>
          </p:cNvSpPr>
          <p:nvPr>
            <p:ph type="title"/>
          </p:nvPr>
        </p:nvSpPr>
        <p:spPr/>
        <p:txBody>
          <a:bodyPr/>
          <a:lstStyle/>
          <a:p>
            <a:r>
              <a:rPr lang="en-US" dirty="0"/>
              <a:t>The Purpose of Storage</a:t>
            </a:r>
          </a:p>
        </p:txBody>
      </p:sp>
      <p:pic>
        <p:nvPicPr>
          <p:cNvPr id="5" name="Content Placeholder 4">
            <a:extLst>
              <a:ext uri="{FF2B5EF4-FFF2-40B4-BE49-F238E27FC236}">
                <a16:creationId xmlns:a16="http://schemas.microsoft.com/office/drawing/2014/main" id="{6B70A165-8D62-4034-85D1-4EA182C94DE4}"/>
              </a:ext>
            </a:extLst>
          </p:cNvPr>
          <p:cNvPicPr>
            <a:picLocks noGrp="1" noChangeAspect="1"/>
          </p:cNvPicPr>
          <p:nvPr>
            <p:ph sz="half" idx="1"/>
          </p:nvPr>
        </p:nvPicPr>
        <p:blipFill>
          <a:blip r:embed="rId2"/>
          <a:stretch>
            <a:fillRect/>
          </a:stretch>
        </p:blipFill>
        <p:spPr>
          <a:xfrm>
            <a:off x="825533" y="2045162"/>
            <a:ext cx="3849621" cy="3881437"/>
          </a:xfrm>
          <a:prstGeom prst="rect">
            <a:avLst/>
          </a:prstGeom>
        </p:spPr>
      </p:pic>
      <p:sp>
        <p:nvSpPr>
          <p:cNvPr id="4" name="Content Placeholder 3">
            <a:extLst>
              <a:ext uri="{FF2B5EF4-FFF2-40B4-BE49-F238E27FC236}">
                <a16:creationId xmlns:a16="http://schemas.microsoft.com/office/drawing/2014/main" id="{BB29754F-1E75-434D-97E5-A28CD10935DB}"/>
              </a:ext>
            </a:extLst>
          </p:cNvPr>
          <p:cNvSpPr>
            <a:spLocks noGrp="1"/>
          </p:cNvSpPr>
          <p:nvPr>
            <p:ph sz="half" idx="2"/>
          </p:nvPr>
        </p:nvSpPr>
        <p:spPr>
          <a:xfrm>
            <a:off x="5089970" y="1930401"/>
            <a:ext cx="4184034" cy="4110960"/>
          </a:xfrm>
        </p:spPr>
        <p:txBody>
          <a:bodyPr>
            <a:normAutofit fontScale="92500" lnSpcReduction="20000"/>
          </a:bodyPr>
          <a:lstStyle/>
          <a:p>
            <a:pPr marL="0" lvl="0" indent="0">
              <a:buNone/>
            </a:pPr>
            <a:r>
              <a:rPr lang="en-US" sz="1900" dirty="0"/>
              <a:t>Most food businesses have to store food, even if that storage period is brief. Correct storage, when food is kept in the right conditions, at the correct temperature for the appropriate period, helps to:</a:t>
            </a:r>
          </a:p>
          <a:p>
            <a:pPr lvl="0"/>
            <a:r>
              <a:rPr lang="en-US" dirty="0"/>
              <a:t>Prevent foodborne illness</a:t>
            </a:r>
          </a:p>
          <a:p>
            <a:pPr lvl="0"/>
            <a:r>
              <a:rPr lang="en-US" dirty="0"/>
              <a:t>Preserve the food’s taste, appearance and nutritional value</a:t>
            </a:r>
          </a:p>
          <a:p>
            <a:pPr lvl="0"/>
            <a:r>
              <a:rPr lang="en-US" dirty="0"/>
              <a:t>Provide adequate supplies when they are needed</a:t>
            </a:r>
          </a:p>
          <a:p>
            <a:pPr lvl="0"/>
            <a:r>
              <a:rPr lang="en-US" dirty="0"/>
              <a:t>Avoid spoilage and wasted food </a:t>
            </a:r>
          </a:p>
          <a:p>
            <a:pPr lvl="0"/>
            <a:r>
              <a:rPr lang="en-US" dirty="0"/>
              <a:t>Keep to the budget</a:t>
            </a:r>
          </a:p>
          <a:p>
            <a:r>
              <a:rPr lang="en-US" dirty="0"/>
              <a:t>Comply with regulatory requirements</a:t>
            </a:r>
          </a:p>
        </p:txBody>
      </p:sp>
    </p:spTree>
    <p:extLst>
      <p:ext uri="{BB962C8B-B14F-4D97-AF65-F5344CB8AC3E}">
        <p14:creationId xmlns:p14="http://schemas.microsoft.com/office/powerpoint/2010/main" val="8137156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999C4-1096-4D37-91CF-E6590D9F440F}"/>
              </a:ext>
            </a:extLst>
          </p:cNvPr>
          <p:cNvSpPr>
            <a:spLocks noGrp="1"/>
          </p:cNvSpPr>
          <p:nvPr>
            <p:ph type="title"/>
          </p:nvPr>
        </p:nvSpPr>
        <p:spPr>
          <a:xfrm>
            <a:off x="677334" y="609600"/>
            <a:ext cx="8596668" cy="809625"/>
          </a:xfrm>
        </p:spPr>
        <p:txBody>
          <a:bodyPr/>
          <a:lstStyle/>
          <a:p>
            <a:r>
              <a:rPr lang="en-US" dirty="0"/>
              <a:t>General Rules for Safe Storage</a:t>
            </a:r>
          </a:p>
        </p:txBody>
      </p:sp>
      <p:sp>
        <p:nvSpPr>
          <p:cNvPr id="3" name="Content Placeholder 2">
            <a:extLst>
              <a:ext uri="{FF2B5EF4-FFF2-40B4-BE49-F238E27FC236}">
                <a16:creationId xmlns:a16="http://schemas.microsoft.com/office/drawing/2014/main" id="{7EF9B91E-013C-40A0-B404-D25E7CB01E9D}"/>
              </a:ext>
            </a:extLst>
          </p:cNvPr>
          <p:cNvSpPr>
            <a:spLocks noGrp="1"/>
          </p:cNvSpPr>
          <p:nvPr>
            <p:ph sz="half" idx="1"/>
          </p:nvPr>
        </p:nvSpPr>
        <p:spPr>
          <a:xfrm>
            <a:off x="677334" y="1423843"/>
            <a:ext cx="8596668" cy="3124475"/>
          </a:xfrm>
        </p:spPr>
        <p:txBody>
          <a:bodyPr>
            <a:normAutofit/>
          </a:bodyPr>
          <a:lstStyle/>
          <a:p>
            <a:pPr marL="0" lvl="0" indent="0">
              <a:buNone/>
            </a:pPr>
            <a:r>
              <a:rPr lang="en-US" sz="2000" dirty="0"/>
              <a:t>There are some important general rules for safe storage:</a:t>
            </a:r>
          </a:p>
          <a:p>
            <a:pPr lvl="0"/>
            <a:r>
              <a:rPr lang="en-US" dirty="0"/>
              <a:t>Store food immediately after the delivery has been checked</a:t>
            </a:r>
          </a:p>
          <a:p>
            <a:pPr lvl="0"/>
            <a:r>
              <a:rPr lang="en-US" dirty="0"/>
              <a:t>Deal with TCS frozen and perishable foods before dry and canned goods</a:t>
            </a:r>
          </a:p>
          <a:p>
            <a:pPr lvl="0"/>
            <a:r>
              <a:rPr lang="en-US" dirty="0"/>
              <a:t>Keep TCS and perishable foods out of the temperature danger zone</a:t>
            </a:r>
          </a:p>
          <a:p>
            <a:pPr lvl="0"/>
            <a:r>
              <a:rPr lang="en-US" dirty="0"/>
              <a:t>Take care as rough handling can accelerate spoilage</a:t>
            </a:r>
          </a:p>
          <a:p>
            <a:pPr lvl="0"/>
            <a:r>
              <a:rPr lang="en-US" dirty="0"/>
              <a:t>Place foods in the appropriate storage areas, following and storage instructions on the label or box</a:t>
            </a:r>
          </a:p>
          <a:p>
            <a:r>
              <a:rPr lang="en-US" dirty="0"/>
              <a:t>Protect food from contamination</a:t>
            </a:r>
          </a:p>
        </p:txBody>
      </p:sp>
      <p:pic>
        <p:nvPicPr>
          <p:cNvPr id="5" name="Picture 4">
            <a:extLst>
              <a:ext uri="{FF2B5EF4-FFF2-40B4-BE49-F238E27FC236}">
                <a16:creationId xmlns:a16="http://schemas.microsoft.com/office/drawing/2014/main" id="{55194486-0E20-4981-9CFF-F2A0998D673C}"/>
              </a:ext>
            </a:extLst>
          </p:cNvPr>
          <p:cNvPicPr>
            <a:picLocks noChangeAspect="1"/>
          </p:cNvPicPr>
          <p:nvPr/>
        </p:nvPicPr>
        <p:blipFill>
          <a:blip r:embed="rId2"/>
          <a:stretch>
            <a:fillRect/>
          </a:stretch>
        </p:blipFill>
        <p:spPr>
          <a:xfrm>
            <a:off x="3889818" y="4548318"/>
            <a:ext cx="2171700" cy="2105025"/>
          </a:xfrm>
          <a:prstGeom prst="rect">
            <a:avLst/>
          </a:prstGeom>
        </p:spPr>
      </p:pic>
    </p:spTree>
    <p:extLst>
      <p:ext uri="{BB962C8B-B14F-4D97-AF65-F5344CB8AC3E}">
        <p14:creationId xmlns:p14="http://schemas.microsoft.com/office/powerpoint/2010/main" val="374314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87B7-D172-405F-8B46-DD5902827107}"/>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a:t>Microbiology and Illness</a:t>
            </a:r>
          </a:p>
        </p:txBody>
      </p:sp>
      <p:pic>
        <p:nvPicPr>
          <p:cNvPr id="5" name="Content Placeholder 4">
            <a:extLst>
              <a:ext uri="{FF2B5EF4-FFF2-40B4-BE49-F238E27FC236}">
                <a16:creationId xmlns:a16="http://schemas.microsoft.com/office/drawing/2014/main" id="{31D855C6-1354-4FAD-85C6-DD3106097087}"/>
              </a:ext>
            </a:extLst>
          </p:cNvPr>
          <p:cNvPicPr>
            <a:picLocks noGrp="1" noChangeAspect="1"/>
          </p:cNvPicPr>
          <p:nvPr>
            <p:ph idx="1"/>
          </p:nvPr>
        </p:nvPicPr>
        <p:blipFill>
          <a:blip r:embed="rId2"/>
          <a:stretch>
            <a:fillRect/>
          </a:stretch>
        </p:blipFill>
        <p:spPr>
          <a:xfrm>
            <a:off x="2698551" y="4014054"/>
            <a:ext cx="4554233" cy="1978560"/>
          </a:xfrm>
          <a:prstGeom prst="rect">
            <a:avLst/>
          </a:prstGeom>
        </p:spPr>
      </p:pic>
      <p:sp>
        <p:nvSpPr>
          <p:cNvPr id="4" name="Text Placeholder 3">
            <a:extLst>
              <a:ext uri="{FF2B5EF4-FFF2-40B4-BE49-F238E27FC236}">
                <a16:creationId xmlns:a16="http://schemas.microsoft.com/office/drawing/2014/main" id="{BAF0023B-1B1A-44E1-AB9F-CE9BDC5281EA}"/>
              </a:ext>
            </a:extLst>
          </p:cNvPr>
          <p:cNvSpPr>
            <a:spLocks noGrp="1"/>
          </p:cNvSpPr>
          <p:nvPr>
            <p:ph type="body" sz="half" idx="2"/>
          </p:nvPr>
        </p:nvSpPr>
        <p:spPr>
          <a:xfrm>
            <a:off x="677334" y="1840758"/>
            <a:ext cx="8603926" cy="1347058"/>
          </a:xfrm>
        </p:spPr>
        <p:txBody>
          <a:bodyPr vert="horz" lIns="91440" tIns="45720" rIns="91440" bIns="45720" rtlCol="0">
            <a:normAutofit/>
          </a:bodyPr>
          <a:lstStyle/>
          <a:p>
            <a:pPr algn="ctr"/>
            <a:r>
              <a:rPr lang="en-US" sz="1600" dirty="0"/>
              <a:t>Foodborne illnesses are caused by eating or drinking contaminated food.  The symptoms often affect the stomach and intestines causing an uncomfortable and weakening experience. This section outlines the main causes of foodborne illnesses and their symptoms.</a:t>
            </a:r>
          </a:p>
        </p:txBody>
      </p:sp>
    </p:spTree>
    <p:extLst>
      <p:ext uri="{BB962C8B-B14F-4D97-AF65-F5344CB8AC3E}">
        <p14:creationId xmlns:p14="http://schemas.microsoft.com/office/powerpoint/2010/main" val="16307261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3CBB-6C5C-4C05-AF00-8BDC299392F1}"/>
              </a:ext>
            </a:extLst>
          </p:cNvPr>
          <p:cNvSpPr>
            <a:spLocks noGrp="1"/>
          </p:cNvSpPr>
          <p:nvPr>
            <p:ph type="title"/>
          </p:nvPr>
        </p:nvSpPr>
        <p:spPr>
          <a:xfrm>
            <a:off x="677334" y="609600"/>
            <a:ext cx="8596668" cy="665527"/>
          </a:xfrm>
        </p:spPr>
        <p:txBody>
          <a:bodyPr>
            <a:normAutofit/>
          </a:bodyPr>
          <a:lstStyle/>
          <a:p>
            <a:r>
              <a:rPr lang="en-US" sz="3200" dirty="0"/>
              <a:t>General Rules for Safe Storage (Continued)</a:t>
            </a:r>
          </a:p>
        </p:txBody>
      </p:sp>
      <p:sp>
        <p:nvSpPr>
          <p:cNvPr id="3" name="Content Placeholder 2">
            <a:extLst>
              <a:ext uri="{FF2B5EF4-FFF2-40B4-BE49-F238E27FC236}">
                <a16:creationId xmlns:a16="http://schemas.microsoft.com/office/drawing/2014/main" id="{3E57CED5-0EBD-4899-BDAB-449AC009DD00}"/>
              </a:ext>
            </a:extLst>
          </p:cNvPr>
          <p:cNvSpPr>
            <a:spLocks noGrp="1"/>
          </p:cNvSpPr>
          <p:nvPr>
            <p:ph sz="half" idx="1"/>
          </p:nvPr>
        </p:nvSpPr>
        <p:spPr>
          <a:xfrm>
            <a:off x="677334" y="1568741"/>
            <a:ext cx="8596668" cy="4472620"/>
          </a:xfrm>
        </p:spPr>
        <p:txBody>
          <a:bodyPr>
            <a:normAutofit fontScale="92500" lnSpcReduction="10000"/>
          </a:bodyPr>
          <a:lstStyle/>
          <a:p>
            <a:pPr lvl="0"/>
            <a:r>
              <a:rPr lang="en-US" dirty="0"/>
              <a:t>Store food at least six inches off the floor on shelves or pallets</a:t>
            </a:r>
          </a:p>
          <a:p>
            <a:pPr lvl="0"/>
            <a:r>
              <a:rPr lang="en-US" dirty="0"/>
              <a:t>Use clean, dry containers and wrappers if food needs to be divided into smaller quantities or rewrapped</a:t>
            </a:r>
          </a:p>
          <a:p>
            <a:pPr lvl="0"/>
            <a:r>
              <a:rPr lang="en-US" dirty="0"/>
              <a:t>Stack shelves carefully without overloading, leave enough space between goods for air to circulate freely</a:t>
            </a:r>
          </a:p>
          <a:p>
            <a:pPr lvl="0"/>
            <a:r>
              <a:rPr lang="en-US" dirty="0"/>
              <a:t>Keep storage areas clean and dry, clean up any spills immediately</a:t>
            </a:r>
          </a:p>
          <a:p>
            <a:pPr lvl="0"/>
            <a:r>
              <a:rPr lang="en-US" dirty="0"/>
              <a:t>Check food regularly and always before you use it</a:t>
            </a:r>
          </a:p>
          <a:p>
            <a:pPr lvl="0"/>
            <a:r>
              <a:rPr lang="en-US" dirty="0"/>
              <a:t>Rotate stored food </a:t>
            </a:r>
          </a:p>
          <a:p>
            <a:pPr lvl="0"/>
            <a:r>
              <a:rPr lang="en-US" dirty="0"/>
              <a:t>Tell your manager about any signs of pests</a:t>
            </a:r>
          </a:p>
          <a:p>
            <a:pPr lvl="0"/>
            <a:r>
              <a:rPr lang="en-US" dirty="0"/>
              <a:t>Separate any food that could be spoiled or has gone past its code date to make sure that it is not eaten and tell your manager. He or she will tell you what to do once the food has been checked: unacceptable food should be returned to the supplier or destroyed</a:t>
            </a:r>
          </a:p>
          <a:p>
            <a:r>
              <a:rPr lang="en-US" dirty="0"/>
              <a:t>Put cleaning chemicals and materials in separate, clearly labeled storage</a:t>
            </a:r>
          </a:p>
        </p:txBody>
      </p:sp>
    </p:spTree>
    <p:extLst>
      <p:ext uri="{BB962C8B-B14F-4D97-AF65-F5344CB8AC3E}">
        <p14:creationId xmlns:p14="http://schemas.microsoft.com/office/powerpoint/2010/main" val="1822123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D9210-D238-4B70-AD50-1984C1743829}"/>
              </a:ext>
            </a:extLst>
          </p:cNvPr>
          <p:cNvSpPr>
            <a:spLocks noGrp="1"/>
          </p:cNvSpPr>
          <p:nvPr>
            <p:ph type="title"/>
          </p:nvPr>
        </p:nvSpPr>
        <p:spPr>
          <a:xfrm>
            <a:off x="677334" y="609600"/>
            <a:ext cx="8596668" cy="782972"/>
          </a:xfrm>
        </p:spPr>
        <p:txBody>
          <a:bodyPr/>
          <a:lstStyle/>
          <a:p>
            <a:r>
              <a:rPr lang="en-US" dirty="0"/>
              <a:t>Food Rotation</a:t>
            </a:r>
          </a:p>
        </p:txBody>
      </p:sp>
      <p:sp>
        <p:nvSpPr>
          <p:cNvPr id="3" name="Content Placeholder 2">
            <a:extLst>
              <a:ext uri="{FF2B5EF4-FFF2-40B4-BE49-F238E27FC236}">
                <a16:creationId xmlns:a16="http://schemas.microsoft.com/office/drawing/2014/main" id="{B959CD9A-A0D3-44C0-945A-71E6A73A2004}"/>
              </a:ext>
            </a:extLst>
          </p:cNvPr>
          <p:cNvSpPr>
            <a:spLocks noGrp="1"/>
          </p:cNvSpPr>
          <p:nvPr>
            <p:ph sz="half" idx="1"/>
          </p:nvPr>
        </p:nvSpPr>
        <p:spPr>
          <a:xfrm>
            <a:off x="677334" y="3736090"/>
            <a:ext cx="8596668" cy="2635431"/>
          </a:xfrm>
        </p:spPr>
        <p:txBody>
          <a:bodyPr>
            <a:normAutofit/>
          </a:bodyPr>
          <a:lstStyle/>
          <a:p>
            <a:pPr marL="0" indent="0">
              <a:buNone/>
            </a:pPr>
            <a:r>
              <a:rPr lang="en-US" sz="2000" dirty="0"/>
              <a:t>Whenever you are asked to store food or to take something out of storage, you should rotate the food. This involves using a product with the shortest shelf life before using a similar product with a longer shelf life. (You may know of this as FIFO - first in, first out.) When you store or display food, put the products with the shortest shelf life at the front and place products with the longest shelf life at the back. To remove food from storage or display, take the food from the front. Always check the code date, packaging and condition of the food before use.</a:t>
            </a:r>
          </a:p>
        </p:txBody>
      </p:sp>
      <p:pic>
        <p:nvPicPr>
          <p:cNvPr id="1026" name="Picture 2" descr="Image result for Food FIFO">
            <a:extLst>
              <a:ext uri="{FF2B5EF4-FFF2-40B4-BE49-F238E27FC236}">
                <a16:creationId xmlns:a16="http://schemas.microsoft.com/office/drawing/2014/main" id="{3609A85D-A35D-47D2-9C8A-B3221E2D806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862291" y="1392572"/>
            <a:ext cx="2226754" cy="2226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744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3B8B-F392-4C1C-818C-3A78E339C3C5}"/>
              </a:ext>
            </a:extLst>
          </p:cNvPr>
          <p:cNvSpPr>
            <a:spLocks noGrp="1"/>
          </p:cNvSpPr>
          <p:nvPr>
            <p:ph type="title"/>
          </p:nvPr>
        </p:nvSpPr>
        <p:spPr>
          <a:xfrm>
            <a:off x="677334" y="609600"/>
            <a:ext cx="8596668" cy="749417"/>
          </a:xfrm>
        </p:spPr>
        <p:txBody>
          <a:bodyPr/>
          <a:lstStyle/>
          <a:p>
            <a:r>
              <a:rPr lang="en-US" dirty="0"/>
              <a:t>Foods for Refrigeration</a:t>
            </a:r>
          </a:p>
        </p:txBody>
      </p:sp>
      <p:sp>
        <p:nvSpPr>
          <p:cNvPr id="3" name="Content Placeholder 2">
            <a:extLst>
              <a:ext uri="{FF2B5EF4-FFF2-40B4-BE49-F238E27FC236}">
                <a16:creationId xmlns:a16="http://schemas.microsoft.com/office/drawing/2014/main" id="{FEEB9E3A-59B2-4F53-B27B-251BBAB82642}"/>
              </a:ext>
            </a:extLst>
          </p:cNvPr>
          <p:cNvSpPr>
            <a:spLocks noGrp="1"/>
          </p:cNvSpPr>
          <p:nvPr>
            <p:ph sz="half" idx="1"/>
          </p:nvPr>
        </p:nvSpPr>
        <p:spPr>
          <a:xfrm>
            <a:off x="677334" y="1359016"/>
            <a:ext cx="8596668" cy="931177"/>
          </a:xfrm>
        </p:spPr>
        <p:txBody>
          <a:bodyPr>
            <a:noAutofit/>
          </a:bodyPr>
          <a:lstStyle/>
          <a:p>
            <a:pPr marL="0" lvl="0" indent="0" algn="ctr">
              <a:buNone/>
            </a:pPr>
            <a:r>
              <a:rPr lang="en-US" dirty="0"/>
              <a:t>TCS and perishable foods must be refrigerated, because most pathogenic and spoilage bacteria do not multiply or multiply very slowly at refrigeration temperatures (32°F to 41°F). </a:t>
            </a:r>
          </a:p>
        </p:txBody>
      </p:sp>
      <p:sp>
        <p:nvSpPr>
          <p:cNvPr id="4" name="Content Placeholder 3">
            <a:extLst>
              <a:ext uri="{FF2B5EF4-FFF2-40B4-BE49-F238E27FC236}">
                <a16:creationId xmlns:a16="http://schemas.microsoft.com/office/drawing/2014/main" id="{5521E81B-CAD5-48DC-9081-AFCE9CA5A1B2}"/>
              </a:ext>
            </a:extLst>
          </p:cNvPr>
          <p:cNvSpPr>
            <a:spLocks noGrp="1"/>
          </p:cNvSpPr>
          <p:nvPr>
            <p:ph sz="half" idx="2"/>
          </p:nvPr>
        </p:nvSpPr>
        <p:spPr>
          <a:xfrm>
            <a:off x="677334" y="2357307"/>
            <a:ext cx="8596670" cy="3967992"/>
          </a:xfrm>
        </p:spPr>
        <p:txBody>
          <a:bodyPr>
            <a:normAutofit fontScale="85000" lnSpcReduction="20000"/>
          </a:bodyPr>
          <a:lstStyle/>
          <a:p>
            <a:pPr marL="0" lvl="0" indent="0">
              <a:buNone/>
            </a:pPr>
            <a:r>
              <a:rPr lang="en-US" sz="2100" dirty="0"/>
              <a:t>Examples of foods to be refrigerated:</a:t>
            </a:r>
          </a:p>
          <a:p>
            <a:pPr lvl="0"/>
            <a:r>
              <a:rPr lang="en-US" dirty="0"/>
              <a:t>Raw meat, poultry and fish</a:t>
            </a:r>
          </a:p>
          <a:p>
            <a:pPr lvl="0"/>
            <a:r>
              <a:rPr lang="en-US" dirty="0"/>
              <a:t>Cooked meat, poultry, fish and seafood</a:t>
            </a:r>
          </a:p>
          <a:p>
            <a:pPr lvl="0"/>
            <a:r>
              <a:rPr lang="en-US" dirty="0"/>
              <a:t>Meat, Poultry and fish products</a:t>
            </a:r>
          </a:p>
          <a:p>
            <a:pPr lvl="0"/>
            <a:r>
              <a:rPr lang="en-US" dirty="0"/>
              <a:t>The contents of opened cans of meat, fish, and fruit, once they have been transferred to suitable containers</a:t>
            </a:r>
          </a:p>
          <a:p>
            <a:pPr lvl="0"/>
            <a:r>
              <a:rPr lang="en-US" dirty="0"/>
              <a:t>Raw meat, poultry and fish in vacuum or Reduced Oxygen Packs (ROP)</a:t>
            </a:r>
          </a:p>
          <a:p>
            <a:pPr lvl="0"/>
            <a:r>
              <a:rPr lang="en-US" dirty="0"/>
              <a:t>Milk, dairy products and products containing them (for example, quiches, custards and flans)</a:t>
            </a:r>
          </a:p>
          <a:p>
            <a:pPr lvl="0"/>
            <a:r>
              <a:rPr lang="en-US" dirty="0"/>
              <a:t>Eggs</a:t>
            </a:r>
          </a:p>
          <a:p>
            <a:pPr lvl="0"/>
            <a:r>
              <a:rPr lang="en-US" dirty="0"/>
              <a:t>Prepared salads</a:t>
            </a:r>
          </a:p>
          <a:p>
            <a:pPr lvl="0"/>
            <a:r>
              <a:rPr lang="en-US" dirty="0"/>
              <a:t>TCS foods include vegetables such as raw sprouts, sliced tomatoes, cut leafy greens and fruits such as cut melons</a:t>
            </a:r>
          </a:p>
          <a:p>
            <a:pPr lvl="0"/>
            <a:r>
              <a:rPr lang="en-US" dirty="0"/>
              <a:t>Anything labeled for refrigeration, such as bottled product without preservatives</a:t>
            </a:r>
          </a:p>
          <a:p>
            <a:endParaRPr lang="en-US" dirty="0"/>
          </a:p>
        </p:txBody>
      </p:sp>
    </p:spTree>
    <p:extLst>
      <p:ext uri="{BB962C8B-B14F-4D97-AF65-F5344CB8AC3E}">
        <p14:creationId xmlns:p14="http://schemas.microsoft.com/office/powerpoint/2010/main" val="40862369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3859-2D03-4A7A-8D2F-FD2E7C992441}"/>
              </a:ext>
            </a:extLst>
          </p:cNvPr>
          <p:cNvSpPr>
            <a:spLocks noGrp="1"/>
          </p:cNvSpPr>
          <p:nvPr>
            <p:ph type="title"/>
          </p:nvPr>
        </p:nvSpPr>
        <p:spPr>
          <a:xfrm>
            <a:off x="677334" y="609600"/>
            <a:ext cx="8596668" cy="724250"/>
          </a:xfrm>
        </p:spPr>
        <p:txBody>
          <a:bodyPr/>
          <a:lstStyle/>
          <a:p>
            <a:r>
              <a:rPr lang="en-US" dirty="0"/>
              <a:t>Loading</a:t>
            </a:r>
          </a:p>
        </p:txBody>
      </p:sp>
      <p:pic>
        <p:nvPicPr>
          <p:cNvPr id="5" name="Content Placeholder 4">
            <a:extLst>
              <a:ext uri="{FF2B5EF4-FFF2-40B4-BE49-F238E27FC236}">
                <a16:creationId xmlns:a16="http://schemas.microsoft.com/office/drawing/2014/main" id="{C0F60A4B-31FC-4B17-ABE3-60BB70AEEB5A}"/>
              </a:ext>
            </a:extLst>
          </p:cNvPr>
          <p:cNvPicPr>
            <a:picLocks noGrp="1" noChangeAspect="1"/>
          </p:cNvPicPr>
          <p:nvPr>
            <p:ph sz="half" idx="1"/>
          </p:nvPr>
        </p:nvPicPr>
        <p:blipFill>
          <a:blip r:embed="rId2"/>
          <a:stretch>
            <a:fillRect/>
          </a:stretch>
        </p:blipFill>
        <p:spPr>
          <a:xfrm>
            <a:off x="585055" y="1808715"/>
            <a:ext cx="4183062" cy="3757784"/>
          </a:xfrm>
          <a:prstGeom prst="rect">
            <a:avLst/>
          </a:prstGeom>
        </p:spPr>
      </p:pic>
      <p:sp>
        <p:nvSpPr>
          <p:cNvPr id="4" name="Content Placeholder 3">
            <a:extLst>
              <a:ext uri="{FF2B5EF4-FFF2-40B4-BE49-F238E27FC236}">
                <a16:creationId xmlns:a16="http://schemas.microsoft.com/office/drawing/2014/main" id="{1D927E68-A17E-4E8B-9F1F-86148C458C39}"/>
              </a:ext>
            </a:extLst>
          </p:cNvPr>
          <p:cNvSpPr>
            <a:spLocks noGrp="1"/>
          </p:cNvSpPr>
          <p:nvPr>
            <p:ph sz="half" idx="2"/>
          </p:nvPr>
        </p:nvSpPr>
        <p:spPr>
          <a:xfrm>
            <a:off x="4706223" y="1575477"/>
            <a:ext cx="4932727" cy="4224260"/>
          </a:xfrm>
        </p:spPr>
        <p:txBody>
          <a:bodyPr>
            <a:normAutofit/>
          </a:bodyPr>
          <a:lstStyle/>
          <a:p>
            <a:pPr marL="0" lvl="0" indent="0">
              <a:buNone/>
            </a:pPr>
            <a:r>
              <a:rPr lang="en-US" dirty="0"/>
              <a:t>If possible, use separate refrigeration for raw foods (such as meat and poultry) and for TCS foods (such as dairy products and raw and cooked meats). Where you have to use multi-purpose refrigeration, always store raw meat and poultry on a shelf below other foods so that juices or blood cannot drip onto other foods and contaminate them.</a:t>
            </a:r>
          </a:p>
          <a:p>
            <a:pPr marL="0" lvl="0" indent="0">
              <a:buNone/>
            </a:pPr>
            <a:endParaRPr lang="en-US" dirty="0"/>
          </a:p>
          <a:p>
            <a:pPr marL="0" lvl="0" indent="0">
              <a:buNone/>
            </a:pPr>
            <a:r>
              <a:rPr lang="en-US" dirty="0"/>
              <a:t>Load the shelves so that cold air can circulate and you can easily check the food.  Don’t leave the refrigeration unit doors open any longer than necessary because the refrigeration temperature will rise.</a:t>
            </a:r>
          </a:p>
        </p:txBody>
      </p:sp>
    </p:spTree>
    <p:extLst>
      <p:ext uri="{BB962C8B-B14F-4D97-AF65-F5344CB8AC3E}">
        <p14:creationId xmlns:p14="http://schemas.microsoft.com/office/powerpoint/2010/main" val="22291574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350628"/>
            <a:ext cx="8693169" cy="4297087"/>
          </a:xfrm>
        </p:spPr>
        <p:txBody>
          <a:bodyPr>
            <a:normAutofit fontScale="92500" lnSpcReduction="10000"/>
          </a:bodyPr>
          <a:lstStyle/>
          <a:p>
            <a:pPr lvl="0"/>
            <a:r>
              <a:rPr lang="en-US" sz="1900" dirty="0"/>
              <a:t>Effective food safety includes storing food in the right conditions, at the correct temperature, for a safe amount of time</a:t>
            </a:r>
          </a:p>
          <a:p>
            <a:pPr lvl="0"/>
            <a:r>
              <a:rPr lang="en-US" sz="1900" dirty="0"/>
              <a:t>Spoilage is caused by spoilage bacteria, mold and yeast</a:t>
            </a:r>
          </a:p>
          <a:p>
            <a:pPr lvl="0"/>
            <a:r>
              <a:rPr lang="en-US" sz="1900" dirty="0"/>
              <a:t>Spoilage can be accelerated by careless handling, inappropriate storage and pest infestation</a:t>
            </a:r>
          </a:p>
          <a:p>
            <a:pPr lvl="0"/>
            <a:r>
              <a:rPr lang="en-US" sz="1900" dirty="0"/>
              <a:t>The rotation of food helps ensure that food is eaten while it is safe, wholesome and at its best</a:t>
            </a:r>
          </a:p>
          <a:p>
            <a:pPr lvl="0"/>
            <a:r>
              <a:rPr lang="en-US" sz="1900" dirty="0"/>
              <a:t>Stock rotation involves using food with the shortest shelf life first. This is sometimes known as FIFO - first in, first out.</a:t>
            </a:r>
          </a:p>
          <a:p>
            <a:pPr lvl="0"/>
            <a:r>
              <a:rPr lang="en-US" sz="1900" dirty="0"/>
              <a:t>Deliveries of food should be checked for condition, temperature and shelf life</a:t>
            </a:r>
          </a:p>
          <a:p>
            <a:r>
              <a:rPr lang="en-US" sz="1900" dirty="0"/>
              <a:t>Food should be stored immediately after the delivery has been checked </a:t>
            </a:r>
          </a:p>
          <a:p>
            <a:pPr marL="0" indent="0" algn="ctr">
              <a:buNone/>
            </a:pPr>
            <a:r>
              <a:rPr lang="en-US" sz="3500" b="1" dirty="0">
                <a:solidFill>
                  <a:srgbClr val="FF0000"/>
                </a:solidFill>
              </a:rPr>
              <a:t>End of Part 3</a:t>
            </a:r>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647715"/>
            <a:ext cx="4401693" cy="1042506"/>
          </a:xfrm>
          <a:prstGeom prst="rect">
            <a:avLst/>
          </a:prstGeom>
        </p:spPr>
      </p:pic>
    </p:spTree>
    <p:extLst>
      <p:ext uri="{BB962C8B-B14F-4D97-AF65-F5344CB8AC3E}">
        <p14:creationId xmlns:p14="http://schemas.microsoft.com/office/powerpoint/2010/main" val="17478815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559E-CA0E-4BBB-A4D9-4326935B5D9A}"/>
              </a:ext>
            </a:extLst>
          </p:cNvPr>
          <p:cNvSpPr>
            <a:spLocks noGrp="1"/>
          </p:cNvSpPr>
          <p:nvPr>
            <p:ph type="title"/>
          </p:nvPr>
        </p:nvSpPr>
        <p:spPr>
          <a:xfrm>
            <a:off x="677334" y="609600"/>
            <a:ext cx="8596668" cy="1135310"/>
          </a:xfrm>
        </p:spPr>
        <p:txBody>
          <a:bodyPr>
            <a:noAutofit/>
          </a:bodyPr>
          <a:lstStyle/>
          <a:p>
            <a:pPr algn="ctr"/>
            <a:r>
              <a:rPr lang="en-US" sz="5400" dirty="0"/>
              <a:t>Part 4</a:t>
            </a:r>
          </a:p>
        </p:txBody>
      </p:sp>
      <p:sp>
        <p:nvSpPr>
          <p:cNvPr id="3" name="Content Placeholder 2">
            <a:extLst>
              <a:ext uri="{FF2B5EF4-FFF2-40B4-BE49-F238E27FC236}">
                <a16:creationId xmlns:a16="http://schemas.microsoft.com/office/drawing/2014/main" id="{4D965CF7-54C7-42F8-A76D-D9AD45B86BD2}"/>
              </a:ext>
            </a:extLst>
          </p:cNvPr>
          <p:cNvSpPr>
            <a:spLocks noGrp="1"/>
          </p:cNvSpPr>
          <p:nvPr>
            <p:ph sz="half" idx="1"/>
          </p:nvPr>
        </p:nvSpPr>
        <p:spPr>
          <a:xfrm>
            <a:off x="677334" y="2793533"/>
            <a:ext cx="8596668" cy="3247827"/>
          </a:xfrm>
        </p:spPr>
        <p:txBody>
          <a:bodyPr>
            <a:normAutofit/>
          </a:bodyPr>
          <a:lstStyle/>
          <a:p>
            <a:pPr marL="0" indent="0" algn="ctr">
              <a:buNone/>
            </a:pPr>
            <a:r>
              <a:rPr lang="en-US" sz="4000" dirty="0"/>
              <a:t>This section covers:</a:t>
            </a:r>
          </a:p>
          <a:p>
            <a:pPr algn="ctr"/>
            <a:r>
              <a:rPr lang="en-US" sz="2800" dirty="0"/>
              <a:t>Personal Hygiene</a:t>
            </a:r>
          </a:p>
          <a:p>
            <a:pPr algn="ctr"/>
            <a:r>
              <a:rPr lang="en-US" sz="2800" dirty="0"/>
              <a:t>Cleaning and Sanitizing</a:t>
            </a:r>
          </a:p>
          <a:p>
            <a:pPr algn="ctr"/>
            <a:r>
              <a:rPr lang="en-US" sz="2800" dirty="0"/>
              <a:t>Pests</a:t>
            </a:r>
          </a:p>
          <a:p>
            <a:endParaRPr lang="en-US" dirty="0"/>
          </a:p>
        </p:txBody>
      </p:sp>
    </p:spTree>
    <p:extLst>
      <p:ext uri="{BB962C8B-B14F-4D97-AF65-F5344CB8AC3E}">
        <p14:creationId xmlns:p14="http://schemas.microsoft.com/office/powerpoint/2010/main" val="18916160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CD32-394B-4978-920B-858EAD09F97D}"/>
              </a:ext>
            </a:extLst>
          </p:cNvPr>
          <p:cNvSpPr>
            <a:spLocks noGrp="1"/>
          </p:cNvSpPr>
          <p:nvPr>
            <p:ph type="title"/>
          </p:nvPr>
        </p:nvSpPr>
        <p:spPr>
          <a:xfrm>
            <a:off x="677334" y="609600"/>
            <a:ext cx="8596668" cy="699083"/>
          </a:xfrm>
        </p:spPr>
        <p:txBody>
          <a:bodyPr/>
          <a:lstStyle/>
          <a:p>
            <a:r>
              <a:rPr lang="en-US" dirty="0"/>
              <a:t>Personal Hygiene</a:t>
            </a:r>
          </a:p>
        </p:txBody>
      </p:sp>
      <p:sp>
        <p:nvSpPr>
          <p:cNvPr id="3" name="Content Placeholder 2">
            <a:extLst>
              <a:ext uri="{FF2B5EF4-FFF2-40B4-BE49-F238E27FC236}">
                <a16:creationId xmlns:a16="http://schemas.microsoft.com/office/drawing/2014/main" id="{2CC50ABA-0C19-4827-8AB6-73E95FDF73DE}"/>
              </a:ext>
            </a:extLst>
          </p:cNvPr>
          <p:cNvSpPr>
            <a:spLocks noGrp="1"/>
          </p:cNvSpPr>
          <p:nvPr>
            <p:ph sz="half" idx="1"/>
          </p:nvPr>
        </p:nvSpPr>
        <p:spPr>
          <a:xfrm>
            <a:off x="791633" y="4719194"/>
            <a:ext cx="8482369" cy="1597698"/>
          </a:xfrm>
        </p:spPr>
        <p:txBody>
          <a:bodyPr/>
          <a:lstStyle/>
          <a:p>
            <a:pPr marL="0" indent="0">
              <a:buNone/>
            </a:pPr>
            <a:r>
              <a:rPr lang="en-US" sz="2400" dirty="0"/>
              <a:t>People are a common source of pathogenic bacteria, so everyone who works with food must have the highest possible standards of personal hygiene and personal habits to avoid contaminating food.</a:t>
            </a:r>
          </a:p>
          <a:p>
            <a:endParaRPr lang="en-US" dirty="0"/>
          </a:p>
        </p:txBody>
      </p:sp>
      <p:pic>
        <p:nvPicPr>
          <p:cNvPr id="5" name="Content Placeholder 4">
            <a:extLst>
              <a:ext uri="{FF2B5EF4-FFF2-40B4-BE49-F238E27FC236}">
                <a16:creationId xmlns:a16="http://schemas.microsoft.com/office/drawing/2014/main" id="{D3FCE550-B03C-46D1-8269-217C3CB050EE}"/>
              </a:ext>
            </a:extLst>
          </p:cNvPr>
          <p:cNvPicPr>
            <a:picLocks noGrp="1" noChangeAspect="1"/>
          </p:cNvPicPr>
          <p:nvPr>
            <p:ph sz="half" idx="2"/>
          </p:nvPr>
        </p:nvPicPr>
        <p:blipFill rotWithShape="1">
          <a:blip r:embed="rId2"/>
          <a:srcRect l="51366"/>
          <a:stretch/>
        </p:blipFill>
        <p:spPr>
          <a:xfrm>
            <a:off x="3245366" y="1575687"/>
            <a:ext cx="3460603" cy="2876503"/>
          </a:xfrm>
          <a:prstGeom prst="rect">
            <a:avLst/>
          </a:prstGeom>
        </p:spPr>
      </p:pic>
    </p:spTree>
    <p:extLst>
      <p:ext uri="{BB962C8B-B14F-4D97-AF65-F5344CB8AC3E}">
        <p14:creationId xmlns:p14="http://schemas.microsoft.com/office/powerpoint/2010/main" val="20476767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CBEC-116A-4D03-8911-25A859FA1CDE}"/>
              </a:ext>
            </a:extLst>
          </p:cNvPr>
          <p:cNvSpPr>
            <a:spLocks noGrp="1"/>
          </p:cNvSpPr>
          <p:nvPr>
            <p:ph type="title"/>
          </p:nvPr>
        </p:nvSpPr>
        <p:spPr>
          <a:xfrm>
            <a:off x="677334" y="609600"/>
            <a:ext cx="8596668" cy="699083"/>
          </a:xfrm>
        </p:spPr>
        <p:txBody>
          <a:bodyPr/>
          <a:lstStyle/>
          <a:p>
            <a:r>
              <a:rPr lang="en-US" dirty="0"/>
              <a:t>First Impressions</a:t>
            </a:r>
          </a:p>
        </p:txBody>
      </p:sp>
      <p:pic>
        <p:nvPicPr>
          <p:cNvPr id="5" name="Content Placeholder 4">
            <a:extLst>
              <a:ext uri="{FF2B5EF4-FFF2-40B4-BE49-F238E27FC236}">
                <a16:creationId xmlns:a16="http://schemas.microsoft.com/office/drawing/2014/main" id="{C078170B-BA5D-4C44-A288-7FCB1092E968}"/>
              </a:ext>
            </a:extLst>
          </p:cNvPr>
          <p:cNvPicPr>
            <a:picLocks noGrp="1" noChangeAspect="1"/>
          </p:cNvPicPr>
          <p:nvPr>
            <p:ph sz="half" idx="1"/>
          </p:nvPr>
        </p:nvPicPr>
        <p:blipFill>
          <a:blip r:embed="rId2"/>
          <a:stretch>
            <a:fillRect/>
          </a:stretch>
        </p:blipFill>
        <p:spPr>
          <a:xfrm>
            <a:off x="885856" y="2638426"/>
            <a:ext cx="3312288" cy="2572544"/>
          </a:xfrm>
          <a:prstGeom prst="rect">
            <a:avLst/>
          </a:prstGeom>
        </p:spPr>
      </p:pic>
      <p:sp>
        <p:nvSpPr>
          <p:cNvPr id="4" name="Content Placeholder 3">
            <a:extLst>
              <a:ext uri="{FF2B5EF4-FFF2-40B4-BE49-F238E27FC236}">
                <a16:creationId xmlns:a16="http://schemas.microsoft.com/office/drawing/2014/main" id="{CF91C488-E7C0-488A-8249-D6EA723ABE7A}"/>
              </a:ext>
            </a:extLst>
          </p:cNvPr>
          <p:cNvSpPr>
            <a:spLocks noGrp="1"/>
          </p:cNvSpPr>
          <p:nvPr>
            <p:ph sz="half" idx="2"/>
          </p:nvPr>
        </p:nvSpPr>
        <p:spPr>
          <a:xfrm>
            <a:off x="4521664" y="1873589"/>
            <a:ext cx="4752338" cy="4102217"/>
          </a:xfrm>
        </p:spPr>
        <p:txBody>
          <a:bodyPr>
            <a:normAutofit lnSpcReduction="10000"/>
          </a:bodyPr>
          <a:lstStyle/>
          <a:p>
            <a:pPr marL="0" indent="0" algn="ctr">
              <a:buNone/>
            </a:pPr>
            <a:r>
              <a:rPr lang="en-US" dirty="0"/>
              <a:t>You need to start work clean and neat.  This will give a good impression to any customers you meet as well as playing an essential part in helping to protect food from contamination. You must take a bath or shower everyday. This will remove some of the bacteria that are naturally found on hair and skin, including those which live on stale perspiration and cause body odor. Deodorants can assist in preventing unpleasant body smells from developing after you have washed. However, it is essential to avoid strongly scented deodorants, perfumes, aftershaves and other toiletries or cosmetics because they may alter the taste or smell of the food.</a:t>
            </a:r>
          </a:p>
        </p:txBody>
      </p:sp>
    </p:spTree>
    <p:extLst>
      <p:ext uri="{BB962C8B-B14F-4D97-AF65-F5344CB8AC3E}">
        <p14:creationId xmlns:p14="http://schemas.microsoft.com/office/powerpoint/2010/main" val="3649736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898A-31B2-4507-AF49-2CE5124E3A72}"/>
              </a:ext>
            </a:extLst>
          </p:cNvPr>
          <p:cNvSpPr>
            <a:spLocks noGrp="1"/>
          </p:cNvSpPr>
          <p:nvPr>
            <p:ph type="title"/>
          </p:nvPr>
        </p:nvSpPr>
        <p:spPr>
          <a:xfrm>
            <a:off x="677334" y="609600"/>
            <a:ext cx="8596668" cy="808139"/>
          </a:xfrm>
        </p:spPr>
        <p:txBody>
          <a:bodyPr/>
          <a:lstStyle/>
          <a:p>
            <a:r>
              <a:rPr lang="en-US" dirty="0"/>
              <a:t>Jewelry</a:t>
            </a:r>
          </a:p>
        </p:txBody>
      </p:sp>
      <p:sp>
        <p:nvSpPr>
          <p:cNvPr id="3" name="Content Placeholder 2">
            <a:extLst>
              <a:ext uri="{FF2B5EF4-FFF2-40B4-BE49-F238E27FC236}">
                <a16:creationId xmlns:a16="http://schemas.microsoft.com/office/drawing/2014/main" id="{7E3309B5-7E4D-4FC7-8551-CFE4C65A90E1}"/>
              </a:ext>
            </a:extLst>
          </p:cNvPr>
          <p:cNvSpPr>
            <a:spLocks noGrp="1"/>
          </p:cNvSpPr>
          <p:nvPr>
            <p:ph sz="half" idx="1"/>
          </p:nvPr>
        </p:nvSpPr>
        <p:spPr>
          <a:xfrm>
            <a:off x="677334" y="2160589"/>
            <a:ext cx="8596668" cy="1790626"/>
          </a:xfrm>
        </p:spPr>
        <p:txBody>
          <a:bodyPr>
            <a:normAutofit/>
          </a:bodyPr>
          <a:lstStyle/>
          <a:p>
            <a:pPr marL="0" indent="0" algn="ctr">
              <a:buNone/>
            </a:pPr>
            <a:r>
              <a:rPr lang="en-US" sz="2000" dirty="0"/>
              <a:t>Leave jewelry, including watches, at home or in your locker at work because bacteria can live on and under straps and rings, while gemstones and small parts could drop into food. Some companies allow employees to wear a plain wedding ring and very small, plain earrings in pierced ears. Find out your company policy.</a:t>
            </a:r>
          </a:p>
        </p:txBody>
      </p:sp>
      <p:pic>
        <p:nvPicPr>
          <p:cNvPr id="5" name="Content Placeholder 4">
            <a:extLst>
              <a:ext uri="{FF2B5EF4-FFF2-40B4-BE49-F238E27FC236}">
                <a16:creationId xmlns:a16="http://schemas.microsoft.com/office/drawing/2014/main" id="{4F4A60C6-C411-47C1-A028-B6081315782C}"/>
              </a:ext>
            </a:extLst>
          </p:cNvPr>
          <p:cNvPicPr>
            <a:picLocks noGrp="1" noChangeAspect="1"/>
          </p:cNvPicPr>
          <p:nvPr>
            <p:ph sz="half" idx="2"/>
          </p:nvPr>
        </p:nvPicPr>
        <p:blipFill>
          <a:blip r:embed="rId2"/>
          <a:stretch>
            <a:fillRect/>
          </a:stretch>
        </p:blipFill>
        <p:spPr>
          <a:xfrm>
            <a:off x="2874954" y="4080829"/>
            <a:ext cx="4184650" cy="1693936"/>
          </a:xfrm>
          <a:prstGeom prst="rect">
            <a:avLst/>
          </a:prstGeom>
        </p:spPr>
      </p:pic>
    </p:spTree>
    <p:extLst>
      <p:ext uri="{BB962C8B-B14F-4D97-AF65-F5344CB8AC3E}">
        <p14:creationId xmlns:p14="http://schemas.microsoft.com/office/powerpoint/2010/main" val="3702418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BF9C-874B-4EC9-8B0A-AF4106737FF4}"/>
              </a:ext>
            </a:extLst>
          </p:cNvPr>
          <p:cNvSpPr>
            <a:spLocks noGrp="1"/>
          </p:cNvSpPr>
          <p:nvPr>
            <p:ph type="title"/>
          </p:nvPr>
        </p:nvSpPr>
        <p:spPr>
          <a:xfrm>
            <a:off x="677334" y="609600"/>
            <a:ext cx="8596668" cy="833306"/>
          </a:xfrm>
        </p:spPr>
        <p:txBody>
          <a:bodyPr/>
          <a:lstStyle/>
          <a:p>
            <a:r>
              <a:rPr lang="en-US" dirty="0"/>
              <a:t>Appropriate Clothing</a:t>
            </a:r>
          </a:p>
        </p:txBody>
      </p:sp>
      <p:sp>
        <p:nvSpPr>
          <p:cNvPr id="3" name="Content Placeholder 2">
            <a:extLst>
              <a:ext uri="{FF2B5EF4-FFF2-40B4-BE49-F238E27FC236}">
                <a16:creationId xmlns:a16="http://schemas.microsoft.com/office/drawing/2014/main" id="{2E04F7A3-0CC6-44CC-B324-93673D39C63E}"/>
              </a:ext>
            </a:extLst>
          </p:cNvPr>
          <p:cNvSpPr>
            <a:spLocks noGrp="1"/>
          </p:cNvSpPr>
          <p:nvPr>
            <p:ph sz="half" idx="1"/>
          </p:nvPr>
        </p:nvSpPr>
        <p:spPr>
          <a:xfrm>
            <a:off x="677334" y="1719743"/>
            <a:ext cx="4184035" cy="4321618"/>
          </a:xfrm>
        </p:spPr>
        <p:txBody>
          <a:bodyPr>
            <a:normAutofit fontScale="85000" lnSpcReduction="10000"/>
          </a:bodyPr>
          <a:lstStyle/>
          <a:p>
            <a:pPr marL="0" indent="0">
              <a:buNone/>
            </a:pPr>
            <a:r>
              <a:rPr lang="en-US" dirty="0"/>
              <a:t>Never wear or carry street clothing into a food area because they could contaminate food or surfaces. Store street clothes away from food areas. Your employer should provide a separate area or locker for that purpose.</a:t>
            </a:r>
          </a:p>
          <a:p>
            <a:pPr marL="0" indent="0">
              <a:buNone/>
            </a:pPr>
            <a:r>
              <a:rPr lang="en-US" dirty="0"/>
              <a:t>Put on protective clothing before entering a food area. Although protective clothing may keep your own clothes clean, this is not their main purpose. Protective clothing is designed to protect food from contamination and you from harm. It should be: </a:t>
            </a:r>
          </a:p>
          <a:p>
            <a:pPr lvl="0"/>
            <a:r>
              <a:rPr lang="en-US" dirty="0"/>
              <a:t>Suitable for the task</a:t>
            </a:r>
          </a:p>
          <a:p>
            <a:pPr lvl="0"/>
            <a:r>
              <a:rPr lang="en-US" dirty="0"/>
              <a:t>Clean and in good condition</a:t>
            </a:r>
          </a:p>
          <a:p>
            <a:pPr lvl="0"/>
            <a:r>
              <a:rPr lang="en-US" dirty="0"/>
              <a:t>Lightly colored, so that dirt will show easily, prompting you to change into clean replacement clothing</a:t>
            </a:r>
          </a:p>
          <a:p>
            <a:pPr lvl="0"/>
            <a:r>
              <a:rPr lang="en-US" dirty="0"/>
              <a:t>Easy to clean</a:t>
            </a:r>
          </a:p>
          <a:p>
            <a:endParaRPr lang="en-US" dirty="0"/>
          </a:p>
        </p:txBody>
      </p:sp>
      <p:pic>
        <p:nvPicPr>
          <p:cNvPr id="5" name="Content Placeholder 4">
            <a:extLst>
              <a:ext uri="{FF2B5EF4-FFF2-40B4-BE49-F238E27FC236}">
                <a16:creationId xmlns:a16="http://schemas.microsoft.com/office/drawing/2014/main" id="{BE6160C5-F309-4EC4-B1AE-769488B24355}"/>
              </a:ext>
            </a:extLst>
          </p:cNvPr>
          <p:cNvPicPr>
            <a:picLocks noGrp="1" noChangeAspect="1"/>
          </p:cNvPicPr>
          <p:nvPr>
            <p:ph sz="half" idx="2"/>
          </p:nvPr>
        </p:nvPicPr>
        <p:blipFill>
          <a:blip r:embed="rId2"/>
          <a:stretch>
            <a:fillRect/>
          </a:stretch>
        </p:blipFill>
        <p:spPr>
          <a:xfrm>
            <a:off x="5165725" y="2029949"/>
            <a:ext cx="4006850" cy="3697172"/>
          </a:xfrm>
          <a:prstGeom prst="rect">
            <a:avLst/>
          </a:prstGeom>
        </p:spPr>
      </p:pic>
    </p:spTree>
    <p:extLst>
      <p:ext uri="{BB962C8B-B14F-4D97-AF65-F5344CB8AC3E}">
        <p14:creationId xmlns:p14="http://schemas.microsoft.com/office/powerpoint/2010/main" val="137407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5570-31BA-4001-A4C0-2763C97E034D}"/>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a:t>Causes of Foodborne Illness</a:t>
            </a:r>
          </a:p>
        </p:txBody>
      </p:sp>
      <p:pic>
        <p:nvPicPr>
          <p:cNvPr id="7" name="Content Placeholder 6">
            <a:extLst>
              <a:ext uri="{FF2B5EF4-FFF2-40B4-BE49-F238E27FC236}">
                <a16:creationId xmlns:a16="http://schemas.microsoft.com/office/drawing/2014/main" id="{5BC0B7DA-F797-4B8B-B27C-A88737303B40}"/>
              </a:ext>
            </a:extLst>
          </p:cNvPr>
          <p:cNvPicPr>
            <a:picLocks noGrp="1" noChangeAspect="1"/>
          </p:cNvPicPr>
          <p:nvPr>
            <p:ph idx="1"/>
          </p:nvPr>
        </p:nvPicPr>
        <p:blipFill>
          <a:blip r:embed="rId2"/>
          <a:stretch>
            <a:fillRect/>
          </a:stretch>
        </p:blipFill>
        <p:spPr>
          <a:xfrm>
            <a:off x="6167131" y="1654721"/>
            <a:ext cx="2188035" cy="2092904"/>
          </a:xfrm>
          <a:prstGeom prst="rect">
            <a:avLst/>
          </a:prstGeom>
        </p:spPr>
      </p:pic>
      <p:sp>
        <p:nvSpPr>
          <p:cNvPr id="4" name="Text Placeholder 3">
            <a:extLst>
              <a:ext uri="{FF2B5EF4-FFF2-40B4-BE49-F238E27FC236}">
                <a16:creationId xmlns:a16="http://schemas.microsoft.com/office/drawing/2014/main" id="{8BD674B5-D67A-4067-A553-5CA82F1AC7B8}"/>
              </a:ext>
            </a:extLst>
          </p:cNvPr>
          <p:cNvSpPr>
            <a:spLocks noGrp="1"/>
          </p:cNvSpPr>
          <p:nvPr>
            <p:ph type="body" sz="half" idx="2"/>
          </p:nvPr>
        </p:nvSpPr>
        <p:spPr>
          <a:xfrm>
            <a:off x="677332" y="1593909"/>
            <a:ext cx="4410718" cy="4447454"/>
          </a:xfrm>
        </p:spPr>
        <p:txBody>
          <a:bodyPr vert="horz" lIns="91440" tIns="45720" rIns="91440" bIns="45720" rtlCol="0">
            <a:normAutofit/>
          </a:bodyPr>
          <a:lstStyle/>
          <a:p>
            <a:pPr lvl="0"/>
            <a:r>
              <a:rPr lang="en-US" sz="2000" dirty="0"/>
              <a:t>Food makes people ill when it is contaminated.  Food is contaminated when it contains or carries something that is harmful to human health.  </a:t>
            </a:r>
          </a:p>
          <a:p>
            <a:pPr lvl="0">
              <a:buFont typeface="Wingdings 3" charset="2"/>
              <a:buChar char=""/>
            </a:pPr>
            <a:endParaRPr lang="en-US" sz="2000" dirty="0"/>
          </a:p>
          <a:p>
            <a:pPr lvl="0"/>
            <a:r>
              <a:rPr lang="en-US" sz="2000" dirty="0"/>
              <a:t>There are three main types of food contamination:</a:t>
            </a:r>
          </a:p>
          <a:p>
            <a:pPr marL="285750" lvl="0" indent="-285750">
              <a:buFont typeface="Wingdings 3" charset="2"/>
              <a:buChar char=""/>
            </a:pPr>
            <a:r>
              <a:rPr lang="en-US" sz="2000" dirty="0"/>
              <a:t>Biological</a:t>
            </a:r>
          </a:p>
          <a:p>
            <a:pPr marL="285750" lvl="0" indent="-285750">
              <a:buFont typeface="Wingdings 3" charset="2"/>
              <a:buChar char=""/>
            </a:pPr>
            <a:r>
              <a:rPr lang="en-US" sz="2000" dirty="0"/>
              <a:t>Chemical</a:t>
            </a:r>
          </a:p>
          <a:p>
            <a:pPr marL="285750" lvl="0" indent="-285750">
              <a:buFont typeface="Wingdings 3" charset="2"/>
              <a:buChar char=""/>
            </a:pPr>
            <a:r>
              <a:rPr lang="en-US" sz="2000" dirty="0"/>
              <a:t>Physical</a:t>
            </a:r>
          </a:p>
        </p:txBody>
      </p:sp>
      <p:pic>
        <p:nvPicPr>
          <p:cNvPr id="8" name="Picture 7">
            <a:extLst>
              <a:ext uri="{FF2B5EF4-FFF2-40B4-BE49-F238E27FC236}">
                <a16:creationId xmlns:a16="http://schemas.microsoft.com/office/drawing/2014/main" id="{C88A0F17-9341-4763-B8AB-F3317222EDA0}"/>
              </a:ext>
            </a:extLst>
          </p:cNvPr>
          <p:cNvPicPr>
            <a:picLocks noChangeAspect="1"/>
          </p:cNvPicPr>
          <p:nvPr/>
        </p:nvPicPr>
        <p:blipFill>
          <a:blip r:embed="rId3"/>
          <a:stretch>
            <a:fillRect/>
          </a:stretch>
        </p:blipFill>
        <p:spPr>
          <a:xfrm>
            <a:off x="5746802" y="4199456"/>
            <a:ext cx="3109019" cy="1826549"/>
          </a:xfrm>
          <a:prstGeom prst="rect">
            <a:avLst/>
          </a:prstGeom>
        </p:spPr>
      </p:pic>
    </p:spTree>
    <p:extLst>
      <p:ext uri="{BB962C8B-B14F-4D97-AF65-F5344CB8AC3E}">
        <p14:creationId xmlns:p14="http://schemas.microsoft.com/office/powerpoint/2010/main" val="37080484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830-A983-4839-B758-65EAD124ACD4}"/>
              </a:ext>
            </a:extLst>
          </p:cNvPr>
          <p:cNvSpPr>
            <a:spLocks noGrp="1"/>
          </p:cNvSpPr>
          <p:nvPr>
            <p:ph type="title"/>
          </p:nvPr>
        </p:nvSpPr>
        <p:spPr>
          <a:xfrm>
            <a:off x="677334" y="609600"/>
            <a:ext cx="8596668" cy="714375"/>
          </a:xfrm>
        </p:spPr>
        <p:txBody>
          <a:bodyPr/>
          <a:lstStyle/>
          <a:p>
            <a:r>
              <a:rPr lang="en-US" dirty="0"/>
              <a:t>Appropriate Clothing (Continued)</a:t>
            </a:r>
          </a:p>
        </p:txBody>
      </p:sp>
      <p:sp>
        <p:nvSpPr>
          <p:cNvPr id="3" name="Content Placeholder 2">
            <a:extLst>
              <a:ext uri="{FF2B5EF4-FFF2-40B4-BE49-F238E27FC236}">
                <a16:creationId xmlns:a16="http://schemas.microsoft.com/office/drawing/2014/main" id="{8FDB8B5F-8394-44FA-AD37-E72CB2A2951C}"/>
              </a:ext>
            </a:extLst>
          </p:cNvPr>
          <p:cNvSpPr>
            <a:spLocks noGrp="1"/>
          </p:cNvSpPr>
          <p:nvPr>
            <p:ph sz="half" idx="1"/>
          </p:nvPr>
        </p:nvSpPr>
        <p:spPr>
          <a:xfrm>
            <a:off x="677334" y="1543574"/>
            <a:ext cx="8596668" cy="4714613"/>
          </a:xfrm>
        </p:spPr>
        <p:txBody>
          <a:bodyPr>
            <a:normAutofit fontScale="92500" lnSpcReduction="10000"/>
          </a:bodyPr>
          <a:lstStyle/>
          <a:p>
            <a:pPr marL="0" indent="0" algn="ctr">
              <a:buNone/>
            </a:pPr>
            <a:r>
              <a:rPr lang="en-US" sz="1900" dirty="0"/>
              <a:t>What you need to wear will largely depend upon the type of work you do.</a:t>
            </a:r>
          </a:p>
          <a:p>
            <a:pPr marL="0" indent="0" algn="ctr">
              <a:buNone/>
            </a:pPr>
            <a:r>
              <a:rPr lang="en-US" sz="1700" dirty="0"/>
              <a:t>Typical examples include:</a:t>
            </a:r>
          </a:p>
          <a:p>
            <a:pPr lvl="0" algn="ctr"/>
            <a:r>
              <a:rPr lang="en-US" sz="1700" dirty="0"/>
              <a:t>Overalls, jackets, trousers, aprons</a:t>
            </a:r>
          </a:p>
          <a:p>
            <a:pPr lvl="0" algn="ctr"/>
            <a:r>
              <a:rPr lang="en-US" sz="1700" dirty="0"/>
              <a:t>Neck scarves, hats, hair nets, beard nets, moustache nets</a:t>
            </a:r>
          </a:p>
          <a:p>
            <a:pPr lvl="0" algn="ctr"/>
            <a:r>
              <a:rPr lang="en-US" sz="1700" dirty="0"/>
              <a:t>Non-slip shoes, boots, safety shoes</a:t>
            </a:r>
          </a:p>
          <a:p>
            <a:pPr lvl="0" algn="ctr"/>
            <a:r>
              <a:rPr lang="en-US" sz="1700" dirty="0"/>
              <a:t>Gloves</a:t>
            </a:r>
          </a:p>
          <a:p>
            <a:pPr marL="0" indent="0" algn="ctr">
              <a:buNone/>
            </a:pPr>
            <a:r>
              <a:rPr lang="en-US" dirty="0"/>
              <a:t>Other clothing may also be provided for working in cold environments.</a:t>
            </a:r>
          </a:p>
          <a:p>
            <a:pPr marL="0" indent="0">
              <a:buNone/>
            </a:pPr>
            <a:r>
              <a:rPr lang="en-US" dirty="0"/>
              <a:t>A hat or head covering must cover as much of your hair as possible.  You may also have to wear hair nets to contain hair.  If you hair is long, it must be tied or clipped back so it cannot hang loose outside the head covering.  Beards and moustaches may also need to be covered.  Always put on your head covering before you put on other protective clothing to avoid displacing hair.  Never brush or comb your hair in a food area.</a:t>
            </a:r>
          </a:p>
          <a:p>
            <a:pPr marL="0" indent="0">
              <a:buNone/>
            </a:pPr>
            <a:r>
              <a:rPr lang="en-US" dirty="0"/>
              <a:t>Do not wear protective clothing outside food areas, such as on your way to work, because you could cause contamination.</a:t>
            </a:r>
          </a:p>
        </p:txBody>
      </p:sp>
    </p:spTree>
    <p:extLst>
      <p:ext uri="{BB962C8B-B14F-4D97-AF65-F5344CB8AC3E}">
        <p14:creationId xmlns:p14="http://schemas.microsoft.com/office/powerpoint/2010/main" val="36670603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6ED4-1805-428E-B80D-948CC84F5C44}"/>
              </a:ext>
            </a:extLst>
          </p:cNvPr>
          <p:cNvSpPr>
            <a:spLocks noGrp="1"/>
          </p:cNvSpPr>
          <p:nvPr>
            <p:ph type="title"/>
          </p:nvPr>
        </p:nvSpPr>
        <p:spPr>
          <a:xfrm>
            <a:off x="677334" y="609600"/>
            <a:ext cx="8596668" cy="749417"/>
          </a:xfrm>
        </p:spPr>
        <p:txBody>
          <a:bodyPr/>
          <a:lstStyle/>
          <a:p>
            <a:r>
              <a:rPr lang="en-US" dirty="0"/>
              <a:t>Essential Handwashing</a:t>
            </a:r>
          </a:p>
        </p:txBody>
      </p:sp>
      <p:pic>
        <p:nvPicPr>
          <p:cNvPr id="5" name="Content Placeholder 4">
            <a:extLst>
              <a:ext uri="{FF2B5EF4-FFF2-40B4-BE49-F238E27FC236}">
                <a16:creationId xmlns:a16="http://schemas.microsoft.com/office/drawing/2014/main" id="{A5ADC5B6-3A68-417B-BD66-4070F40B51AC}"/>
              </a:ext>
            </a:extLst>
          </p:cNvPr>
          <p:cNvPicPr>
            <a:picLocks noGrp="1" noChangeAspect="1"/>
          </p:cNvPicPr>
          <p:nvPr>
            <p:ph sz="half" idx="1"/>
          </p:nvPr>
        </p:nvPicPr>
        <p:blipFill>
          <a:blip r:embed="rId2"/>
          <a:stretch>
            <a:fillRect/>
          </a:stretch>
        </p:blipFill>
        <p:spPr>
          <a:xfrm>
            <a:off x="2993239" y="3889118"/>
            <a:ext cx="3964856" cy="2227745"/>
          </a:xfrm>
          <a:prstGeom prst="rect">
            <a:avLst/>
          </a:prstGeom>
        </p:spPr>
      </p:pic>
      <p:sp>
        <p:nvSpPr>
          <p:cNvPr id="4" name="Content Placeholder 3">
            <a:extLst>
              <a:ext uri="{FF2B5EF4-FFF2-40B4-BE49-F238E27FC236}">
                <a16:creationId xmlns:a16="http://schemas.microsoft.com/office/drawing/2014/main" id="{A66AA865-F8A4-4882-BF56-278428564916}"/>
              </a:ext>
            </a:extLst>
          </p:cNvPr>
          <p:cNvSpPr>
            <a:spLocks noGrp="1"/>
          </p:cNvSpPr>
          <p:nvPr>
            <p:ph sz="half" idx="2"/>
          </p:nvPr>
        </p:nvSpPr>
        <p:spPr>
          <a:xfrm>
            <a:off x="677332" y="2298585"/>
            <a:ext cx="8596670" cy="1493240"/>
          </a:xfrm>
        </p:spPr>
        <p:txBody>
          <a:bodyPr>
            <a:normAutofit lnSpcReduction="10000"/>
          </a:bodyPr>
          <a:lstStyle/>
          <a:p>
            <a:pPr marL="0" indent="0">
              <a:buNone/>
            </a:pPr>
            <a:r>
              <a:rPr lang="en-US" sz="2400" dirty="0"/>
              <a:t>Even if you can avoid touching food by hand, you will touch equipment, utensils and surfaces throughout the work period, so your hands must be scrupulously clean at all times.</a:t>
            </a:r>
          </a:p>
        </p:txBody>
      </p:sp>
    </p:spTree>
    <p:extLst>
      <p:ext uri="{BB962C8B-B14F-4D97-AF65-F5344CB8AC3E}">
        <p14:creationId xmlns:p14="http://schemas.microsoft.com/office/powerpoint/2010/main" val="5221211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5A1D1-6E46-40BF-8B0D-2A6A4C606651}"/>
              </a:ext>
            </a:extLst>
          </p:cNvPr>
          <p:cNvSpPr>
            <a:spLocks noGrp="1"/>
          </p:cNvSpPr>
          <p:nvPr>
            <p:ph type="title"/>
          </p:nvPr>
        </p:nvSpPr>
        <p:spPr>
          <a:xfrm>
            <a:off x="677334" y="609600"/>
            <a:ext cx="8596668" cy="715861"/>
          </a:xfrm>
        </p:spPr>
        <p:txBody>
          <a:bodyPr/>
          <a:lstStyle/>
          <a:p>
            <a:r>
              <a:rPr lang="en-US" dirty="0"/>
              <a:t>Essential Handwashing (Continued)</a:t>
            </a:r>
          </a:p>
        </p:txBody>
      </p:sp>
      <p:sp>
        <p:nvSpPr>
          <p:cNvPr id="3" name="Content Placeholder 2">
            <a:extLst>
              <a:ext uri="{FF2B5EF4-FFF2-40B4-BE49-F238E27FC236}">
                <a16:creationId xmlns:a16="http://schemas.microsoft.com/office/drawing/2014/main" id="{F60D5812-901A-47B8-A679-1B4FF06052C1}"/>
              </a:ext>
            </a:extLst>
          </p:cNvPr>
          <p:cNvSpPr>
            <a:spLocks noGrp="1"/>
          </p:cNvSpPr>
          <p:nvPr>
            <p:ph sz="half" idx="1"/>
          </p:nvPr>
        </p:nvSpPr>
        <p:spPr>
          <a:xfrm>
            <a:off x="677334" y="1812021"/>
            <a:ext cx="4184035" cy="4229340"/>
          </a:xfrm>
        </p:spPr>
        <p:txBody>
          <a:bodyPr>
            <a:normAutofit fontScale="77500" lnSpcReduction="20000"/>
          </a:bodyPr>
          <a:lstStyle/>
          <a:p>
            <a:pPr marL="0" indent="0">
              <a:buNone/>
            </a:pPr>
            <a:endParaRPr lang="en-US" dirty="0"/>
          </a:p>
          <a:p>
            <a:pPr marL="0" indent="0">
              <a:buNone/>
            </a:pPr>
            <a:endParaRPr lang="en-US" dirty="0"/>
          </a:p>
          <a:p>
            <a:pPr marL="0" indent="0">
              <a:buNone/>
            </a:pPr>
            <a:r>
              <a:rPr lang="en-US" sz="2300" b="1" dirty="0"/>
              <a:t>BEFORE:</a:t>
            </a:r>
          </a:p>
          <a:p>
            <a:pPr lvl="0"/>
            <a:r>
              <a:rPr lang="en-US" dirty="0"/>
              <a:t>Starting work</a:t>
            </a:r>
          </a:p>
          <a:p>
            <a:pPr lvl="0"/>
            <a:r>
              <a:rPr lang="en-US" dirty="0"/>
              <a:t>Touching raw food or TCS foods</a:t>
            </a:r>
          </a:p>
          <a:p>
            <a:pPr lvl="0"/>
            <a:r>
              <a:rPr lang="en-US" dirty="0"/>
              <a:t>Touching ready-to-eat food</a:t>
            </a:r>
          </a:p>
          <a:p>
            <a:pPr marL="0" indent="0">
              <a:buNone/>
            </a:pPr>
            <a:endParaRPr lang="en-US" dirty="0"/>
          </a:p>
          <a:p>
            <a:pPr marL="0" indent="0">
              <a:buNone/>
            </a:pPr>
            <a:r>
              <a:rPr lang="en-US" sz="2300" b="1" dirty="0"/>
              <a:t>BETWEEN:</a:t>
            </a:r>
          </a:p>
          <a:p>
            <a:pPr lvl="0"/>
            <a:r>
              <a:rPr lang="en-US" dirty="0"/>
              <a:t>Handling raw and cooked food</a:t>
            </a:r>
          </a:p>
          <a:p>
            <a:pPr lvl="0"/>
            <a:r>
              <a:rPr lang="en-US" dirty="0"/>
              <a:t>Handling raw and ready-to-eat food</a:t>
            </a:r>
          </a:p>
          <a:p>
            <a:pPr marL="0" indent="0">
              <a:buNone/>
            </a:pPr>
            <a:r>
              <a:rPr lang="en-US" dirty="0"/>
              <a:t> </a:t>
            </a:r>
          </a:p>
          <a:p>
            <a:endParaRPr lang="en-US" dirty="0"/>
          </a:p>
        </p:txBody>
      </p:sp>
      <p:sp>
        <p:nvSpPr>
          <p:cNvPr id="4" name="Content Placeholder 3">
            <a:extLst>
              <a:ext uri="{FF2B5EF4-FFF2-40B4-BE49-F238E27FC236}">
                <a16:creationId xmlns:a16="http://schemas.microsoft.com/office/drawing/2014/main" id="{19D00DB4-083C-440D-9E1A-D9443838C03E}"/>
              </a:ext>
            </a:extLst>
          </p:cNvPr>
          <p:cNvSpPr>
            <a:spLocks noGrp="1"/>
          </p:cNvSpPr>
          <p:nvPr>
            <p:ph sz="half" idx="2"/>
          </p:nvPr>
        </p:nvSpPr>
        <p:spPr>
          <a:xfrm>
            <a:off x="4337108" y="1812021"/>
            <a:ext cx="4936896" cy="4229341"/>
          </a:xfrm>
        </p:spPr>
        <p:txBody>
          <a:bodyPr>
            <a:normAutofit fontScale="77500" lnSpcReduction="20000"/>
          </a:bodyPr>
          <a:lstStyle/>
          <a:p>
            <a:pPr marL="0" indent="0">
              <a:buNone/>
            </a:pPr>
            <a:r>
              <a:rPr lang="en-US" sz="2300" b="1" dirty="0"/>
              <a:t>AFTER:</a:t>
            </a:r>
          </a:p>
          <a:p>
            <a:r>
              <a:rPr lang="en-US" dirty="0"/>
              <a:t>Handling raw food</a:t>
            </a:r>
          </a:p>
          <a:p>
            <a:pPr lvl="0"/>
            <a:r>
              <a:rPr lang="en-US" dirty="0"/>
              <a:t>Visiting the bathroom</a:t>
            </a:r>
          </a:p>
          <a:p>
            <a:pPr lvl="0"/>
            <a:r>
              <a:rPr lang="en-US" dirty="0"/>
              <a:t>Handling raw eggs in their shells</a:t>
            </a:r>
          </a:p>
          <a:p>
            <a:pPr lvl="0"/>
            <a:r>
              <a:rPr lang="en-US" dirty="0"/>
              <a:t>Coughing, sneezing, or blowing your nose</a:t>
            </a:r>
          </a:p>
          <a:p>
            <a:pPr lvl="0"/>
            <a:r>
              <a:rPr lang="en-US" dirty="0"/>
              <a:t>Touching your hair or face or any other part of your body or clothing</a:t>
            </a:r>
          </a:p>
          <a:p>
            <a:pPr lvl="0"/>
            <a:r>
              <a:rPr lang="en-US" dirty="0"/>
              <a:t>Cleaning or sanitizing, or touching containers of cleaning chemicals</a:t>
            </a:r>
          </a:p>
          <a:p>
            <a:pPr lvl="0"/>
            <a:r>
              <a:rPr lang="en-US" dirty="0"/>
              <a:t>Dealing with trash and containers</a:t>
            </a:r>
          </a:p>
          <a:p>
            <a:pPr lvl="0"/>
            <a:r>
              <a:rPr lang="en-US" dirty="0"/>
              <a:t>Taking a break</a:t>
            </a:r>
          </a:p>
          <a:p>
            <a:pPr lvl="0"/>
            <a:r>
              <a:rPr lang="en-US" dirty="0"/>
              <a:t>Eating, drinking or smoking - (in an area set aside for these activities)</a:t>
            </a:r>
          </a:p>
          <a:p>
            <a:pPr lvl="0"/>
            <a:r>
              <a:rPr lang="en-US" dirty="0"/>
              <a:t>Wearing protective gloves</a:t>
            </a:r>
          </a:p>
          <a:p>
            <a:r>
              <a:rPr lang="en-US" dirty="0"/>
              <a:t>Handling money</a:t>
            </a:r>
          </a:p>
        </p:txBody>
      </p:sp>
      <p:sp>
        <p:nvSpPr>
          <p:cNvPr id="5" name="Rectangle 4">
            <a:extLst>
              <a:ext uri="{FF2B5EF4-FFF2-40B4-BE49-F238E27FC236}">
                <a16:creationId xmlns:a16="http://schemas.microsoft.com/office/drawing/2014/main" id="{7D43FECA-C6DA-4FEB-9AE6-72A24196E484}"/>
              </a:ext>
            </a:extLst>
          </p:cNvPr>
          <p:cNvSpPr/>
          <p:nvPr/>
        </p:nvSpPr>
        <p:spPr>
          <a:xfrm>
            <a:off x="606000" y="1325461"/>
            <a:ext cx="8668002" cy="369332"/>
          </a:xfrm>
          <a:prstGeom prst="rect">
            <a:avLst/>
          </a:prstGeom>
        </p:spPr>
        <p:txBody>
          <a:bodyPr wrap="square">
            <a:spAutoFit/>
          </a:bodyPr>
          <a:lstStyle/>
          <a:p>
            <a:pPr marL="731520" marR="0" indent="-731520">
              <a:spcBef>
                <a:spcPts val="300"/>
              </a:spcBef>
              <a:spcAft>
                <a:spcPts val="0"/>
              </a:spcAft>
              <a:tabLst>
                <a:tab pos="731520" algn="l"/>
              </a:tabLst>
            </a:pPr>
            <a:r>
              <a:rPr lang="en-US" dirty="0">
                <a:latin typeface="Arial" panose="020B0604020202020204" pitchFamily="34" charset="0"/>
                <a:ea typeface="MS Mincho" panose="02020609040205080304" pitchFamily="49" charset="-128"/>
                <a:cs typeface="Times New Roman" panose="02020603050405020304" pitchFamily="18" charset="0"/>
              </a:rPr>
              <a:t>Wash your hands frequently throughout the day and always wash your hands:</a:t>
            </a:r>
          </a:p>
        </p:txBody>
      </p:sp>
    </p:spTree>
    <p:extLst>
      <p:ext uri="{BB962C8B-B14F-4D97-AF65-F5344CB8AC3E}">
        <p14:creationId xmlns:p14="http://schemas.microsoft.com/office/powerpoint/2010/main" val="38252228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DADC-A609-492B-99C5-94B791F47320}"/>
              </a:ext>
            </a:extLst>
          </p:cNvPr>
          <p:cNvSpPr>
            <a:spLocks noGrp="1"/>
          </p:cNvSpPr>
          <p:nvPr>
            <p:ph type="title"/>
          </p:nvPr>
        </p:nvSpPr>
        <p:spPr/>
        <p:txBody>
          <a:bodyPr/>
          <a:lstStyle/>
          <a:p>
            <a:r>
              <a:rPr lang="en-US" dirty="0"/>
              <a:t>Essential Handwashing (Continued)</a:t>
            </a:r>
          </a:p>
        </p:txBody>
      </p:sp>
      <p:sp>
        <p:nvSpPr>
          <p:cNvPr id="3" name="Content Placeholder 2">
            <a:extLst>
              <a:ext uri="{FF2B5EF4-FFF2-40B4-BE49-F238E27FC236}">
                <a16:creationId xmlns:a16="http://schemas.microsoft.com/office/drawing/2014/main" id="{849D33C2-4230-4A90-85DB-C2CE9AD6158F}"/>
              </a:ext>
            </a:extLst>
          </p:cNvPr>
          <p:cNvSpPr>
            <a:spLocks noGrp="1"/>
          </p:cNvSpPr>
          <p:nvPr>
            <p:ph sz="half" idx="1"/>
          </p:nvPr>
        </p:nvSpPr>
        <p:spPr>
          <a:xfrm>
            <a:off x="677334" y="3707933"/>
            <a:ext cx="8596668" cy="2333427"/>
          </a:xfrm>
        </p:spPr>
        <p:txBody>
          <a:bodyPr/>
          <a:lstStyle/>
          <a:p>
            <a:pPr marL="0" indent="0">
              <a:buNone/>
            </a:pPr>
            <a:r>
              <a:rPr lang="en-US" sz="2000" dirty="0"/>
              <a:t>Never test food with your fingers or lick your finger tip to make it easier to pick up something.</a:t>
            </a:r>
          </a:p>
          <a:p>
            <a:pPr marL="0" indent="0">
              <a:buNone/>
            </a:pPr>
            <a:r>
              <a:rPr lang="en-US" dirty="0"/>
              <a:t> </a:t>
            </a:r>
          </a:p>
          <a:p>
            <a:pPr marL="0" indent="0">
              <a:buNone/>
            </a:pPr>
            <a:r>
              <a:rPr lang="en-US" sz="2000" dirty="0"/>
              <a:t>Do not wear nail polish because it can chip and flake into food and can hide dirt that must be removed before handling food.  Do not wear false or bonded nails because they could fall into food.</a:t>
            </a:r>
          </a:p>
        </p:txBody>
      </p:sp>
      <p:pic>
        <p:nvPicPr>
          <p:cNvPr id="5" name="Picture 4">
            <a:extLst>
              <a:ext uri="{FF2B5EF4-FFF2-40B4-BE49-F238E27FC236}">
                <a16:creationId xmlns:a16="http://schemas.microsoft.com/office/drawing/2014/main" id="{7568FF35-21A3-4B98-AB11-F2D6F467913D}"/>
              </a:ext>
            </a:extLst>
          </p:cNvPr>
          <p:cNvPicPr>
            <a:picLocks noChangeAspect="1"/>
          </p:cNvPicPr>
          <p:nvPr/>
        </p:nvPicPr>
        <p:blipFill>
          <a:blip r:embed="rId2"/>
          <a:stretch>
            <a:fillRect/>
          </a:stretch>
        </p:blipFill>
        <p:spPr>
          <a:xfrm>
            <a:off x="2532753" y="1498133"/>
            <a:ext cx="4885829" cy="2209800"/>
          </a:xfrm>
          <a:prstGeom prst="rect">
            <a:avLst/>
          </a:prstGeom>
        </p:spPr>
      </p:pic>
    </p:spTree>
    <p:extLst>
      <p:ext uri="{BB962C8B-B14F-4D97-AF65-F5344CB8AC3E}">
        <p14:creationId xmlns:p14="http://schemas.microsoft.com/office/powerpoint/2010/main" val="537144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14D3-DF31-48C0-8827-92752486B5D2}"/>
              </a:ext>
            </a:extLst>
          </p:cNvPr>
          <p:cNvSpPr>
            <a:spLocks noGrp="1"/>
          </p:cNvSpPr>
          <p:nvPr>
            <p:ph type="title"/>
          </p:nvPr>
        </p:nvSpPr>
        <p:spPr>
          <a:xfrm>
            <a:off x="677334" y="609600"/>
            <a:ext cx="8596668" cy="666750"/>
          </a:xfrm>
        </p:spPr>
        <p:txBody>
          <a:bodyPr/>
          <a:lstStyle/>
          <a:p>
            <a:r>
              <a:rPr lang="en-US" dirty="0"/>
              <a:t>How to Wash Hands</a:t>
            </a:r>
          </a:p>
        </p:txBody>
      </p:sp>
      <p:sp>
        <p:nvSpPr>
          <p:cNvPr id="3" name="Content Placeholder 2">
            <a:extLst>
              <a:ext uri="{FF2B5EF4-FFF2-40B4-BE49-F238E27FC236}">
                <a16:creationId xmlns:a16="http://schemas.microsoft.com/office/drawing/2014/main" id="{9725C63E-D65C-4E2B-86B2-5B97CEBC904A}"/>
              </a:ext>
            </a:extLst>
          </p:cNvPr>
          <p:cNvSpPr>
            <a:spLocks noGrp="1"/>
          </p:cNvSpPr>
          <p:nvPr>
            <p:ph sz="half" idx="1"/>
          </p:nvPr>
        </p:nvSpPr>
        <p:spPr>
          <a:xfrm>
            <a:off x="677334" y="1778466"/>
            <a:ext cx="8596668" cy="4262895"/>
          </a:xfrm>
        </p:spPr>
        <p:txBody>
          <a:bodyPr>
            <a:normAutofit lnSpcReduction="10000"/>
          </a:bodyPr>
          <a:lstStyle/>
          <a:p>
            <a:pPr marL="0" indent="0" algn="ctr">
              <a:buNone/>
            </a:pPr>
            <a:r>
              <a:rPr lang="en-US" dirty="0"/>
              <a:t>Most people think they know how to wash their hands, but it is important to understand what proper hand washing involves - and to follow the rules every time! </a:t>
            </a:r>
          </a:p>
          <a:p>
            <a:pPr marL="0" indent="0" algn="ctr">
              <a:buNone/>
            </a:pPr>
            <a:r>
              <a:rPr lang="en-US" dirty="0"/>
              <a:t>Your manager should provide you with:</a:t>
            </a:r>
          </a:p>
          <a:p>
            <a:pPr lvl="0" algn="ctr"/>
            <a:r>
              <a:rPr lang="en-US" dirty="0"/>
              <a:t>Separate sinks for hand washing</a:t>
            </a:r>
          </a:p>
          <a:p>
            <a:pPr lvl="0" algn="ctr"/>
            <a:r>
              <a:rPr lang="en-US" dirty="0"/>
              <a:t>Hot and cold running water</a:t>
            </a:r>
          </a:p>
          <a:p>
            <a:pPr lvl="0" algn="ctr"/>
            <a:r>
              <a:rPr lang="en-US" dirty="0"/>
              <a:t>Soap or detergent and nailbrushes</a:t>
            </a:r>
          </a:p>
          <a:p>
            <a:pPr lvl="0" algn="ctr"/>
            <a:r>
              <a:rPr lang="en-US" dirty="0"/>
              <a:t>Hand-drying facilities, such as disposable towels</a:t>
            </a:r>
          </a:p>
          <a:p>
            <a:pPr lvl="0" algn="ctr"/>
            <a:r>
              <a:rPr lang="en-US" dirty="0"/>
              <a:t>Regular training and reminders about handwashing</a:t>
            </a:r>
          </a:p>
          <a:p>
            <a:pPr marL="0" indent="0" algn="ctr">
              <a:buNone/>
            </a:pPr>
            <a:endParaRPr lang="en-US" dirty="0"/>
          </a:p>
          <a:p>
            <a:pPr marL="0" indent="0" algn="ctr">
              <a:buNone/>
            </a:pPr>
            <a:r>
              <a:rPr lang="en-US" dirty="0"/>
              <a:t>Thorough handwashing requires a minimum of twenty seconds of vigorous scrubbing.</a:t>
            </a:r>
          </a:p>
        </p:txBody>
      </p:sp>
    </p:spTree>
    <p:extLst>
      <p:ext uri="{BB962C8B-B14F-4D97-AF65-F5344CB8AC3E}">
        <p14:creationId xmlns:p14="http://schemas.microsoft.com/office/powerpoint/2010/main" val="3116304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82DA-66C9-4CEA-B98B-A9A8481447BD}"/>
              </a:ext>
            </a:extLst>
          </p:cNvPr>
          <p:cNvSpPr>
            <a:spLocks noGrp="1"/>
          </p:cNvSpPr>
          <p:nvPr>
            <p:ph type="title"/>
          </p:nvPr>
        </p:nvSpPr>
        <p:spPr>
          <a:xfrm>
            <a:off x="677334" y="609600"/>
            <a:ext cx="8596668" cy="715861"/>
          </a:xfrm>
        </p:spPr>
        <p:txBody>
          <a:bodyPr/>
          <a:lstStyle/>
          <a:p>
            <a:r>
              <a:rPr lang="en-US" dirty="0"/>
              <a:t>How to Wash Hands (Continued)</a:t>
            </a:r>
          </a:p>
        </p:txBody>
      </p:sp>
      <p:pic>
        <p:nvPicPr>
          <p:cNvPr id="5" name="Content Placeholder 4">
            <a:extLst>
              <a:ext uri="{FF2B5EF4-FFF2-40B4-BE49-F238E27FC236}">
                <a16:creationId xmlns:a16="http://schemas.microsoft.com/office/drawing/2014/main" id="{1EB5DF76-9BC9-429B-9416-76B4B9CFDB23}"/>
              </a:ext>
            </a:extLst>
          </p:cNvPr>
          <p:cNvPicPr>
            <a:picLocks noGrp="1" noChangeAspect="1"/>
          </p:cNvPicPr>
          <p:nvPr>
            <p:ph sz="half" idx="1"/>
          </p:nvPr>
        </p:nvPicPr>
        <p:blipFill>
          <a:blip r:embed="rId2"/>
          <a:stretch>
            <a:fillRect/>
          </a:stretch>
        </p:blipFill>
        <p:spPr>
          <a:xfrm>
            <a:off x="819947" y="1754633"/>
            <a:ext cx="3918110" cy="4213225"/>
          </a:xfrm>
          <a:prstGeom prst="rect">
            <a:avLst/>
          </a:prstGeom>
        </p:spPr>
      </p:pic>
      <p:sp>
        <p:nvSpPr>
          <p:cNvPr id="4" name="Content Placeholder 3">
            <a:extLst>
              <a:ext uri="{FF2B5EF4-FFF2-40B4-BE49-F238E27FC236}">
                <a16:creationId xmlns:a16="http://schemas.microsoft.com/office/drawing/2014/main" id="{1690332E-B7D7-42F2-868B-A9ED9345DE08}"/>
              </a:ext>
            </a:extLst>
          </p:cNvPr>
          <p:cNvSpPr>
            <a:spLocks noGrp="1"/>
          </p:cNvSpPr>
          <p:nvPr>
            <p:ph sz="half" idx="2"/>
          </p:nvPr>
        </p:nvSpPr>
        <p:spPr>
          <a:xfrm>
            <a:off x="5089970" y="2160590"/>
            <a:ext cx="4184034" cy="3401312"/>
          </a:xfrm>
        </p:spPr>
        <p:txBody>
          <a:bodyPr>
            <a:normAutofit/>
          </a:bodyPr>
          <a:lstStyle/>
          <a:p>
            <a:pPr marL="0" indent="0" algn="ctr">
              <a:buNone/>
            </a:pPr>
            <a:r>
              <a:rPr lang="en-US" dirty="0"/>
              <a:t>Twenty seconds may seem a long time to rub soap into your hands, but it really does help remove bacteria. Use a nailbrush to clean fingernails after handling raw foods or going to the toilet. If hand antiseptic lotions or dips are permitted, they are for use in addition to thorough handwashing and are not a substitute for it. Never dry your hands on protective clothing, dishcloths or service cloths, as this could cause contamination.</a:t>
            </a:r>
          </a:p>
        </p:txBody>
      </p:sp>
    </p:spTree>
    <p:extLst>
      <p:ext uri="{BB962C8B-B14F-4D97-AF65-F5344CB8AC3E}">
        <p14:creationId xmlns:p14="http://schemas.microsoft.com/office/powerpoint/2010/main" val="42071599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7994-3D14-430F-89BE-AC4D9D9BC09F}"/>
              </a:ext>
            </a:extLst>
          </p:cNvPr>
          <p:cNvSpPr>
            <a:spLocks noGrp="1"/>
          </p:cNvSpPr>
          <p:nvPr>
            <p:ph type="title"/>
          </p:nvPr>
        </p:nvSpPr>
        <p:spPr>
          <a:xfrm>
            <a:off x="677334" y="609600"/>
            <a:ext cx="8596668" cy="715861"/>
          </a:xfrm>
        </p:spPr>
        <p:txBody>
          <a:bodyPr/>
          <a:lstStyle/>
          <a:p>
            <a:r>
              <a:rPr lang="en-US" dirty="0"/>
              <a:t>Cuts and Pimples</a:t>
            </a:r>
          </a:p>
        </p:txBody>
      </p:sp>
      <p:sp>
        <p:nvSpPr>
          <p:cNvPr id="3" name="Content Placeholder 2">
            <a:extLst>
              <a:ext uri="{FF2B5EF4-FFF2-40B4-BE49-F238E27FC236}">
                <a16:creationId xmlns:a16="http://schemas.microsoft.com/office/drawing/2014/main" id="{849F89B3-18E1-4E3A-A867-8FD190CA5350}"/>
              </a:ext>
            </a:extLst>
          </p:cNvPr>
          <p:cNvSpPr>
            <a:spLocks noGrp="1"/>
          </p:cNvSpPr>
          <p:nvPr>
            <p:ph sz="half" idx="1"/>
          </p:nvPr>
        </p:nvSpPr>
        <p:spPr>
          <a:xfrm>
            <a:off x="677333" y="1652630"/>
            <a:ext cx="5085903" cy="4388730"/>
          </a:xfrm>
        </p:spPr>
        <p:txBody>
          <a:bodyPr>
            <a:normAutofit/>
          </a:bodyPr>
          <a:lstStyle/>
          <a:p>
            <a:pPr marL="0" indent="0" algn="ctr">
              <a:buNone/>
            </a:pPr>
            <a:r>
              <a:rPr lang="en-US" dirty="0"/>
              <a:t>Cover cuts, scratches, pimples and acne with a waterproof bandage to prevent spreading bacteria to food and to protect the wound or pimple. Waterproof bandages are ideally brightly colored so that they can be seen easily if they come off. Some bandages contain a thin metal strip so they can be automatically identified by a metal detector on production lines. If a bandage does fall into food, tell your employer immediately.</a:t>
            </a:r>
          </a:p>
          <a:p>
            <a:pPr marL="0" indent="0" algn="ctr">
              <a:buNone/>
            </a:pPr>
            <a:endParaRPr lang="en-US" dirty="0"/>
          </a:p>
          <a:p>
            <a:pPr marL="0" indent="0" algn="ctr">
              <a:buNone/>
            </a:pPr>
            <a:r>
              <a:rPr lang="en-US" dirty="0"/>
              <a:t>If you have an infected cut, pimple or boil, you must report this to your employer before you start work.</a:t>
            </a:r>
          </a:p>
        </p:txBody>
      </p:sp>
      <p:pic>
        <p:nvPicPr>
          <p:cNvPr id="5" name="Content Placeholder 4">
            <a:extLst>
              <a:ext uri="{FF2B5EF4-FFF2-40B4-BE49-F238E27FC236}">
                <a16:creationId xmlns:a16="http://schemas.microsoft.com/office/drawing/2014/main" id="{9D7466AC-B4DB-41AB-9532-FD42848EBBB9}"/>
              </a:ext>
            </a:extLst>
          </p:cNvPr>
          <p:cNvPicPr>
            <a:picLocks noGrp="1" noChangeAspect="1"/>
          </p:cNvPicPr>
          <p:nvPr>
            <p:ph sz="half" idx="2"/>
          </p:nvPr>
        </p:nvPicPr>
        <p:blipFill>
          <a:blip r:embed="rId2"/>
          <a:stretch>
            <a:fillRect/>
          </a:stretch>
        </p:blipFill>
        <p:spPr>
          <a:xfrm>
            <a:off x="6361256" y="2144375"/>
            <a:ext cx="2360093" cy="3405240"/>
          </a:xfrm>
          <a:prstGeom prst="rect">
            <a:avLst/>
          </a:prstGeom>
        </p:spPr>
      </p:pic>
    </p:spTree>
    <p:extLst>
      <p:ext uri="{BB962C8B-B14F-4D97-AF65-F5344CB8AC3E}">
        <p14:creationId xmlns:p14="http://schemas.microsoft.com/office/powerpoint/2010/main" val="37713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B5D8E-50E2-4012-80C6-D4BD5052DC25}"/>
              </a:ext>
            </a:extLst>
          </p:cNvPr>
          <p:cNvSpPr>
            <a:spLocks noGrp="1"/>
          </p:cNvSpPr>
          <p:nvPr>
            <p:ph type="title"/>
          </p:nvPr>
        </p:nvSpPr>
        <p:spPr>
          <a:xfrm>
            <a:off x="677334" y="609600"/>
            <a:ext cx="8596668" cy="749417"/>
          </a:xfrm>
        </p:spPr>
        <p:txBody>
          <a:bodyPr/>
          <a:lstStyle/>
          <a:p>
            <a:r>
              <a:rPr lang="en-US" dirty="0"/>
              <a:t>Reporting Illness</a:t>
            </a:r>
          </a:p>
        </p:txBody>
      </p:sp>
      <p:pic>
        <p:nvPicPr>
          <p:cNvPr id="5" name="Content Placeholder 4">
            <a:extLst>
              <a:ext uri="{FF2B5EF4-FFF2-40B4-BE49-F238E27FC236}">
                <a16:creationId xmlns:a16="http://schemas.microsoft.com/office/drawing/2014/main" id="{9BD230FA-EA77-43F4-93B9-6450D97CC703}"/>
              </a:ext>
            </a:extLst>
          </p:cNvPr>
          <p:cNvPicPr>
            <a:picLocks noGrp="1" noChangeAspect="1"/>
          </p:cNvPicPr>
          <p:nvPr>
            <p:ph sz="half" idx="1"/>
          </p:nvPr>
        </p:nvPicPr>
        <p:blipFill rotWithShape="1">
          <a:blip r:embed="rId2"/>
          <a:srcRect l="3149" t="17174" r="3097" b="10590"/>
          <a:stretch/>
        </p:blipFill>
        <p:spPr>
          <a:xfrm>
            <a:off x="3014785" y="5078337"/>
            <a:ext cx="3310514" cy="1779663"/>
          </a:xfrm>
          <a:prstGeom prst="rect">
            <a:avLst/>
          </a:prstGeom>
        </p:spPr>
      </p:pic>
      <p:sp>
        <p:nvSpPr>
          <p:cNvPr id="4" name="Content Placeholder 3">
            <a:extLst>
              <a:ext uri="{FF2B5EF4-FFF2-40B4-BE49-F238E27FC236}">
                <a16:creationId xmlns:a16="http://schemas.microsoft.com/office/drawing/2014/main" id="{284DC1A7-A86C-4918-BA48-DCE2BB993C7B}"/>
              </a:ext>
            </a:extLst>
          </p:cNvPr>
          <p:cNvSpPr>
            <a:spLocks noGrp="1"/>
          </p:cNvSpPr>
          <p:nvPr>
            <p:ph sz="half" idx="2"/>
          </p:nvPr>
        </p:nvSpPr>
        <p:spPr>
          <a:xfrm>
            <a:off x="677334" y="1359017"/>
            <a:ext cx="8596668" cy="3892491"/>
          </a:xfrm>
        </p:spPr>
        <p:txBody>
          <a:bodyPr>
            <a:normAutofit/>
          </a:bodyPr>
          <a:lstStyle/>
          <a:p>
            <a:pPr marL="0" indent="0">
              <a:buNone/>
            </a:pPr>
            <a:r>
              <a:rPr lang="en-US" dirty="0"/>
              <a:t>There are a number of legal requirements for reporting illnesses to the regulatory authorities, for exclusion from food establishments when you have certain illnesses or could be infectious, and for returning to work after certain illnesses. You must tell the person in charge at work if you have, or have recently had, a foodborne illness or one with similar symptoms. This is because:</a:t>
            </a:r>
          </a:p>
          <a:p>
            <a:pPr lvl="0"/>
            <a:r>
              <a:rPr lang="en-US" dirty="0"/>
              <a:t>You must not work with food if you have certain illnesses or symptoms - because you could contaminate food</a:t>
            </a:r>
          </a:p>
          <a:p>
            <a:pPr lvl="0"/>
            <a:r>
              <a:rPr lang="en-US" dirty="0"/>
              <a:t>It is a legal requirement to report certain illnesses to the regulatory authorities- your employer should arrange for this to be done</a:t>
            </a:r>
          </a:p>
          <a:p>
            <a:pPr lvl="0"/>
            <a:r>
              <a:rPr lang="en-US" dirty="0"/>
              <a:t>You may need medical attention</a:t>
            </a:r>
          </a:p>
          <a:p>
            <a:r>
              <a:rPr lang="en-US" dirty="0"/>
              <a:t>You may need a physician’s approval before you can return to working with food</a:t>
            </a:r>
          </a:p>
        </p:txBody>
      </p:sp>
    </p:spTree>
    <p:extLst>
      <p:ext uri="{BB962C8B-B14F-4D97-AF65-F5344CB8AC3E}">
        <p14:creationId xmlns:p14="http://schemas.microsoft.com/office/powerpoint/2010/main" val="3203131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80B86-1089-40F0-9C27-DABBCDED3770}"/>
              </a:ext>
            </a:extLst>
          </p:cNvPr>
          <p:cNvSpPr>
            <a:spLocks noGrp="1"/>
          </p:cNvSpPr>
          <p:nvPr>
            <p:ph type="title"/>
          </p:nvPr>
        </p:nvSpPr>
        <p:spPr>
          <a:xfrm>
            <a:off x="677334" y="609600"/>
            <a:ext cx="8596668" cy="757806"/>
          </a:xfrm>
        </p:spPr>
        <p:txBody>
          <a:bodyPr/>
          <a:lstStyle/>
          <a:p>
            <a:r>
              <a:rPr lang="en-US" dirty="0"/>
              <a:t>Reporting Illness (Continued)</a:t>
            </a:r>
          </a:p>
        </p:txBody>
      </p:sp>
      <p:pic>
        <p:nvPicPr>
          <p:cNvPr id="5" name="Content Placeholder 4">
            <a:extLst>
              <a:ext uri="{FF2B5EF4-FFF2-40B4-BE49-F238E27FC236}">
                <a16:creationId xmlns:a16="http://schemas.microsoft.com/office/drawing/2014/main" id="{CE4480AF-A6F9-4686-8202-B52A2C070699}"/>
              </a:ext>
            </a:extLst>
          </p:cNvPr>
          <p:cNvPicPr>
            <a:picLocks noGrp="1" noChangeAspect="1"/>
          </p:cNvPicPr>
          <p:nvPr>
            <p:ph sz="half" idx="1"/>
          </p:nvPr>
        </p:nvPicPr>
        <p:blipFill rotWithShape="1">
          <a:blip r:embed="rId2"/>
          <a:srcRect l="12674" t="3232" r="10092"/>
          <a:stretch/>
        </p:blipFill>
        <p:spPr>
          <a:xfrm>
            <a:off x="1300294" y="1885951"/>
            <a:ext cx="1946246" cy="3756025"/>
          </a:xfrm>
          <a:prstGeom prst="rect">
            <a:avLst/>
          </a:prstGeom>
        </p:spPr>
      </p:pic>
      <p:sp>
        <p:nvSpPr>
          <p:cNvPr id="4" name="Content Placeholder 3">
            <a:extLst>
              <a:ext uri="{FF2B5EF4-FFF2-40B4-BE49-F238E27FC236}">
                <a16:creationId xmlns:a16="http://schemas.microsoft.com/office/drawing/2014/main" id="{CD75D52D-8C79-49E9-963E-10F931BE5930}"/>
              </a:ext>
            </a:extLst>
          </p:cNvPr>
          <p:cNvSpPr>
            <a:spLocks noGrp="1"/>
          </p:cNvSpPr>
          <p:nvPr>
            <p:ph sz="half" idx="2"/>
          </p:nvPr>
        </p:nvSpPr>
        <p:spPr>
          <a:xfrm>
            <a:off x="3506596" y="1711354"/>
            <a:ext cx="5767406" cy="4439066"/>
          </a:xfrm>
        </p:spPr>
        <p:txBody>
          <a:bodyPr>
            <a:normAutofit/>
          </a:bodyPr>
          <a:lstStyle/>
          <a:p>
            <a:pPr marL="0" indent="0">
              <a:buNone/>
            </a:pPr>
            <a:r>
              <a:rPr lang="en-US" dirty="0"/>
              <a:t>The person in charge will tell you what to do. You may be excluded from the establishment altogether while you are ill or likely to cause an infection, or you may be prevented from working with exposed food. </a:t>
            </a:r>
          </a:p>
          <a:p>
            <a:pPr marL="0" indent="0">
              <a:buNone/>
            </a:pPr>
            <a:endParaRPr lang="en-US" dirty="0"/>
          </a:p>
          <a:p>
            <a:pPr marL="0" indent="0">
              <a:buNone/>
            </a:pPr>
            <a:r>
              <a:rPr lang="en-US" dirty="0"/>
              <a:t>Generally speaking, you will be able to go back to work when you:</a:t>
            </a:r>
          </a:p>
          <a:p>
            <a:pPr lvl="0"/>
            <a:r>
              <a:rPr lang="en-US" dirty="0"/>
              <a:t>Are not ill or infectious</a:t>
            </a:r>
          </a:p>
          <a:p>
            <a:pPr lvl="0"/>
            <a:r>
              <a:rPr lang="en-US" dirty="0"/>
              <a:t>Have written approval to return to work from a physician</a:t>
            </a:r>
          </a:p>
          <a:p>
            <a:pPr lvl="0"/>
            <a:r>
              <a:rPr lang="en-US" dirty="0"/>
              <a:t>The person in charge at work has seen the physician’s approval and removes the exclusion</a:t>
            </a:r>
          </a:p>
          <a:p>
            <a:endParaRPr lang="en-US" dirty="0"/>
          </a:p>
        </p:txBody>
      </p:sp>
    </p:spTree>
    <p:extLst>
      <p:ext uri="{BB962C8B-B14F-4D97-AF65-F5344CB8AC3E}">
        <p14:creationId xmlns:p14="http://schemas.microsoft.com/office/powerpoint/2010/main" val="28538181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13C3-C647-4830-B4BD-53047F6BD6A5}"/>
              </a:ext>
            </a:extLst>
          </p:cNvPr>
          <p:cNvSpPr>
            <a:spLocks noGrp="1"/>
          </p:cNvSpPr>
          <p:nvPr>
            <p:ph type="title"/>
          </p:nvPr>
        </p:nvSpPr>
        <p:spPr/>
        <p:txBody>
          <a:bodyPr/>
          <a:lstStyle/>
          <a:p>
            <a:r>
              <a:rPr lang="en-US" dirty="0"/>
              <a:t>First Principles Review</a:t>
            </a:r>
          </a:p>
        </p:txBody>
      </p:sp>
      <p:sp>
        <p:nvSpPr>
          <p:cNvPr id="3" name="Content Placeholder 2">
            <a:extLst>
              <a:ext uri="{FF2B5EF4-FFF2-40B4-BE49-F238E27FC236}">
                <a16:creationId xmlns:a16="http://schemas.microsoft.com/office/drawing/2014/main" id="{FFDD6DCF-081C-4E31-A089-ECA4F814CB41}"/>
              </a:ext>
            </a:extLst>
          </p:cNvPr>
          <p:cNvSpPr>
            <a:spLocks noGrp="1"/>
          </p:cNvSpPr>
          <p:nvPr>
            <p:ph sz="half" idx="1"/>
          </p:nvPr>
        </p:nvSpPr>
        <p:spPr>
          <a:xfrm>
            <a:off x="677334" y="1711354"/>
            <a:ext cx="8693169" cy="3651135"/>
          </a:xfrm>
        </p:spPr>
        <p:txBody>
          <a:bodyPr>
            <a:normAutofit lnSpcReduction="10000"/>
          </a:bodyPr>
          <a:lstStyle/>
          <a:p>
            <a:pPr lvl="0"/>
            <a:r>
              <a:rPr lang="en-US" sz="2400" dirty="0"/>
              <a:t>Keep yourself clean and neat when working with food</a:t>
            </a:r>
          </a:p>
          <a:p>
            <a:pPr lvl="0"/>
            <a:r>
              <a:rPr lang="en-US" sz="2400" dirty="0"/>
              <a:t>Wash your hands regularly throughout the work period. Always wash your hands when they are likely to be contaminated - for example after going to the bathroom or preparing raw meat or poultry</a:t>
            </a:r>
          </a:p>
          <a:p>
            <a:pPr lvl="0"/>
            <a:r>
              <a:rPr lang="en-US" sz="2400" dirty="0"/>
              <a:t>Put on protective clothing before entering a food area</a:t>
            </a:r>
          </a:p>
          <a:p>
            <a:pPr lvl="0"/>
            <a:r>
              <a:rPr lang="en-US" sz="2400" dirty="0"/>
              <a:t>Keep your hair covered</a:t>
            </a:r>
          </a:p>
          <a:p>
            <a:r>
              <a:rPr lang="en-US" sz="2400" dirty="0"/>
              <a:t>Report symptoms of foodborne illness or any similar symptoms to the person in charge </a:t>
            </a:r>
          </a:p>
        </p:txBody>
      </p:sp>
      <p:pic>
        <p:nvPicPr>
          <p:cNvPr id="5" name="Picture 4">
            <a:extLst>
              <a:ext uri="{FF2B5EF4-FFF2-40B4-BE49-F238E27FC236}">
                <a16:creationId xmlns:a16="http://schemas.microsoft.com/office/drawing/2014/main" id="{E55D0E36-B664-487A-88C7-FD56C07CAE0A}"/>
              </a:ext>
            </a:extLst>
          </p:cNvPr>
          <p:cNvPicPr>
            <a:picLocks noChangeAspect="1"/>
          </p:cNvPicPr>
          <p:nvPr/>
        </p:nvPicPr>
        <p:blipFill>
          <a:blip r:embed="rId2"/>
          <a:stretch>
            <a:fillRect/>
          </a:stretch>
        </p:blipFill>
        <p:spPr>
          <a:xfrm>
            <a:off x="2823071" y="5547047"/>
            <a:ext cx="4401693" cy="1042506"/>
          </a:xfrm>
          <a:prstGeom prst="rect">
            <a:avLst/>
          </a:prstGeom>
        </p:spPr>
      </p:pic>
    </p:spTree>
    <p:extLst>
      <p:ext uri="{BB962C8B-B14F-4D97-AF65-F5344CB8AC3E}">
        <p14:creationId xmlns:p14="http://schemas.microsoft.com/office/powerpoint/2010/main" val="2201777718"/>
      </p:ext>
    </p:extLst>
  </p:cSld>
  <p:clrMapOvr>
    <a:masterClrMapping/>
  </p:clrMapOvr>
</p:sld>
</file>

<file path=ppt/theme/theme1.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0F5D2D"/>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4809</TotalTime>
  <Words>9338</Words>
  <Application>Microsoft Office PowerPoint</Application>
  <PresentationFormat>Widescreen</PresentationFormat>
  <Paragraphs>640</Paragraphs>
  <Slides>115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115</vt:i4>
      </vt:variant>
    </vt:vector>
  </HeadingPairs>
  <TitlesOfParts>
    <vt:vector size="121" baseType="lpstr">
      <vt:lpstr>MS Mincho</vt:lpstr>
      <vt:lpstr>Arial</vt:lpstr>
      <vt:lpstr>Times New Roman</vt:lpstr>
      <vt:lpstr>Trebuchet MS</vt:lpstr>
      <vt:lpstr>Wingdings 3</vt:lpstr>
      <vt:lpstr>Facet</vt:lpstr>
      <vt:lpstr>NRFSP Food Safety First Principles for Food Handlers</vt:lpstr>
      <vt:lpstr>Food Safety First Principles: for Food Handlers Certificate Program</vt:lpstr>
      <vt:lpstr>Part 1</vt:lpstr>
      <vt:lpstr>Consumer Awareness</vt:lpstr>
      <vt:lpstr>Food Safety and the Law</vt:lpstr>
      <vt:lpstr>Your part in Food Safety</vt:lpstr>
      <vt:lpstr>First Principles Review</vt:lpstr>
      <vt:lpstr>Microbiology and Illness</vt:lpstr>
      <vt:lpstr>Causes of Foodborne Illness</vt:lpstr>
      <vt:lpstr>Biological Contamination</vt:lpstr>
      <vt:lpstr>Biological Contamination</vt:lpstr>
      <vt:lpstr>Symptoms, Onset Period and Duration</vt:lpstr>
      <vt:lpstr>Symptoms of Foodborne Illness</vt:lpstr>
      <vt:lpstr>People Most at Risk</vt:lpstr>
      <vt:lpstr>Food Allergies and Intolerance</vt:lpstr>
      <vt:lpstr>First Principles Review</vt:lpstr>
      <vt:lpstr>Bacteria</vt:lpstr>
      <vt:lpstr>Living with Bacteria</vt:lpstr>
      <vt:lpstr>Pathogenic Bacteria</vt:lpstr>
      <vt:lpstr>Where Pathogenic Bacteria Come From</vt:lpstr>
      <vt:lpstr>Critical Factors that Allow Bacteria to Grow</vt:lpstr>
      <vt:lpstr>Critical Factors that Allow Bacteria to Grow</vt:lpstr>
      <vt:lpstr>FATTOM: Food</vt:lpstr>
      <vt:lpstr>FATTOM: Acidity</vt:lpstr>
      <vt:lpstr>FATTOM: Temperature</vt:lpstr>
      <vt:lpstr>FATTOM: Temperature (continued)</vt:lpstr>
      <vt:lpstr>FATTOM: Time</vt:lpstr>
      <vt:lpstr>FATTOM: Oxygen</vt:lpstr>
      <vt:lpstr>FATTOM: Moisture</vt:lpstr>
      <vt:lpstr>The Temperature Danger Zone</vt:lpstr>
      <vt:lpstr>The Temperature Danger Zone</vt:lpstr>
      <vt:lpstr>First Principles Review</vt:lpstr>
      <vt:lpstr>Part 2</vt:lpstr>
      <vt:lpstr>Time-Temperature Control for Safety Foods</vt:lpstr>
      <vt:lpstr>Time-Temperature Control for Safety (TCS) Foods</vt:lpstr>
      <vt:lpstr>Time-Temperature Control for Safety (TCS) Foods</vt:lpstr>
      <vt:lpstr>Dealing with TCS Foods</vt:lpstr>
      <vt:lpstr>First Principles Review</vt:lpstr>
      <vt:lpstr>Contamination and Prevention of Illness</vt:lpstr>
      <vt:lpstr>Causes of Contamination</vt:lpstr>
      <vt:lpstr>Examples of Sources of Contamination</vt:lpstr>
      <vt:lpstr>How Contamination Occurs</vt:lpstr>
      <vt:lpstr>How Contamination Occurs</vt:lpstr>
      <vt:lpstr>How Contamination Occurs</vt:lpstr>
      <vt:lpstr>How Contamination Occurs</vt:lpstr>
      <vt:lpstr>Preventing Bacterial Contamination</vt:lpstr>
      <vt:lpstr>Preventing Bacterial Contamination</vt:lpstr>
      <vt:lpstr>Prevention Checklist</vt:lpstr>
      <vt:lpstr>Prevention Checklist (continued)</vt:lpstr>
      <vt:lpstr>Prevention Checklist (continued)</vt:lpstr>
      <vt:lpstr>First Principles Review</vt:lpstr>
      <vt:lpstr>First Principles Review (Continued)</vt:lpstr>
      <vt:lpstr>Controlling Time and Temperature</vt:lpstr>
      <vt:lpstr>How to Keep Food out of the Temperature Danger Zone</vt:lpstr>
      <vt:lpstr>Keeping Food at Safe Temperatures</vt:lpstr>
      <vt:lpstr>Checking Temperatures</vt:lpstr>
      <vt:lpstr>Temperature Control</vt:lpstr>
      <vt:lpstr>Poor Temperature Control</vt:lpstr>
      <vt:lpstr>First Principles Review</vt:lpstr>
      <vt:lpstr>Part 3</vt:lpstr>
      <vt:lpstr>Preparing and Presenting Food</vt:lpstr>
      <vt:lpstr>Cooking</vt:lpstr>
      <vt:lpstr>Cooling Hot Food</vt:lpstr>
      <vt:lpstr>Methods for Quickly Cooling Food Based on the FDA Food Code</vt:lpstr>
      <vt:lpstr>Thawing Frozen Food</vt:lpstr>
      <vt:lpstr>Thawing Frozen Foods</vt:lpstr>
      <vt:lpstr>Precautions for Reheating Foods</vt:lpstr>
      <vt:lpstr>Display Food</vt:lpstr>
      <vt:lpstr>First Principles Review</vt:lpstr>
      <vt:lpstr>Spoilage and Preservation</vt:lpstr>
      <vt:lpstr>Spoilage</vt:lpstr>
      <vt:lpstr>Fungi</vt:lpstr>
      <vt:lpstr>Recognizing Spoiled Food</vt:lpstr>
      <vt:lpstr>Code Dates</vt:lpstr>
      <vt:lpstr>First Principles Review</vt:lpstr>
      <vt:lpstr>Delivery and Storage</vt:lpstr>
      <vt:lpstr>Dealing with Food Deliveries</vt:lpstr>
      <vt:lpstr>The Purpose of Storage</vt:lpstr>
      <vt:lpstr>General Rules for Safe Storage</vt:lpstr>
      <vt:lpstr>General Rules for Safe Storage (Continued)</vt:lpstr>
      <vt:lpstr>Food Rotation</vt:lpstr>
      <vt:lpstr>Foods for Refrigeration</vt:lpstr>
      <vt:lpstr>Loading</vt:lpstr>
      <vt:lpstr>First Principles Review</vt:lpstr>
      <vt:lpstr>Part 4</vt:lpstr>
      <vt:lpstr>Personal Hygiene</vt:lpstr>
      <vt:lpstr>First Impressions</vt:lpstr>
      <vt:lpstr>Jewelry</vt:lpstr>
      <vt:lpstr>Appropriate Clothing</vt:lpstr>
      <vt:lpstr>Appropriate Clothing (Continued)</vt:lpstr>
      <vt:lpstr>Essential Handwashing</vt:lpstr>
      <vt:lpstr>Essential Handwashing (Continued)</vt:lpstr>
      <vt:lpstr>Essential Handwashing (Continued)</vt:lpstr>
      <vt:lpstr>How to Wash Hands</vt:lpstr>
      <vt:lpstr>How to Wash Hands (Continued)</vt:lpstr>
      <vt:lpstr>Cuts and Pimples</vt:lpstr>
      <vt:lpstr>Reporting Illness</vt:lpstr>
      <vt:lpstr>Reporting Illness (Continued)</vt:lpstr>
      <vt:lpstr>First Principles Review</vt:lpstr>
      <vt:lpstr>Cleaning and Sanitizing</vt:lpstr>
      <vt:lpstr>Sanitizing</vt:lpstr>
      <vt:lpstr>Sanitizing (Continued)</vt:lpstr>
      <vt:lpstr>What to Sanitize</vt:lpstr>
      <vt:lpstr>When to Clean and Sanitize</vt:lpstr>
      <vt:lpstr>Manual Dishwashing </vt:lpstr>
      <vt:lpstr>Simple Safety Precautions</vt:lpstr>
      <vt:lpstr>Trash Disposal</vt:lpstr>
      <vt:lpstr>Trash Disposal (Continued)</vt:lpstr>
      <vt:lpstr>First Principles Review</vt:lpstr>
      <vt:lpstr>Pests</vt:lpstr>
      <vt:lpstr>Pets</vt:lpstr>
      <vt:lpstr>Preventing Problems</vt:lpstr>
      <vt:lpstr>The Evidence of a Problem</vt:lpstr>
      <vt:lpstr>Food Inspectors</vt:lpstr>
      <vt:lpstr>First Principles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NRFSP Food Safety First Principles for Food Handlers</dc:title>
  <dc:creator>Tiffany Vowell</dc:creator>
  <cp:lastModifiedBy>Tiffany Vowell</cp:lastModifiedBy>
  <cp:revision>93</cp:revision>
  <dcterms:created xsi:type="dcterms:W3CDTF">2018-01-22T15:01:07Z</dcterms:created>
  <dcterms:modified xsi:type="dcterms:W3CDTF">2018-01-29T15:24:12Z</dcterms:modified>
</cp:coreProperties>
</file>